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88" r:id="rId1"/>
    <p:sldMasterId id="2147483709" r:id="rId2"/>
  </p:sldMasterIdLst>
  <p:notesMasterIdLst>
    <p:notesMasterId r:id="rId10"/>
  </p:notesMasterIdLst>
  <p:handoutMasterIdLst>
    <p:handoutMasterId r:id="rId11"/>
  </p:handoutMasterIdLst>
  <p:sldIdLst>
    <p:sldId id="522" r:id="rId3"/>
    <p:sldId id="568" r:id="rId4"/>
    <p:sldId id="569" r:id="rId5"/>
    <p:sldId id="571" r:id="rId6"/>
    <p:sldId id="567" r:id="rId7"/>
    <p:sldId id="573" r:id="rId8"/>
    <p:sldId id="566" r:id="rId9"/>
  </p:sldIdLst>
  <p:sldSz cx="9144000" cy="6858000" type="screen4x3"/>
  <p:notesSz cx="6934200" cy="92329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EFC10"/>
    <a:srgbClr val="0F4F97"/>
    <a:srgbClr val="F6CE86"/>
    <a:srgbClr val="AEF8E5"/>
    <a:srgbClr val="0A8464"/>
    <a:srgbClr val="0DB78A"/>
    <a:srgbClr val="D68F10"/>
    <a:srgbClr val="F1B13D"/>
    <a:srgbClr val="10D6A2"/>
    <a:srgbClr val="2DEFB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67" autoAdjust="0"/>
    <p:restoredTop sz="90221" autoAdjust="0"/>
  </p:normalViewPr>
  <p:slideViewPr>
    <p:cSldViewPr snapToGrid="0">
      <p:cViewPr>
        <p:scale>
          <a:sx n="100" d="100"/>
          <a:sy n="100" d="100"/>
        </p:scale>
        <p:origin x="-72" y="-72"/>
      </p:cViewPr>
      <p:guideLst>
        <p:guide orient="horz" pos="993"/>
        <p:guide orient="horz" pos="3999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notesViewPr>
    <p:cSldViewPr snapToObjects="1">
      <p:cViewPr varScale="1">
        <p:scale>
          <a:sx n="165" d="100"/>
          <a:sy n="165" d="100"/>
        </p:scale>
        <p:origin x="-5256" y="-112"/>
      </p:cViewPr>
      <p:guideLst>
        <p:guide orient="horz" pos="2908"/>
        <p:guide pos="218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04820" cy="461645"/>
          </a:xfrm>
          <a:prstGeom prst="rect">
            <a:avLst/>
          </a:prstGeom>
        </p:spPr>
        <p:txBody>
          <a:bodyPr vert="horz" lIns="92371" tIns="46186" rIns="92371" bIns="46186" rtlCol="0"/>
          <a:lstStyle>
            <a:lvl1pPr algn="l">
              <a:defRPr sz="1100"/>
            </a:lvl1pPr>
          </a:lstStyle>
          <a:p>
            <a:endParaRPr lang="en-US" dirty="0">
              <a:latin typeface="Arial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27775" y="0"/>
            <a:ext cx="3004820" cy="461645"/>
          </a:xfrm>
          <a:prstGeom prst="rect">
            <a:avLst/>
          </a:prstGeom>
        </p:spPr>
        <p:txBody>
          <a:bodyPr vert="horz" lIns="92371" tIns="46186" rIns="92371" bIns="46186" rtlCol="0"/>
          <a:lstStyle>
            <a:lvl1pPr algn="r">
              <a:defRPr sz="1100"/>
            </a:lvl1pPr>
          </a:lstStyle>
          <a:p>
            <a:fld id="{7A1D2F2F-8618-2143-A89B-2D6D3F007EBC}" type="datetimeFigureOut">
              <a:rPr lang="en-US" smtClean="0">
                <a:latin typeface="Arial"/>
              </a:rPr>
              <a:pPr/>
              <a:t>8/27/2013</a:t>
            </a:fld>
            <a:endParaRPr lang="en-US" dirty="0">
              <a:latin typeface="Arial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69653"/>
            <a:ext cx="3004820" cy="461645"/>
          </a:xfrm>
          <a:prstGeom prst="rect">
            <a:avLst/>
          </a:prstGeom>
        </p:spPr>
        <p:txBody>
          <a:bodyPr vert="horz" lIns="92371" tIns="46186" rIns="92371" bIns="46186" rtlCol="0" anchor="b"/>
          <a:lstStyle>
            <a:lvl1pPr algn="l">
              <a:defRPr sz="1100"/>
            </a:lvl1pPr>
          </a:lstStyle>
          <a:p>
            <a:endParaRPr lang="en-US" dirty="0">
              <a:latin typeface="Arial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27775" y="8769653"/>
            <a:ext cx="3004820" cy="461645"/>
          </a:xfrm>
          <a:prstGeom prst="rect">
            <a:avLst/>
          </a:prstGeom>
        </p:spPr>
        <p:txBody>
          <a:bodyPr vert="horz" lIns="92371" tIns="46186" rIns="92371" bIns="46186" rtlCol="0" anchor="b"/>
          <a:lstStyle>
            <a:lvl1pPr algn="r">
              <a:defRPr sz="1100"/>
            </a:lvl1pPr>
          </a:lstStyle>
          <a:p>
            <a:fld id="{CE221CE3-F987-1944-AB66-8BE5522C5EC6}" type="slidenum">
              <a:rPr lang="en-US" smtClean="0">
                <a:latin typeface="Arial"/>
              </a:rPr>
              <a:pPr/>
              <a:t>‹#›</a:t>
            </a:fld>
            <a:endParaRPr lang="en-US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2284817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04820" cy="461645"/>
          </a:xfrm>
          <a:prstGeom prst="rect">
            <a:avLst/>
          </a:prstGeom>
        </p:spPr>
        <p:txBody>
          <a:bodyPr vert="horz" lIns="92371" tIns="46186" rIns="92371" bIns="46186" rtlCol="0"/>
          <a:lstStyle>
            <a:lvl1pPr algn="l">
              <a:defRPr sz="1100">
                <a:latin typeface="Arial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27775" y="0"/>
            <a:ext cx="3004820" cy="461645"/>
          </a:xfrm>
          <a:prstGeom prst="rect">
            <a:avLst/>
          </a:prstGeom>
        </p:spPr>
        <p:txBody>
          <a:bodyPr vert="horz" lIns="92371" tIns="46186" rIns="92371" bIns="46186" rtlCol="0"/>
          <a:lstStyle>
            <a:lvl1pPr algn="r">
              <a:defRPr sz="1100">
                <a:latin typeface="Arial"/>
              </a:defRPr>
            </a:lvl1pPr>
          </a:lstStyle>
          <a:p>
            <a:fld id="{D8B0A143-2353-BE4A-A6C4-57C9AE3FBC68}" type="datetimeFigureOut">
              <a:rPr lang="en-US" smtClean="0"/>
              <a:pPr/>
              <a:t>8/27/2013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58875" y="692150"/>
            <a:ext cx="4616450" cy="34623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371" tIns="46186" rIns="92371" bIns="46186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3420" y="4385628"/>
            <a:ext cx="5547360" cy="4154805"/>
          </a:xfrm>
          <a:prstGeom prst="rect">
            <a:avLst/>
          </a:prstGeom>
        </p:spPr>
        <p:txBody>
          <a:bodyPr vert="horz" lIns="92371" tIns="46186" rIns="92371" bIns="46186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69653"/>
            <a:ext cx="3004820" cy="461645"/>
          </a:xfrm>
          <a:prstGeom prst="rect">
            <a:avLst/>
          </a:prstGeom>
        </p:spPr>
        <p:txBody>
          <a:bodyPr vert="horz" lIns="92371" tIns="46186" rIns="92371" bIns="46186" rtlCol="0" anchor="b"/>
          <a:lstStyle>
            <a:lvl1pPr algn="l">
              <a:defRPr sz="1100">
                <a:latin typeface="Arial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27775" y="8769653"/>
            <a:ext cx="3004820" cy="461645"/>
          </a:xfrm>
          <a:prstGeom prst="rect">
            <a:avLst/>
          </a:prstGeom>
        </p:spPr>
        <p:txBody>
          <a:bodyPr vert="horz" lIns="92371" tIns="46186" rIns="92371" bIns="46186" rtlCol="0" anchor="b"/>
          <a:lstStyle>
            <a:lvl1pPr algn="r">
              <a:defRPr sz="1100">
                <a:latin typeface="Arial"/>
              </a:defRPr>
            </a:lvl1pPr>
          </a:lstStyle>
          <a:p>
            <a:fld id="{4CFDF800-FE0E-A944-8AC1-D57C07B352F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676509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FDF800-FE0E-A944-8AC1-D57C07B352FC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32450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0" y="3065028"/>
            <a:ext cx="3417506" cy="3792972"/>
          </a:xfrm>
          <a:prstGeom prst="rect">
            <a:avLst/>
          </a:prstGeom>
          <a:solidFill>
            <a:srgbClr val="0F4F97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 dirty="0">
              <a:latin typeface="Arial"/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457200" y="743918"/>
            <a:ext cx="8229600" cy="986725"/>
          </a:xfrm>
        </p:spPr>
        <p:txBody>
          <a:bodyPr/>
          <a:lstStyle>
            <a:lvl1pPr>
              <a:lnSpc>
                <a:spcPts val="3800"/>
              </a:lnSpc>
              <a:defRPr b="0" i="1">
                <a:solidFill>
                  <a:srgbClr val="0F4F97"/>
                </a:solidFill>
                <a:effectLst/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652275" y="1733685"/>
            <a:ext cx="5434199" cy="369888"/>
          </a:xfrm>
        </p:spPr>
        <p:txBody>
          <a:bodyPr>
            <a:noAutofit/>
          </a:bodyPr>
          <a:lstStyle>
            <a:lvl1pPr>
              <a:lnSpc>
                <a:spcPts val="2200"/>
              </a:lnSpc>
              <a:buNone/>
              <a:defRPr sz="2000">
                <a:latin typeface="Arial"/>
                <a:cs typeface="Arial"/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497385" y="3062287"/>
            <a:ext cx="5646615" cy="3795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 userDrawn="1"/>
        </p:nvSpPr>
        <p:spPr>
          <a:xfrm>
            <a:off x="44879" y="5974520"/>
            <a:ext cx="3351463" cy="601703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marL="0" algn="l" defTabSz="457200" rtl="0" eaLnBrk="1" latinLnBrk="0" hangingPunct="1">
              <a:lnSpc>
                <a:spcPct val="90000"/>
              </a:lnSpc>
              <a:spcAft>
                <a:spcPts val="300"/>
              </a:spcAft>
            </a:pPr>
            <a:endParaRPr lang="en-US" sz="1000" kern="1200" dirty="0" smtClean="0">
              <a:solidFill>
                <a:schemeClr val="bg1"/>
              </a:solidFill>
              <a:effectLst/>
              <a:latin typeface="Arial"/>
              <a:ea typeface="+mn-ea"/>
              <a:cs typeface="Arial"/>
            </a:endParaRPr>
          </a:p>
          <a:p>
            <a:pPr marL="0" algn="l" defTabSz="457200" rtl="0" eaLnBrk="1" latinLnBrk="0" hangingPunct="1">
              <a:lnSpc>
                <a:spcPct val="90000"/>
              </a:lnSpc>
              <a:spcAft>
                <a:spcPts val="600"/>
              </a:spcAft>
            </a:pPr>
            <a:r>
              <a:rPr lang="en-US" sz="800" kern="1200" dirty="0" smtClean="0">
                <a:solidFill>
                  <a:schemeClr val="bg1"/>
                </a:solidFill>
                <a:effectLst/>
                <a:latin typeface="Arial"/>
                <a:ea typeface="+mn-ea"/>
                <a:cs typeface="Arial"/>
              </a:rPr>
              <a:t>This work was performed under the auspices of the</a:t>
            </a:r>
            <a:r>
              <a:rPr lang="en-US" sz="800" kern="1200" baseline="0" dirty="0" smtClean="0">
                <a:solidFill>
                  <a:schemeClr val="bg1"/>
                </a:solidFill>
                <a:effectLst/>
                <a:latin typeface="Arial"/>
                <a:ea typeface="+mn-ea"/>
                <a:cs typeface="Arial"/>
              </a:rPr>
              <a:t> </a:t>
            </a:r>
            <a:r>
              <a:rPr lang="en-US" sz="800" kern="1200" dirty="0" smtClean="0">
                <a:solidFill>
                  <a:schemeClr val="bg1"/>
                </a:solidFill>
                <a:effectLst/>
                <a:latin typeface="Arial"/>
                <a:ea typeface="+mn-ea"/>
                <a:cs typeface="Arial"/>
              </a:rPr>
              <a:t>U.S. Department </a:t>
            </a:r>
            <a:br>
              <a:rPr lang="en-US" sz="800" kern="1200" dirty="0" smtClean="0">
                <a:solidFill>
                  <a:schemeClr val="bg1"/>
                </a:solidFill>
                <a:effectLst/>
                <a:latin typeface="Arial"/>
                <a:ea typeface="+mn-ea"/>
                <a:cs typeface="Arial"/>
              </a:rPr>
            </a:br>
            <a:r>
              <a:rPr lang="en-US" sz="800" kern="1200" dirty="0" smtClean="0">
                <a:solidFill>
                  <a:schemeClr val="bg1"/>
                </a:solidFill>
                <a:effectLst/>
                <a:latin typeface="Arial"/>
                <a:ea typeface="+mn-ea"/>
                <a:cs typeface="Arial"/>
              </a:rPr>
              <a:t>of Energy by Lawrence Livermore National Laboratory under Contract </a:t>
            </a:r>
            <a:br>
              <a:rPr lang="en-US" sz="800" kern="1200" dirty="0" smtClean="0">
                <a:solidFill>
                  <a:schemeClr val="bg1"/>
                </a:solidFill>
                <a:effectLst/>
                <a:latin typeface="Arial"/>
                <a:ea typeface="+mn-ea"/>
                <a:cs typeface="Arial"/>
              </a:rPr>
            </a:br>
            <a:r>
              <a:rPr lang="en-US" sz="800" kern="1200" dirty="0" smtClean="0">
                <a:solidFill>
                  <a:schemeClr val="bg1"/>
                </a:solidFill>
                <a:effectLst/>
                <a:latin typeface="Arial"/>
                <a:ea typeface="+mn-ea"/>
                <a:cs typeface="Arial"/>
              </a:rPr>
              <a:t>DE-AC52-07NA27344.</a:t>
            </a:r>
            <a:r>
              <a:rPr lang="en-US" sz="800" kern="1200" baseline="0" dirty="0" smtClean="0">
                <a:solidFill>
                  <a:schemeClr val="bg1"/>
                </a:solidFill>
                <a:effectLst/>
                <a:latin typeface="Arial"/>
                <a:ea typeface="+mn-ea"/>
                <a:cs typeface="Arial"/>
              </a:rPr>
              <a:t> </a:t>
            </a:r>
            <a:r>
              <a:rPr lang="en-US" sz="800" kern="1200" dirty="0" smtClean="0">
                <a:solidFill>
                  <a:schemeClr val="bg1"/>
                </a:solidFill>
                <a:effectLst/>
                <a:latin typeface="Arial"/>
                <a:ea typeface="+mn-ea"/>
                <a:cs typeface="Arial"/>
              </a:rPr>
              <a:t>Lawrence Livermore National Security, LLC</a:t>
            </a:r>
            <a:endParaRPr lang="en-US" sz="800" kern="1200" dirty="0">
              <a:solidFill>
                <a:schemeClr val="bg1"/>
              </a:solidFill>
              <a:effectLst/>
              <a:latin typeface="Arial"/>
              <a:ea typeface="+mn-ea"/>
              <a:cs typeface="Arial"/>
            </a:endParaRPr>
          </a:p>
        </p:txBody>
      </p:sp>
      <p:pic>
        <p:nvPicPr>
          <p:cNvPr id="16" name="Picture 15" descr="LLNL_Logo_WHT-LR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9876" y="3220532"/>
            <a:ext cx="2240285" cy="37795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9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0_end page">
    <p:bg>
      <p:bgPr>
        <a:solidFill>
          <a:srgbClr val="0F4F9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LNL_Logo_WHT-LR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1852" y="5437487"/>
            <a:ext cx="3602498" cy="60776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600"/>
              </a:spcBef>
              <a:spcAft>
                <a:spcPts val="600"/>
              </a:spcAft>
              <a:defRPr/>
            </a:lvl1pPr>
            <a:lvl2pPr>
              <a:spcAft>
                <a:spcPts val="600"/>
              </a:spcAft>
              <a:defRPr/>
            </a:lvl2pPr>
            <a:lvl3pPr>
              <a:spcAft>
                <a:spcPts val="600"/>
              </a:spcAft>
              <a:defRPr/>
            </a:lvl3pPr>
            <a:lvl4pPr>
              <a:spcAft>
                <a:spcPts val="600"/>
              </a:spcAft>
              <a:defRPr/>
            </a:lvl4pPr>
            <a:lvl5pPr>
              <a:spcAft>
                <a:spcPts val="600"/>
              </a:spcAft>
              <a:defRPr/>
            </a:lvl5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457200" y="220136"/>
            <a:ext cx="8229600" cy="1251062"/>
          </a:xfrm>
          <a:prstGeom prst="rect">
            <a:avLst/>
          </a:prstGeom>
          <a:effectLst/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7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0" bIns="0" rtlCol="0" anchor="b" anchorCtr="0"/>
          <a:lstStyle>
            <a:lvl1pPr algn="r">
              <a:defRPr sz="1000">
                <a:solidFill>
                  <a:srgbClr val="0F4F97"/>
                </a:solidFill>
              </a:defRPr>
            </a:lvl1pPr>
          </a:lstStyle>
          <a:p>
            <a:fld id="{902A5C6C-5F3D-1349-B221-1D19FDEF4C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0" y="3065028"/>
            <a:ext cx="3417506" cy="3792972"/>
          </a:xfrm>
          <a:prstGeom prst="rect">
            <a:avLst/>
          </a:prstGeom>
          <a:solidFill>
            <a:srgbClr val="0F4F97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 dirty="0">
              <a:latin typeface="Arial"/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457200" y="743918"/>
            <a:ext cx="8229600" cy="986725"/>
          </a:xfrm>
        </p:spPr>
        <p:txBody>
          <a:bodyPr/>
          <a:lstStyle>
            <a:lvl1pPr>
              <a:lnSpc>
                <a:spcPts val="3800"/>
              </a:lnSpc>
              <a:defRPr b="0" i="1">
                <a:solidFill>
                  <a:srgbClr val="0F4F97"/>
                </a:solidFill>
                <a:effectLst/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652275" y="1733685"/>
            <a:ext cx="5434199" cy="369888"/>
          </a:xfrm>
        </p:spPr>
        <p:txBody>
          <a:bodyPr>
            <a:noAutofit/>
          </a:bodyPr>
          <a:lstStyle>
            <a:lvl1pPr>
              <a:lnSpc>
                <a:spcPts val="2200"/>
              </a:lnSpc>
              <a:buNone/>
              <a:defRPr sz="2000">
                <a:latin typeface="Arial"/>
                <a:cs typeface="Arial"/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497385" y="3062287"/>
            <a:ext cx="5646615" cy="3795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 userDrawn="1"/>
        </p:nvSpPr>
        <p:spPr>
          <a:xfrm>
            <a:off x="68385" y="5974520"/>
            <a:ext cx="3327957" cy="60375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marL="0" algn="l" defTabSz="457200" rtl="0" eaLnBrk="1" latinLnBrk="0" hangingPunct="1">
              <a:lnSpc>
                <a:spcPct val="90000"/>
              </a:lnSpc>
              <a:spcAft>
                <a:spcPts val="300"/>
              </a:spcAft>
            </a:pPr>
            <a:r>
              <a:rPr lang="en-US" sz="1000" kern="1200" dirty="0" smtClean="0">
                <a:solidFill>
                  <a:schemeClr val="bg1"/>
                </a:solidFill>
                <a:effectLst/>
                <a:latin typeface="Arial"/>
                <a:ea typeface="+mn-ea"/>
                <a:cs typeface="Arial"/>
              </a:rPr>
              <a:t>LLNL-PRES-XXXXXX</a:t>
            </a:r>
          </a:p>
          <a:p>
            <a:pPr marL="0" algn="l" defTabSz="457200" rtl="0" eaLnBrk="1" latinLnBrk="0" hangingPunct="1">
              <a:lnSpc>
                <a:spcPct val="90000"/>
              </a:lnSpc>
              <a:spcAft>
                <a:spcPts val="600"/>
              </a:spcAft>
            </a:pPr>
            <a:r>
              <a:rPr lang="en-US" sz="800" kern="1200" dirty="0" smtClean="0">
                <a:solidFill>
                  <a:schemeClr val="bg1"/>
                </a:solidFill>
                <a:effectLst/>
                <a:latin typeface="Arial"/>
                <a:ea typeface="+mn-ea"/>
                <a:cs typeface="Arial"/>
              </a:rPr>
              <a:t>This work was performed under the auspices of the</a:t>
            </a:r>
            <a:r>
              <a:rPr lang="en-US" sz="800" kern="1200" baseline="0" dirty="0" smtClean="0">
                <a:solidFill>
                  <a:schemeClr val="bg1"/>
                </a:solidFill>
                <a:effectLst/>
                <a:latin typeface="Arial"/>
                <a:ea typeface="+mn-ea"/>
                <a:cs typeface="Arial"/>
              </a:rPr>
              <a:t> </a:t>
            </a:r>
            <a:r>
              <a:rPr lang="en-US" sz="800" kern="1200" dirty="0" smtClean="0">
                <a:solidFill>
                  <a:schemeClr val="bg1"/>
                </a:solidFill>
                <a:effectLst/>
                <a:latin typeface="Arial"/>
                <a:ea typeface="+mn-ea"/>
                <a:cs typeface="Arial"/>
              </a:rPr>
              <a:t>U.S. Department </a:t>
            </a:r>
            <a:br>
              <a:rPr lang="en-US" sz="800" kern="1200" dirty="0" smtClean="0">
                <a:solidFill>
                  <a:schemeClr val="bg1"/>
                </a:solidFill>
                <a:effectLst/>
                <a:latin typeface="Arial"/>
                <a:ea typeface="+mn-ea"/>
                <a:cs typeface="Arial"/>
              </a:rPr>
            </a:br>
            <a:r>
              <a:rPr lang="en-US" sz="800" kern="1200" dirty="0" smtClean="0">
                <a:solidFill>
                  <a:schemeClr val="bg1"/>
                </a:solidFill>
                <a:effectLst/>
                <a:latin typeface="Arial"/>
                <a:ea typeface="+mn-ea"/>
                <a:cs typeface="Arial"/>
              </a:rPr>
              <a:t>of Energy by Lawrence Livermore National Laboratory under contract </a:t>
            </a:r>
            <a:br>
              <a:rPr lang="en-US" sz="800" kern="1200" dirty="0" smtClean="0">
                <a:solidFill>
                  <a:schemeClr val="bg1"/>
                </a:solidFill>
                <a:effectLst/>
                <a:latin typeface="Arial"/>
                <a:ea typeface="+mn-ea"/>
                <a:cs typeface="Arial"/>
              </a:rPr>
            </a:br>
            <a:r>
              <a:rPr lang="en-US" sz="800" kern="1200" dirty="0" smtClean="0">
                <a:solidFill>
                  <a:schemeClr val="bg1"/>
                </a:solidFill>
                <a:effectLst/>
                <a:latin typeface="Arial"/>
                <a:ea typeface="+mn-ea"/>
                <a:cs typeface="Arial"/>
              </a:rPr>
              <a:t>DE-AC52-07NA27344.</a:t>
            </a:r>
            <a:r>
              <a:rPr lang="en-US" sz="800" kern="1200" baseline="0" dirty="0" smtClean="0">
                <a:solidFill>
                  <a:schemeClr val="bg1"/>
                </a:solidFill>
                <a:effectLst/>
                <a:latin typeface="Arial"/>
                <a:ea typeface="+mn-ea"/>
                <a:cs typeface="Arial"/>
              </a:rPr>
              <a:t> </a:t>
            </a:r>
            <a:r>
              <a:rPr lang="en-US" sz="800" kern="1200" dirty="0" smtClean="0">
                <a:solidFill>
                  <a:schemeClr val="bg1"/>
                </a:solidFill>
                <a:effectLst/>
                <a:latin typeface="Arial"/>
                <a:ea typeface="+mn-ea"/>
                <a:cs typeface="Arial"/>
              </a:rPr>
              <a:t>Lawrence Livermore National Security, LLC</a:t>
            </a:r>
            <a:endParaRPr lang="en-US" sz="800" kern="1200" dirty="0">
              <a:solidFill>
                <a:schemeClr val="bg1"/>
              </a:solidFill>
              <a:effectLst/>
              <a:latin typeface="Arial"/>
              <a:ea typeface="+mn-ea"/>
              <a:cs typeface="Arial"/>
            </a:endParaRPr>
          </a:p>
        </p:txBody>
      </p:sp>
      <p:pic>
        <p:nvPicPr>
          <p:cNvPr id="16" name="Picture 15" descr="LLNL_Logo_WHT-LR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9876" y="3220532"/>
            <a:ext cx="2240285" cy="37795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threePt" dir="t">
                <a:rot lat="0" lon="0" rev="4800000"/>
              </a:lightRig>
            </a:scene3d>
            <a:sp3d prstMaterial="matte"/>
          </a:bodyPr>
          <a:lstStyle/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600"/>
              </a:spcBef>
              <a:spcAft>
                <a:spcPts val="600"/>
              </a:spcAft>
              <a:defRPr/>
            </a:lvl1pPr>
            <a:lvl2pPr>
              <a:spcAft>
                <a:spcPts val="600"/>
              </a:spcAft>
              <a:defRPr/>
            </a:lvl2pPr>
            <a:lvl3pPr>
              <a:spcAft>
                <a:spcPts val="600"/>
              </a:spcAft>
              <a:defRPr/>
            </a:lvl3pPr>
            <a:lvl4pPr>
              <a:spcAft>
                <a:spcPts val="600"/>
              </a:spcAft>
              <a:defRPr/>
            </a:lvl4pPr>
            <a:lvl5pPr>
              <a:spcAft>
                <a:spcPts val="600"/>
              </a:spcAft>
              <a:defRPr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457200" y="220136"/>
            <a:ext cx="8229600" cy="1251062"/>
          </a:xfrm>
          <a:prstGeom prst="rect">
            <a:avLst/>
          </a:prstGeom>
          <a:effectLst/>
        </p:spPr>
        <p:txBody>
          <a:bodyPr vert="horz" lIns="91440" rIns="45720" rtlCol="0" anchor="b" anchorCtr="0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/>
          </a:bodyPr>
          <a:lstStyle/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with left-sid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threePt" dir="t">
                <a:rot lat="0" lon="0" rev="4800000"/>
              </a:lightRig>
            </a:scene3d>
            <a:sp3d prstMaterial="matte"/>
          </a:bodyPr>
          <a:lstStyle>
            <a:lvl1pPr>
              <a:lnSpc>
                <a:spcPts val="3800"/>
              </a:lnSpc>
              <a:defRPr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57200" y="1566863"/>
            <a:ext cx="3968496" cy="4751357"/>
          </a:xfrm>
        </p:spPr>
        <p:txBody>
          <a:bodyPr/>
          <a:lstStyle>
            <a:lvl1pPr>
              <a:spcBef>
                <a:spcPts val="1200"/>
              </a:spcBef>
              <a:spcAft>
                <a:spcPts val="600"/>
              </a:spcAft>
              <a:defRPr/>
            </a:lvl1pPr>
            <a:lvl2pPr>
              <a:spcAft>
                <a:spcPts val="600"/>
              </a:spcAft>
              <a:defRPr/>
            </a:lvl2pPr>
            <a:lvl3pPr>
              <a:spcAft>
                <a:spcPts val="600"/>
              </a:spcAft>
              <a:defRPr/>
            </a:lvl3pPr>
            <a:lvl4pPr>
              <a:spcAft>
                <a:spcPts val="600"/>
              </a:spcAft>
              <a:defRPr/>
            </a:lvl4pPr>
            <a:lvl5pPr>
              <a:spcAft>
                <a:spcPts val="600"/>
              </a:spcAft>
              <a:defRPr/>
            </a:lvl5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with right-sid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lnSpc>
                <a:spcPts val="3800"/>
              </a:lnSpc>
              <a:defRPr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727275" y="1566863"/>
            <a:ext cx="3968496" cy="4751357"/>
          </a:xfrm>
        </p:spPr>
        <p:txBody>
          <a:bodyPr/>
          <a:lstStyle>
            <a:lvl1pPr>
              <a:spcBef>
                <a:spcPts val="1200"/>
              </a:spcBef>
              <a:spcAft>
                <a:spcPts val="600"/>
              </a:spcAft>
              <a:defRPr/>
            </a:lvl1pPr>
            <a:lvl2pPr>
              <a:spcAft>
                <a:spcPts val="600"/>
              </a:spcAft>
              <a:defRPr/>
            </a:lvl2pPr>
            <a:lvl3pPr>
              <a:spcAft>
                <a:spcPts val="600"/>
              </a:spcAft>
              <a:defRPr/>
            </a:lvl3pPr>
            <a:lvl4pPr>
              <a:spcAft>
                <a:spcPts val="600"/>
              </a:spcAft>
              <a:defRPr/>
            </a:lvl4pPr>
            <a:lvl5pPr>
              <a:spcAft>
                <a:spcPts val="600"/>
              </a:spcAft>
              <a:defRPr/>
            </a:lvl5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with side-by-sid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lnSpc>
                <a:spcPts val="3800"/>
              </a:lnSpc>
              <a:defRPr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65826" y="1566863"/>
            <a:ext cx="3968496" cy="4751357"/>
          </a:xfrm>
        </p:spPr>
        <p:txBody>
          <a:bodyPr/>
          <a:lstStyle>
            <a:lvl1pPr>
              <a:spcBef>
                <a:spcPts val="1200"/>
              </a:spcBef>
              <a:spcAft>
                <a:spcPts val="600"/>
              </a:spcAft>
              <a:defRPr/>
            </a:lvl1pPr>
            <a:lvl2pPr>
              <a:spcAft>
                <a:spcPts val="600"/>
              </a:spcAft>
              <a:defRPr/>
            </a:lvl2pPr>
            <a:lvl3pPr>
              <a:spcAft>
                <a:spcPts val="600"/>
              </a:spcAft>
              <a:defRPr/>
            </a:lvl3pPr>
            <a:lvl4pPr>
              <a:spcAft>
                <a:spcPts val="600"/>
              </a:spcAft>
              <a:defRPr/>
            </a:lvl4pPr>
            <a:lvl5pPr>
              <a:spcAft>
                <a:spcPts val="600"/>
              </a:spcAft>
              <a:defRPr/>
            </a:lvl5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0"/>
          </p:nvPr>
        </p:nvSpPr>
        <p:spPr>
          <a:xfrm>
            <a:off x="4718649" y="1566863"/>
            <a:ext cx="3968496" cy="4751357"/>
          </a:xfrm>
        </p:spPr>
        <p:txBody>
          <a:bodyPr/>
          <a:lstStyle>
            <a:lvl1pPr>
              <a:spcBef>
                <a:spcPts val="1200"/>
              </a:spcBef>
              <a:spcAft>
                <a:spcPts val="600"/>
              </a:spcAft>
              <a:defRPr/>
            </a:lvl1pPr>
            <a:lvl2pPr>
              <a:spcAft>
                <a:spcPts val="600"/>
              </a:spcAft>
              <a:defRPr/>
            </a:lvl2pPr>
            <a:lvl3pPr>
              <a:spcAft>
                <a:spcPts val="600"/>
              </a:spcAft>
              <a:defRPr/>
            </a:lvl3pPr>
            <a:lvl4pPr>
              <a:spcAft>
                <a:spcPts val="600"/>
              </a:spcAft>
              <a:defRPr/>
            </a:lvl4pPr>
            <a:lvl5pPr>
              <a:spcAft>
                <a:spcPts val="600"/>
              </a:spcAft>
              <a:defRPr/>
            </a:lvl5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with Qua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12"/>
          <p:cNvSpPr>
            <a:spLocks noGrp="1"/>
          </p:cNvSpPr>
          <p:nvPr>
            <p:ph type="body" sz="quarter" idx="15"/>
          </p:nvPr>
        </p:nvSpPr>
        <p:spPr>
          <a:xfrm>
            <a:off x="4575089" y="1653591"/>
            <a:ext cx="3959225" cy="2101328"/>
          </a:xfrm>
          <a:effectLst/>
        </p:spPr>
        <p:txBody>
          <a:bodyPr/>
          <a:lstStyle>
            <a:lvl1pPr marL="288925" indent="-169863">
              <a:defRPr sz="1400"/>
            </a:lvl1pPr>
            <a:lvl2pPr marL="460375" indent="-171450">
              <a:defRPr sz="1400"/>
            </a:lvl2pPr>
            <a:lvl3pPr marL="685800" indent="-225425">
              <a:defRPr sz="1200"/>
            </a:lvl3pPr>
            <a:lvl4pPr marL="858838" indent="-173038">
              <a:defRPr sz="1200"/>
            </a:lvl4pPr>
            <a:lvl5pPr marL="1030288" indent="-171450">
              <a:defRPr sz="12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cxnSp>
        <p:nvCxnSpPr>
          <p:cNvPr id="5" name="Straight Connector 4"/>
          <p:cNvCxnSpPr/>
          <p:nvPr userDrawn="1"/>
        </p:nvCxnSpPr>
        <p:spPr bwMode="auto">
          <a:xfrm rot="5400000">
            <a:off x="2153528" y="3920602"/>
            <a:ext cx="4722647" cy="1588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srgbClr val="3961A7">
                <a:alpha val="43000"/>
              </a:srgbClr>
            </a:outerShdw>
          </a:effectLst>
        </p:spPr>
      </p:cxnSp>
      <p:cxnSp>
        <p:nvCxnSpPr>
          <p:cNvPr id="6" name="Straight Connector 5"/>
          <p:cNvCxnSpPr/>
          <p:nvPr userDrawn="1"/>
        </p:nvCxnSpPr>
        <p:spPr bwMode="auto">
          <a:xfrm>
            <a:off x="469900" y="3873981"/>
            <a:ext cx="8229600" cy="1588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srgbClr val="3961A7">
                <a:alpha val="43000"/>
              </a:srgbClr>
            </a:outerShdw>
          </a:effectLst>
        </p:spPr>
      </p:cxnSp>
      <p:sp>
        <p:nvSpPr>
          <p:cNvPr id="7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469900" y="1653591"/>
            <a:ext cx="3959225" cy="2101328"/>
          </a:xfrm>
          <a:effectLst/>
        </p:spPr>
        <p:txBody>
          <a:bodyPr/>
          <a:lstStyle>
            <a:lvl1pPr marL="288925" indent="-169863">
              <a:defRPr sz="1400"/>
            </a:lvl1pPr>
            <a:lvl2pPr marL="460375" indent="-171450">
              <a:defRPr sz="1400"/>
            </a:lvl2pPr>
            <a:lvl3pPr marL="685800" indent="-225425">
              <a:defRPr sz="1200"/>
            </a:lvl3pPr>
            <a:lvl4pPr marL="858838" indent="-173038">
              <a:defRPr sz="1200"/>
            </a:lvl4pPr>
            <a:lvl5pPr marL="1030288" indent="-171450">
              <a:defRPr sz="12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4575089" y="4021969"/>
            <a:ext cx="3959225" cy="2101328"/>
          </a:xfrm>
          <a:effectLst/>
        </p:spPr>
        <p:txBody>
          <a:bodyPr/>
          <a:lstStyle>
            <a:lvl1pPr marL="288925" indent="-169863">
              <a:defRPr sz="1400"/>
            </a:lvl1pPr>
            <a:lvl2pPr marL="460375" indent="-171450">
              <a:defRPr sz="1400"/>
            </a:lvl2pPr>
            <a:lvl3pPr marL="685800" indent="-225425">
              <a:defRPr sz="1200"/>
            </a:lvl3pPr>
            <a:lvl4pPr marL="858838" indent="-173038">
              <a:defRPr sz="1200"/>
            </a:lvl4pPr>
            <a:lvl5pPr marL="1030288" indent="-171450">
              <a:defRPr sz="12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7"/>
          </p:nvPr>
        </p:nvSpPr>
        <p:spPr>
          <a:xfrm>
            <a:off x="469900" y="4021969"/>
            <a:ext cx="3959225" cy="2101328"/>
          </a:xfrm>
          <a:effectLst/>
        </p:spPr>
        <p:txBody>
          <a:bodyPr/>
          <a:lstStyle>
            <a:lvl1pPr marL="288925" indent="-169863">
              <a:defRPr sz="1400"/>
            </a:lvl1pPr>
            <a:lvl2pPr marL="460375" indent="-171450">
              <a:defRPr sz="1400"/>
            </a:lvl2pPr>
            <a:lvl3pPr marL="685800" indent="-225425">
              <a:defRPr sz="1200"/>
            </a:lvl3pPr>
            <a:lvl4pPr marL="858838" indent="-173038">
              <a:defRPr sz="1200"/>
            </a:lvl4pPr>
            <a:lvl5pPr marL="1030288" indent="-171450">
              <a:defRPr sz="12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Full Image with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6349042"/>
          </a:xfrm>
        </p:spPr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0" y="220136"/>
            <a:ext cx="9143999" cy="1251062"/>
          </a:xfrm>
          <a:gradFill flip="none" rotWithShape="1">
            <a:gsLst>
              <a:gs pos="0">
                <a:srgbClr val="FFFFFF">
                  <a:alpha val="80000"/>
                </a:srgbClr>
              </a:gs>
              <a:gs pos="100000">
                <a:srgbClr val="000000">
                  <a:alpha val="0"/>
                </a:srgbClr>
              </a:gs>
              <a:gs pos="78000">
                <a:srgbClr val="FFFFFF">
                  <a:alpha val="59000"/>
                </a:srgbClr>
              </a:gs>
            </a:gsLst>
            <a:lin ang="0" scaled="1"/>
            <a:tileRect/>
          </a:gradFill>
          <a:effectLst/>
        </p:spPr>
        <p:txBody>
          <a:bodyPr vert="horz" lIns="457200" rIns="45720" rtlCol="0" anchor="b" anchorCtr="0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/>
          </a:bodyPr>
          <a:lstStyle>
            <a:lvl1pPr marL="233363" indent="0">
              <a:lnSpc>
                <a:spcPts val="3800"/>
              </a:lnSpc>
              <a:def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14A8F"/>
                </a:solidFill>
                <a:effectLst/>
                <a:uLnTx/>
                <a:uFillTx/>
                <a:latin typeface="Arial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Fu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6349042"/>
          </a:xfrm>
        </p:spPr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9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0_end page">
    <p:bg>
      <p:bgPr>
        <a:solidFill>
          <a:srgbClr val="0F4F9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LNL_Logo_WHT-LR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1852" y="5437487"/>
            <a:ext cx="3602498" cy="60776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600"/>
              </a:spcBef>
              <a:spcAft>
                <a:spcPts val="600"/>
              </a:spcAft>
              <a:defRPr/>
            </a:lvl1pPr>
            <a:lvl2pPr>
              <a:spcAft>
                <a:spcPts val="600"/>
              </a:spcAft>
              <a:defRPr/>
            </a:lvl2pPr>
            <a:lvl3pPr>
              <a:spcAft>
                <a:spcPts val="600"/>
              </a:spcAft>
              <a:defRPr/>
            </a:lvl3pPr>
            <a:lvl4pPr>
              <a:spcAft>
                <a:spcPts val="600"/>
              </a:spcAft>
              <a:defRPr/>
            </a:lvl4pPr>
            <a:lvl5pPr>
              <a:spcAft>
                <a:spcPts val="600"/>
              </a:spcAft>
              <a:defRPr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457200" y="220136"/>
            <a:ext cx="8229600" cy="1251062"/>
          </a:xfrm>
          <a:prstGeom prst="rect">
            <a:avLst/>
          </a:prstGeom>
          <a:effectLst/>
        </p:spPr>
        <p:txBody>
          <a:bodyPr vert="horz" lIns="91440" rIns="45720" rtlCol="0" anchor="b" anchorCtr="0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/>
          </a:bodyPr>
          <a:lstStyle/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with left-sid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lnSpc>
                <a:spcPts val="3800"/>
              </a:lnSpc>
              <a:defRPr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57200" y="1566863"/>
            <a:ext cx="3968496" cy="4751357"/>
          </a:xfrm>
        </p:spPr>
        <p:txBody>
          <a:bodyPr/>
          <a:lstStyle>
            <a:lvl1pPr>
              <a:spcBef>
                <a:spcPts val="1200"/>
              </a:spcBef>
              <a:spcAft>
                <a:spcPts val="600"/>
              </a:spcAft>
              <a:defRPr/>
            </a:lvl1pPr>
            <a:lvl2pPr>
              <a:spcAft>
                <a:spcPts val="600"/>
              </a:spcAft>
              <a:defRPr/>
            </a:lvl2pPr>
            <a:lvl3pPr>
              <a:spcAft>
                <a:spcPts val="600"/>
              </a:spcAft>
              <a:defRPr/>
            </a:lvl3pPr>
            <a:lvl4pPr>
              <a:spcAft>
                <a:spcPts val="600"/>
              </a:spcAft>
              <a:defRPr/>
            </a:lvl4pPr>
            <a:lvl5pPr>
              <a:spcAft>
                <a:spcPts val="600"/>
              </a:spcAft>
              <a:defRPr/>
            </a:lvl5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with right-sid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lnSpc>
                <a:spcPts val="3800"/>
              </a:lnSpc>
              <a:defRPr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727275" y="1566863"/>
            <a:ext cx="3968496" cy="4751357"/>
          </a:xfrm>
        </p:spPr>
        <p:txBody>
          <a:bodyPr/>
          <a:lstStyle>
            <a:lvl1pPr>
              <a:spcBef>
                <a:spcPts val="1200"/>
              </a:spcBef>
              <a:spcAft>
                <a:spcPts val="600"/>
              </a:spcAft>
              <a:defRPr/>
            </a:lvl1pPr>
            <a:lvl2pPr>
              <a:spcAft>
                <a:spcPts val="600"/>
              </a:spcAft>
              <a:defRPr/>
            </a:lvl2pPr>
            <a:lvl3pPr>
              <a:spcAft>
                <a:spcPts val="600"/>
              </a:spcAft>
              <a:defRPr/>
            </a:lvl3pPr>
            <a:lvl4pPr>
              <a:spcAft>
                <a:spcPts val="600"/>
              </a:spcAft>
              <a:defRPr/>
            </a:lvl4pPr>
            <a:lvl5pPr>
              <a:spcAft>
                <a:spcPts val="600"/>
              </a:spcAft>
              <a:defRPr/>
            </a:lvl5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with side-by-sid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lnSpc>
                <a:spcPts val="3800"/>
              </a:lnSpc>
              <a:defRPr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65826" y="1566863"/>
            <a:ext cx="3968496" cy="4751357"/>
          </a:xfrm>
        </p:spPr>
        <p:txBody>
          <a:bodyPr/>
          <a:lstStyle>
            <a:lvl1pPr>
              <a:spcBef>
                <a:spcPts val="1200"/>
              </a:spcBef>
              <a:spcAft>
                <a:spcPts val="600"/>
              </a:spcAft>
              <a:defRPr/>
            </a:lvl1pPr>
            <a:lvl2pPr>
              <a:spcAft>
                <a:spcPts val="600"/>
              </a:spcAft>
              <a:defRPr/>
            </a:lvl2pPr>
            <a:lvl3pPr>
              <a:spcAft>
                <a:spcPts val="600"/>
              </a:spcAft>
              <a:defRPr/>
            </a:lvl3pPr>
            <a:lvl4pPr>
              <a:spcAft>
                <a:spcPts val="600"/>
              </a:spcAft>
              <a:defRPr/>
            </a:lvl4pPr>
            <a:lvl5pPr>
              <a:spcAft>
                <a:spcPts val="600"/>
              </a:spcAft>
              <a:defRPr/>
            </a:lvl5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0"/>
          </p:nvPr>
        </p:nvSpPr>
        <p:spPr>
          <a:xfrm>
            <a:off x="4718649" y="1566863"/>
            <a:ext cx="3968496" cy="4751357"/>
          </a:xfrm>
        </p:spPr>
        <p:txBody>
          <a:bodyPr/>
          <a:lstStyle>
            <a:lvl1pPr>
              <a:spcBef>
                <a:spcPts val="1200"/>
              </a:spcBef>
              <a:spcAft>
                <a:spcPts val="600"/>
              </a:spcAft>
              <a:defRPr/>
            </a:lvl1pPr>
            <a:lvl2pPr>
              <a:spcAft>
                <a:spcPts val="600"/>
              </a:spcAft>
              <a:defRPr/>
            </a:lvl2pPr>
            <a:lvl3pPr>
              <a:spcAft>
                <a:spcPts val="600"/>
              </a:spcAft>
              <a:defRPr/>
            </a:lvl3pPr>
            <a:lvl4pPr>
              <a:spcAft>
                <a:spcPts val="600"/>
              </a:spcAft>
              <a:defRPr/>
            </a:lvl4pPr>
            <a:lvl5pPr>
              <a:spcAft>
                <a:spcPts val="600"/>
              </a:spcAft>
              <a:defRPr/>
            </a:lvl5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with Qua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12"/>
          <p:cNvSpPr>
            <a:spLocks noGrp="1"/>
          </p:cNvSpPr>
          <p:nvPr>
            <p:ph type="body" sz="quarter" idx="15"/>
          </p:nvPr>
        </p:nvSpPr>
        <p:spPr>
          <a:xfrm>
            <a:off x="4575089" y="1653591"/>
            <a:ext cx="3959225" cy="2101328"/>
          </a:xfrm>
          <a:effectLst/>
        </p:spPr>
        <p:txBody>
          <a:bodyPr/>
          <a:lstStyle>
            <a:lvl1pPr marL="288925" indent="-169863">
              <a:defRPr sz="1400"/>
            </a:lvl1pPr>
            <a:lvl2pPr marL="460375" indent="-171450">
              <a:defRPr sz="1400"/>
            </a:lvl2pPr>
            <a:lvl3pPr marL="685800" indent="-225425">
              <a:defRPr sz="1200"/>
            </a:lvl3pPr>
            <a:lvl4pPr marL="858838" indent="-173038">
              <a:defRPr sz="1200"/>
            </a:lvl4pPr>
            <a:lvl5pPr marL="1030288" indent="-171450">
              <a:defRPr sz="12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cxnSp>
        <p:nvCxnSpPr>
          <p:cNvPr id="5" name="Straight Connector 4"/>
          <p:cNvCxnSpPr/>
          <p:nvPr userDrawn="1"/>
        </p:nvCxnSpPr>
        <p:spPr bwMode="auto">
          <a:xfrm rot="5400000">
            <a:off x="2153528" y="3920602"/>
            <a:ext cx="4722647" cy="1588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srgbClr val="3961A7">
                <a:alpha val="43000"/>
              </a:srgbClr>
            </a:outerShdw>
          </a:effectLst>
        </p:spPr>
      </p:cxnSp>
      <p:cxnSp>
        <p:nvCxnSpPr>
          <p:cNvPr id="6" name="Straight Connector 5"/>
          <p:cNvCxnSpPr/>
          <p:nvPr userDrawn="1"/>
        </p:nvCxnSpPr>
        <p:spPr bwMode="auto">
          <a:xfrm>
            <a:off x="469900" y="3873981"/>
            <a:ext cx="8229600" cy="1588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srgbClr val="3961A7">
                <a:alpha val="43000"/>
              </a:srgbClr>
            </a:outerShdw>
          </a:effectLst>
        </p:spPr>
      </p:cxnSp>
      <p:sp>
        <p:nvSpPr>
          <p:cNvPr id="7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469900" y="1653591"/>
            <a:ext cx="3959225" cy="2101328"/>
          </a:xfrm>
          <a:effectLst/>
        </p:spPr>
        <p:txBody>
          <a:bodyPr/>
          <a:lstStyle>
            <a:lvl1pPr marL="288925" indent="-169863">
              <a:defRPr sz="1400"/>
            </a:lvl1pPr>
            <a:lvl2pPr marL="460375" indent="-171450">
              <a:defRPr sz="1400"/>
            </a:lvl2pPr>
            <a:lvl3pPr marL="685800" indent="-225425">
              <a:defRPr sz="1200"/>
            </a:lvl3pPr>
            <a:lvl4pPr marL="858838" indent="-173038">
              <a:defRPr sz="1200"/>
            </a:lvl4pPr>
            <a:lvl5pPr marL="1030288" indent="-171450">
              <a:defRPr sz="12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4575089" y="4021969"/>
            <a:ext cx="3959225" cy="2101328"/>
          </a:xfrm>
          <a:effectLst/>
        </p:spPr>
        <p:txBody>
          <a:bodyPr/>
          <a:lstStyle>
            <a:lvl1pPr marL="288925" indent="-169863">
              <a:defRPr sz="1400"/>
            </a:lvl1pPr>
            <a:lvl2pPr marL="460375" indent="-171450">
              <a:defRPr sz="1400"/>
            </a:lvl2pPr>
            <a:lvl3pPr marL="685800" indent="-225425">
              <a:defRPr sz="1200"/>
            </a:lvl3pPr>
            <a:lvl4pPr marL="858838" indent="-173038">
              <a:defRPr sz="1200"/>
            </a:lvl4pPr>
            <a:lvl5pPr marL="1030288" indent="-171450">
              <a:defRPr sz="12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7"/>
          </p:nvPr>
        </p:nvSpPr>
        <p:spPr>
          <a:xfrm>
            <a:off x="469900" y="4021969"/>
            <a:ext cx="3959225" cy="2101328"/>
          </a:xfrm>
          <a:effectLst/>
        </p:spPr>
        <p:txBody>
          <a:bodyPr/>
          <a:lstStyle>
            <a:lvl1pPr marL="288925" indent="-169863">
              <a:defRPr sz="1400"/>
            </a:lvl1pPr>
            <a:lvl2pPr marL="460375" indent="-171450">
              <a:defRPr sz="1400"/>
            </a:lvl2pPr>
            <a:lvl3pPr marL="685800" indent="-225425">
              <a:defRPr sz="1200"/>
            </a:lvl3pPr>
            <a:lvl4pPr marL="858838" indent="-173038">
              <a:defRPr sz="1200"/>
            </a:lvl4pPr>
            <a:lvl5pPr marL="1030288" indent="-171450">
              <a:defRPr sz="12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Full Image with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6349042"/>
          </a:xfrm>
        </p:spPr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0" y="220136"/>
            <a:ext cx="9143999" cy="1251062"/>
          </a:xfrm>
          <a:gradFill flip="none" rotWithShape="1">
            <a:gsLst>
              <a:gs pos="0">
                <a:srgbClr val="FFFFFF">
                  <a:alpha val="80000"/>
                </a:srgbClr>
              </a:gs>
              <a:gs pos="100000">
                <a:srgbClr val="000000">
                  <a:alpha val="0"/>
                </a:srgbClr>
              </a:gs>
              <a:gs pos="78000">
                <a:srgbClr val="FFFFFF">
                  <a:alpha val="59000"/>
                </a:srgbClr>
              </a:gs>
            </a:gsLst>
            <a:lin ang="0" scaled="1"/>
            <a:tileRect/>
          </a:gradFill>
          <a:effectLst/>
        </p:spPr>
        <p:txBody>
          <a:bodyPr vert="horz" lIns="457200" rIns="45720" rtlCol="0" anchor="b" anchorCtr="0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/>
          </a:bodyPr>
          <a:lstStyle>
            <a:lvl1pPr marL="233363" indent="0">
              <a:lnSpc>
                <a:spcPts val="3800"/>
              </a:lnSpc>
              <a:def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14A8F"/>
                </a:solidFill>
                <a:effectLst/>
                <a:uLnTx/>
                <a:uFillTx/>
                <a:latin typeface="Arial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Fu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6349042"/>
          </a:xfrm>
        </p:spPr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 userDrawn="1"/>
        </p:nvSpPr>
        <p:spPr>
          <a:xfrm>
            <a:off x="0" y="6355080"/>
            <a:ext cx="9144000" cy="50292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Ins="0" rtlCol="0" anchor="ctr"/>
          <a:lstStyle/>
          <a:p>
            <a:pPr algn="ctr"/>
            <a:endParaRPr lang="en-US" dirty="0">
              <a:latin typeface="Arial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20136"/>
            <a:ext cx="8229600" cy="1251062"/>
          </a:xfrm>
          <a:prstGeom prst="rect">
            <a:avLst/>
          </a:prstGeom>
          <a:effectLst/>
        </p:spPr>
        <p:txBody>
          <a:bodyPr vert="horz" lIns="91440" rIns="45720" rtlCol="0" anchor="b" anchorCtr="0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/>
          </a:bodyPr>
          <a:lstStyle/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66863"/>
            <a:ext cx="8229600" cy="4751357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/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  <p:sp>
        <p:nvSpPr>
          <p:cNvPr id="10" name="Rectangle 9"/>
          <p:cNvSpPr/>
          <p:nvPr/>
        </p:nvSpPr>
        <p:spPr bwMode="invGray">
          <a:xfrm>
            <a:off x="1" y="635508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>
              <a:latin typeface="Arial"/>
            </a:endParaRPr>
          </a:p>
        </p:txBody>
      </p:sp>
      <p:sp>
        <p:nvSpPr>
          <p:cNvPr id="12" name="Text Box 20"/>
          <p:cNvSpPr txBox="1">
            <a:spLocks noChangeArrowheads="1"/>
          </p:cNvSpPr>
          <p:nvPr/>
        </p:nvSpPr>
        <p:spPr bwMode="auto">
          <a:xfrm>
            <a:off x="379731" y="6492857"/>
            <a:ext cx="3052548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1400" b="1" dirty="0">
                <a:solidFill>
                  <a:srgbClr val="124A91"/>
                </a:solidFill>
                <a:latin typeface="Arial Narrow" pitchFamily="-80" charset="0"/>
              </a:rPr>
              <a:t>Lawrence Livermore National Laboratory</a:t>
            </a:r>
          </a:p>
        </p:txBody>
      </p:sp>
      <p:pic>
        <p:nvPicPr>
          <p:cNvPr id="13" name="Picture 21" descr="lab_icon_no_box_blue_rgb"/>
          <p:cNvPicPr>
            <a:picLocks noChangeAspect="1" noChangeArrowheads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80166" y="6535024"/>
            <a:ext cx="231880" cy="211357"/>
          </a:xfrm>
          <a:prstGeom prst="rect">
            <a:avLst/>
          </a:prstGeom>
          <a:noFill/>
          <a:effectLst/>
        </p:spPr>
      </p:pic>
      <p:sp>
        <p:nvSpPr>
          <p:cNvPr id="14" name="TextBox 13"/>
          <p:cNvSpPr txBox="1"/>
          <p:nvPr userDrawn="1"/>
        </p:nvSpPr>
        <p:spPr>
          <a:xfrm>
            <a:off x="7786310" y="6591164"/>
            <a:ext cx="793810" cy="138499"/>
          </a:xfrm>
          <a:prstGeom prst="rect">
            <a:avLst/>
          </a:prstGeom>
          <a:noFill/>
        </p:spPr>
        <p:txBody>
          <a:bodyPr wrap="none" lIns="0" bIns="0" rtlCol="0" anchor="b" anchorCtr="0">
            <a:spAutoFit/>
          </a:bodyPr>
          <a:lstStyle/>
          <a:p>
            <a:pPr algn="r"/>
            <a:r>
              <a:rPr lang="en-US" sz="600" dirty="0" smtClean="0">
                <a:latin typeface="Arial"/>
                <a:cs typeface="Arial"/>
              </a:rPr>
              <a:t>LLNL-PRES-619512</a:t>
            </a:r>
          </a:p>
        </p:txBody>
      </p:sp>
      <p:sp>
        <p:nvSpPr>
          <p:cNvPr id="19" name="Slide Number Placeholder 7"/>
          <p:cNvSpPr txBox="1">
            <a:spLocks/>
          </p:cNvSpPr>
          <p:nvPr userDrawn="1"/>
        </p:nvSpPr>
        <p:spPr>
          <a:xfrm>
            <a:off x="8212821" y="6493079"/>
            <a:ext cx="360727" cy="159392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AD690BD-BADF-4FBD-97E7-557E707EBBB2}" type="slidenum">
              <a:rPr kumimoji="0" lang="en-US" sz="7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7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2" r:id="rId2"/>
    <p:sldLayoutId id="2147483691" r:id="rId3"/>
    <p:sldLayoutId id="2147483703" r:id="rId4"/>
    <p:sldLayoutId id="2147483705" r:id="rId5"/>
    <p:sldLayoutId id="2147483706" r:id="rId6"/>
    <p:sldLayoutId id="2147483702" r:id="rId7"/>
    <p:sldLayoutId id="2147483698" r:id="rId8"/>
    <p:sldLayoutId id="2147483707" r:id="rId9"/>
    <p:sldLayoutId id="2147483699" r:id="rId10"/>
    <p:sldLayoutId id="2147483708" r:id="rId11"/>
    <p:sldLayoutId id="2147483721" r:id="rId12"/>
  </p:sldLayoutIdLst>
  <p:hf hdr="0" ftr="0" dt="0"/>
  <p:txStyles>
    <p:titleStyle>
      <a:lvl1pPr algn="l" rtl="0" eaLnBrk="1" latinLnBrk="0" hangingPunct="1">
        <a:lnSpc>
          <a:spcPct val="100000"/>
        </a:lnSpc>
        <a:spcBef>
          <a:spcPct val="0"/>
        </a:spcBef>
        <a:buNone/>
        <a:defRPr kumimoji="0" sz="3600" b="1" kern="1200">
          <a:solidFill>
            <a:srgbClr val="214A8F"/>
          </a:solidFill>
          <a:effectLst/>
          <a:latin typeface="Arial"/>
          <a:ea typeface="+mj-ea"/>
          <a:cs typeface="Arial"/>
        </a:defRPr>
      </a:lvl1pPr>
    </p:titleStyle>
    <p:bodyStyle>
      <a:lvl1pPr marL="400050" indent="-280988" algn="l" rtl="0" eaLnBrk="1" latinLnBrk="0" hangingPunct="1">
        <a:spcBef>
          <a:spcPts val="1200"/>
        </a:spcBef>
        <a:spcAft>
          <a:spcPts val="600"/>
        </a:spcAft>
        <a:buClr>
          <a:srgbClr val="0D5097"/>
        </a:buClr>
        <a:buSzPct val="90000"/>
        <a:buFont typeface="Wingdings" charset="2"/>
        <a:buChar char="§"/>
        <a:defRPr kumimoji="0" sz="2800" kern="1200">
          <a:solidFill>
            <a:schemeClr val="tx1"/>
          </a:solidFill>
          <a:latin typeface="Arial"/>
          <a:ea typeface="+mn-ea"/>
          <a:cs typeface="Arial"/>
        </a:defRPr>
      </a:lvl1pPr>
      <a:lvl2pPr marL="628650" indent="-215900" algn="l" rtl="0" eaLnBrk="1" latinLnBrk="0" hangingPunct="1">
        <a:spcBef>
          <a:spcPts val="0"/>
        </a:spcBef>
        <a:spcAft>
          <a:spcPts val="600"/>
        </a:spcAft>
        <a:buClrTx/>
        <a:buSzPct val="90000"/>
        <a:buFont typeface="Arial"/>
        <a:buChar char="•"/>
        <a:defRPr kumimoji="0" sz="2400" kern="1200">
          <a:solidFill>
            <a:schemeClr val="tx1"/>
          </a:solidFill>
          <a:latin typeface="Arial"/>
          <a:ea typeface="+mn-ea"/>
          <a:cs typeface="Arial"/>
        </a:defRPr>
      </a:lvl2pPr>
      <a:lvl3pPr marL="1027113" indent="-342900" algn="l" rtl="0" eaLnBrk="1" latinLnBrk="0" hangingPunct="1">
        <a:spcBef>
          <a:spcPts val="0"/>
        </a:spcBef>
        <a:spcAft>
          <a:spcPts val="600"/>
        </a:spcAft>
        <a:buClrTx/>
        <a:buSzPct val="90000"/>
        <a:buFont typeface="Lucida Grande"/>
        <a:buChar char="—"/>
        <a:defRPr kumimoji="0" sz="2000" kern="1200">
          <a:solidFill>
            <a:schemeClr val="tx1"/>
          </a:solidFill>
          <a:latin typeface="Arial"/>
          <a:ea typeface="+mn-ea"/>
          <a:cs typeface="Arial"/>
        </a:defRPr>
      </a:lvl3pPr>
      <a:lvl4pPr marL="1314450" indent="-242888" algn="l" rtl="0" eaLnBrk="1" latinLnBrk="0" hangingPunct="1">
        <a:spcBef>
          <a:spcPts val="0"/>
        </a:spcBef>
        <a:spcAft>
          <a:spcPts val="600"/>
        </a:spcAft>
        <a:buClrTx/>
        <a:buSzPct val="100000"/>
        <a:buFont typeface="Lucida Grande"/>
        <a:buChar char="–"/>
        <a:defRPr kumimoji="0" sz="1800" kern="1200">
          <a:solidFill>
            <a:schemeClr val="tx1"/>
          </a:solidFill>
          <a:latin typeface="Arial"/>
          <a:ea typeface="+mn-ea"/>
          <a:cs typeface="Arial"/>
        </a:defRPr>
      </a:lvl4pPr>
      <a:lvl5pPr marL="1543050" indent="-242888" algn="l" rtl="0" eaLnBrk="1" latinLnBrk="0" hangingPunct="1">
        <a:spcBef>
          <a:spcPts val="0"/>
        </a:spcBef>
        <a:spcAft>
          <a:spcPts val="600"/>
        </a:spcAft>
        <a:buClrTx/>
        <a:buFont typeface="Arial"/>
        <a:buChar char="•"/>
        <a:defRPr kumimoji="0" lang="en-US" sz="1800" kern="1200" smtClean="0">
          <a:solidFill>
            <a:schemeClr val="tx1"/>
          </a:solidFill>
          <a:latin typeface="Arial"/>
          <a:ea typeface="+mn-ea"/>
          <a:cs typeface="Arial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 userDrawn="1"/>
        </p:nvSpPr>
        <p:spPr>
          <a:xfrm>
            <a:off x="0" y="6355080"/>
            <a:ext cx="9144000" cy="50292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Ins="0" rtlCol="0" anchor="ctr"/>
          <a:lstStyle/>
          <a:p>
            <a:pPr algn="ctr"/>
            <a:endParaRPr lang="en-US" dirty="0">
              <a:latin typeface="Arial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20136"/>
            <a:ext cx="8229600" cy="1251062"/>
          </a:xfrm>
          <a:prstGeom prst="rect">
            <a:avLst/>
          </a:prstGeom>
          <a:effectLst/>
        </p:spPr>
        <p:txBody>
          <a:bodyPr vert="horz" lIns="91440" rIns="45720" rtlCol="0" anchor="b" anchorCtr="0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/>
          </a:bodyPr>
          <a:lstStyle/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66863"/>
            <a:ext cx="8229600" cy="4751357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/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  <p:sp>
        <p:nvSpPr>
          <p:cNvPr id="10" name="Rectangle 9"/>
          <p:cNvSpPr/>
          <p:nvPr/>
        </p:nvSpPr>
        <p:spPr bwMode="invGray">
          <a:xfrm>
            <a:off x="1" y="635508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>
              <a:latin typeface="Arial"/>
            </a:endParaRPr>
          </a:p>
        </p:txBody>
      </p:sp>
      <p:sp>
        <p:nvSpPr>
          <p:cNvPr id="12" name="Text Box 20"/>
          <p:cNvSpPr txBox="1">
            <a:spLocks noChangeArrowheads="1"/>
          </p:cNvSpPr>
          <p:nvPr/>
        </p:nvSpPr>
        <p:spPr bwMode="auto">
          <a:xfrm>
            <a:off x="379731" y="6492857"/>
            <a:ext cx="3052548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1400" b="1" dirty="0">
                <a:solidFill>
                  <a:srgbClr val="124A91"/>
                </a:solidFill>
                <a:latin typeface="Arial Narrow" pitchFamily="-80" charset="0"/>
              </a:rPr>
              <a:t>Lawrence Livermore National Laboratory</a:t>
            </a:r>
          </a:p>
        </p:txBody>
      </p:sp>
      <p:pic>
        <p:nvPicPr>
          <p:cNvPr id="13" name="Picture 21" descr="lab_icon_no_box_blue_rgb"/>
          <p:cNvPicPr>
            <a:picLocks noChangeAspect="1" noChangeArrowheads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80166" y="6535024"/>
            <a:ext cx="231880" cy="211357"/>
          </a:xfrm>
          <a:prstGeom prst="rect">
            <a:avLst/>
          </a:prstGeom>
          <a:noFill/>
          <a:effectLst/>
        </p:spPr>
      </p:pic>
      <p:sp>
        <p:nvSpPr>
          <p:cNvPr id="14" name="TextBox 13"/>
          <p:cNvSpPr txBox="1"/>
          <p:nvPr userDrawn="1"/>
        </p:nvSpPr>
        <p:spPr>
          <a:xfrm>
            <a:off x="7808114" y="6591164"/>
            <a:ext cx="772006" cy="138499"/>
          </a:xfrm>
          <a:prstGeom prst="rect">
            <a:avLst/>
          </a:prstGeom>
          <a:noFill/>
        </p:spPr>
        <p:txBody>
          <a:bodyPr wrap="none" lIns="0" bIns="0" rtlCol="0" anchor="b" anchorCtr="0">
            <a:spAutoFit/>
          </a:bodyPr>
          <a:lstStyle/>
          <a:p>
            <a:pPr algn="r"/>
            <a:r>
              <a:rPr lang="en-US" sz="600" dirty="0" smtClean="0">
                <a:latin typeface="Arial"/>
                <a:cs typeface="Arial"/>
              </a:rPr>
              <a:t>LLNL-PRES-</a:t>
            </a:r>
            <a:r>
              <a:rPr lang="en-US" sz="600" dirty="0" err="1" smtClean="0">
                <a:latin typeface="Arial"/>
                <a:cs typeface="Arial"/>
              </a:rPr>
              <a:t>xxxxxx</a:t>
            </a:r>
            <a:endParaRPr lang="en-US" sz="600" dirty="0" smtClean="0">
              <a:latin typeface="Arial"/>
              <a:cs typeface="Arial"/>
            </a:endParaRPr>
          </a:p>
        </p:txBody>
      </p:sp>
      <p:sp>
        <p:nvSpPr>
          <p:cNvPr id="19" name="Slide Number Placeholder 7"/>
          <p:cNvSpPr txBox="1">
            <a:spLocks/>
          </p:cNvSpPr>
          <p:nvPr userDrawn="1"/>
        </p:nvSpPr>
        <p:spPr>
          <a:xfrm>
            <a:off x="8212821" y="6493079"/>
            <a:ext cx="360727" cy="159392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AD690BD-BADF-4FBD-97E7-557E707EBBB2}" type="slidenum">
              <a:rPr kumimoji="0" lang="en-US" sz="7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7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</p:sldLayoutIdLst>
  <p:hf hdr="0" ftr="0" dt="0"/>
  <p:txStyles>
    <p:titleStyle>
      <a:lvl1pPr algn="l" rtl="0" eaLnBrk="1" latinLnBrk="0" hangingPunct="1">
        <a:lnSpc>
          <a:spcPct val="100000"/>
        </a:lnSpc>
        <a:spcBef>
          <a:spcPct val="0"/>
        </a:spcBef>
        <a:buNone/>
        <a:defRPr kumimoji="0" sz="3600" b="1" kern="1200">
          <a:solidFill>
            <a:srgbClr val="214A8F"/>
          </a:solidFill>
          <a:effectLst/>
          <a:latin typeface="Arial"/>
          <a:ea typeface="+mj-ea"/>
          <a:cs typeface="Arial"/>
        </a:defRPr>
      </a:lvl1pPr>
    </p:titleStyle>
    <p:bodyStyle>
      <a:lvl1pPr marL="400050" indent="-280988" algn="l" rtl="0" eaLnBrk="1" latinLnBrk="0" hangingPunct="1">
        <a:spcBef>
          <a:spcPts val="1200"/>
        </a:spcBef>
        <a:spcAft>
          <a:spcPts val="600"/>
        </a:spcAft>
        <a:buClr>
          <a:srgbClr val="0D5097"/>
        </a:buClr>
        <a:buSzPct val="90000"/>
        <a:buFont typeface="Wingdings" charset="2"/>
        <a:buChar char="§"/>
        <a:defRPr kumimoji="0" sz="2800" kern="1200">
          <a:solidFill>
            <a:schemeClr val="tx1"/>
          </a:solidFill>
          <a:latin typeface="Arial"/>
          <a:ea typeface="+mn-ea"/>
          <a:cs typeface="Arial"/>
        </a:defRPr>
      </a:lvl1pPr>
      <a:lvl2pPr marL="628650" indent="-215900" algn="l" rtl="0" eaLnBrk="1" latinLnBrk="0" hangingPunct="1">
        <a:spcBef>
          <a:spcPts val="0"/>
        </a:spcBef>
        <a:spcAft>
          <a:spcPts val="600"/>
        </a:spcAft>
        <a:buClrTx/>
        <a:buSzPct val="90000"/>
        <a:buFont typeface="Arial"/>
        <a:buChar char="•"/>
        <a:defRPr kumimoji="0" sz="2400" kern="1200">
          <a:solidFill>
            <a:schemeClr val="tx1"/>
          </a:solidFill>
          <a:latin typeface="Arial"/>
          <a:ea typeface="+mn-ea"/>
          <a:cs typeface="Arial"/>
        </a:defRPr>
      </a:lvl2pPr>
      <a:lvl3pPr marL="1027113" indent="-342900" algn="l" rtl="0" eaLnBrk="1" latinLnBrk="0" hangingPunct="1">
        <a:spcBef>
          <a:spcPts val="0"/>
        </a:spcBef>
        <a:spcAft>
          <a:spcPts val="600"/>
        </a:spcAft>
        <a:buClrTx/>
        <a:buSzPct val="90000"/>
        <a:buFont typeface="Lucida Grande"/>
        <a:buChar char="—"/>
        <a:defRPr kumimoji="0" sz="2000" kern="1200">
          <a:solidFill>
            <a:schemeClr val="tx1"/>
          </a:solidFill>
          <a:latin typeface="Arial"/>
          <a:ea typeface="+mn-ea"/>
          <a:cs typeface="Arial"/>
        </a:defRPr>
      </a:lvl3pPr>
      <a:lvl4pPr marL="1314450" indent="-242888" algn="l" rtl="0" eaLnBrk="1" latinLnBrk="0" hangingPunct="1">
        <a:spcBef>
          <a:spcPts val="0"/>
        </a:spcBef>
        <a:spcAft>
          <a:spcPts val="600"/>
        </a:spcAft>
        <a:buClrTx/>
        <a:buSzPct val="100000"/>
        <a:buFont typeface="Lucida Grande"/>
        <a:buChar char="–"/>
        <a:defRPr kumimoji="0" sz="1800" kern="1200">
          <a:solidFill>
            <a:schemeClr val="tx1"/>
          </a:solidFill>
          <a:latin typeface="Arial"/>
          <a:ea typeface="+mn-ea"/>
          <a:cs typeface="Arial"/>
        </a:defRPr>
      </a:lvl4pPr>
      <a:lvl5pPr marL="1543050" indent="-242888" algn="l" rtl="0" eaLnBrk="1" latinLnBrk="0" hangingPunct="1">
        <a:spcBef>
          <a:spcPts val="0"/>
        </a:spcBef>
        <a:spcAft>
          <a:spcPts val="600"/>
        </a:spcAft>
        <a:buClrTx/>
        <a:buFont typeface="Arial"/>
        <a:buChar char="•"/>
        <a:defRPr kumimoji="0" lang="en-US" sz="1800" kern="1200" smtClean="0">
          <a:solidFill>
            <a:schemeClr val="tx1"/>
          </a:solidFill>
          <a:latin typeface="Arial"/>
          <a:ea typeface="+mn-ea"/>
          <a:cs typeface="Arial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5959" y="516193"/>
            <a:ext cx="8229600" cy="986725"/>
          </a:xfrm>
        </p:spPr>
        <p:txBody>
          <a:bodyPr/>
          <a:lstStyle/>
          <a:p>
            <a:pPr algn="ctr"/>
            <a:r>
              <a:rPr lang="en-US" sz="2800" b="1" dirty="0" smtClean="0"/>
              <a:t>Overview of the LLNL SPE R&amp;D and Analysis Activities	</a:t>
            </a:r>
            <a:endParaRPr lang="en-US" sz="2800" b="1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358588" y="1476534"/>
            <a:ext cx="8352118" cy="369888"/>
          </a:xfrm>
        </p:spPr>
        <p:txBody>
          <a:bodyPr/>
          <a:lstStyle/>
          <a:p>
            <a:pPr algn="ctr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b="1" dirty="0" smtClean="0"/>
              <a:t>Tarabay Antoun</a:t>
            </a:r>
          </a:p>
          <a:p>
            <a:pPr algn="ctr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endParaRPr lang="en-US" sz="1400" b="1" dirty="0" smtClean="0"/>
          </a:p>
          <a:p>
            <a:pPr algn="ctr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b="1" dirty="0" smtClean="0"/>
              <a:t>William </a:t>
            </a:r>
            <a:r>
              <a:rPr lang="en-US" sz="1400" b="1" dirty="0"/>
              <a:t>R. </a:t>
            </a:r>
            <a:r>
              <a:rPr lang="en-US" sz="1400" b="1" dirty="0" smtClean="0"/>
              <a:t>Walter, Sean R. Ford, Stephen C. Myers, Michael E. </a:t>
            </a:r>
            <a:r>
              <a:rPr lang="en-US" sz="1400" b="1" dirty="0" err="1" smtClean="0"/>
              <a:t>Pasyanos</a:t>
            </a:r>
            <a:r>
              <a:rPr lang="en-US" sz="1400" b="1" dirty="0" smtClean="0"/>
              <a:t>, </a:t>
            </a:r>
            <a:r>
              <a:rPr lang="en-US" sz="1400" b="1" dirty="0" err="1" smtClean="0"/>
              <a:t>Arben</a:t>
            </a:r>
            <a:r>
              <a:rPr lang="en-US" sz="1400" b="1" dirty="0" smtClean="0"/>
              <a:t> </a:t>
            </a:r>
            <a:r>
              <a:rPr lang="en-US" sz="1400" b="1" dirty="0" err="1" smtClean="0"/>
              <a:t>Pitarka</a:t>
            </a:r>
            <a:r>
              <a:rPr lang="en-US" sz="1400" b="1" dirty="0" smtClean="0"/>
              <a:t>, </a:t>
            </a:r>
          </a:p>
          <a:p>
            <a:pPr algn="ctr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b="1" dirty="0" smtClean="0"/>
              <a:t>Oleg Vorobiev,</a:t>
            </a:r>
            <a:r>
              <a:rPr lang="en-US" sz="1400" b="1" dirty="0"/>
              <a:t> </a:t>
            </a:r>
            <a:r>
              <a:rPr lang="en-US" sz="1400" b="1" dirty="0" smtClean="0"/>
              <a:t>Lew Glenn, Souheil </a:t>
            </a:r>
            <a:r>
              <a:rPr lang="en-US" sz="1400" b="1" dirty="0" err="1" smtClean="0"/>
              <a:t>Ezzedine</a:t>
            </a:r>
            <a:r>
              <a:rPr lang="en-US" sz="1400" b="1" dirty="0" smtClean="0"/>
              <a:t>, Robert J. </a:t>
            </a:r>
            <a:r>
              <a:rPr lang="en-US" sz="1400" b="1" dirty="0" err="1" smtClean="0"/>
              <a:t>Mellors</a:t>
            </a:r>
            <a:r>
              <a:rPr lang="en-US" sz="1400" b="1" dirty="0" smtClean="0"/>
              <a:t>, Arthur J. Rodgers, Stanley </a:t>
            </a:r>
            <a:r>
              <a:rPr lang="en-US" sz="1400" b="1" dirty="0"/>
              <a:t>D. </a:t>
            </a:r>
            <a:r>
              <a:rPr lang="en-US" sz="1400" b="1" dirty="0" smtClean="0"/>
              <a:t>Ruppert, Teresa Hauk, Eric Matzel, Moira Pyle and Doug Dodge</a:t>
            </a:r>
            <a:endParaRPr lang="en-US" sz="14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78828" y="4493172"/>
            <a:ext cx="335455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bg1"/>
                </a:solidFill>
              </a:rPr>
              <a:t>State of Analysis Review</a:t>
            </a:r>
          </a:p>
          <a:p>
            <a:pPr algn="ctr"/>
            <a:endParaRPr lang="en-US" sz="1600" dirty="0" smtClean="0">
              <a:solidFill>
                <a:schemeClr val="bg1"/>
              </a:solidFill>
            </a:endParaRPr>
          </a:p>
          <a:p>
            <a:pPr algn="ctr"/>
            <a:r>
              <a:rPr lang="en-US" sz="1600" dirty="0" smtClean="0">
                <a:solidFill>
                  <a:schemeClr val="bg1"/>
                </a:solidFill>
              </a:rPr>
              <a:t>22 August, 2013</a:t>
            </a:r>
            <a:endParaRPr lang="en-US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108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52392" y="1566863"/>
            <a:ext cx="4071257" cy="4751357"/>
          </a:xfrm>
        </p:spPr>
        <p:txBody>
          <a:bodyPr>
            <a:normAutofit fontScale="85000" lnSpcReduction="20000"/>
          </a:bodyPr>
          <a:lstStyle/>
          <a:p>
            <a:r>
              <a:rPr lang="en-US" sz="2000" dirty="0" smtClean="0"/>
              <a:t>The best monitoring is where there are regional calibrations</a:t>
            </a:r>
          </a:p>
          <a:p>
            <a:pPr lvl="1"/>
            <a:r>
              <a:rPr lang="en-US" sz="1800" dirty="0" smtClean="0"/>
              <a:t>Capability degrades to </a:t>
            </a:r>
            <a:r>
              <a:rPr lang="en-US" sz="1800" dirty="0" err="1" smtClean="0"/>
              <a:t>teleseismic</a:t>
            </a:r>
            <a:r>
              <a:rPr lang="en-US" sz="1800" dirty="0" smtClean="0"/>
              <a:t> level away from the calibrations</a:t>
            </a:r>
          </a:p>
          <a:p>
            <a:pPr lvl="1"/>
            <a:r>
              <a:rPr lang="en-US" sz="1800" dirty="0" smtClean="0"/>
              <a:t>Some areas of interest do not have calibration</a:t>
            </a:r>
          </a:p>
          <a:p>
            <a:r>
              <a:rPr lang="en-US" sz="2000" dirty="0" smtClean="0"/>
              <a:t>NEED: the capability to predict the observed signal from an arbitrary source for an arbitrary receiver</a:t>
            </a:r>
          </a:p>
          <a:p>
            <a:pPr lvl="1"/>
            <a:r>
              <a:rPr lang="en-US" sz="1800" dirty="0" smtClean="0"/>
              <a:t>Three Dimensional Earth Model</a:t>
            </a:r>
          </a:p>
          <a:p>
            <a:pPr lvl="1"/>
            <a:r>
              <a:rPr lang="en-US" sz="1800" dirty="0" smtClean="0"/>
              <a:t>Source model that predicts P- and S- wave excitation</a:t>
            </a:r>
          </a:p>
          <a:p>
            <a:r>
              <a:rPr lang="en-US" sz="2000" dirty="0" smtClean="0"/>
              <a:t>Current numerical simulation capability does not yet explain all the past nuclear data including</a:t>
            </a:r>
          </a:p>
          <a:p>
            <a:pPr lvl="1"/>
            <a:r>
              <a:rPr lang="en-US" sz="1800" dirty="0" smtClean="0"/>
              <a:t>Generation of S-waves (including Love and reversed Rayleigh waves)</a:t>
            </a:r>
          </a:p>
          <a:p>
            <a:pPr lvl="1"/>
            <a:r>
              <a:rPr lang="en-US" sz="1800" dirty="0" smtClean="0"/>
              <a:t>Effects of media and emplacement conditions on seismic waves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Seismic monitoring is currently </a:t>
            </a:r>
            <a:r>
              <a:rPr lang="en-US" dirty="0" smtClean="0"/>
              <a:t>a semi empirical </a:t>
            </a:r>
            <a:r>
              <a:rPr lang="en-US" dirty="0" smtClean="0"/>
              <a:t>science</a:t>
            </a:r>
            <a:endParaRPr lang="en-US" dirty="0"/>
          </a:p>
        </p:txBody>
      </p:sp>
      <p:pic>
        <p:nvPicPr>
          <p:cNvPr id="5" name="Picture 1064" descr="land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64032" y="3004448"/>
            <a:ext cx="4938450" cy="1467117"/>
          </a:xfrm>
          <a:prstGeom prst="rect">
            <a:avLst/>
          </a:prstGeom>
          <a:noFill/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</p:spPr>
      </p:pic>
      <p:pic>
        <p:nvPicPr>
          <p:cNvPr id="6" name="Picture 1063" descr="Cor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62562" y="795809"/>
            <a:ext cx="2173866" cy="2214942"/>
          </a:xfrm>
          <a:prstGeom prst="rect">
            <a:avLst/>
          </a:prstGeom>
          <a:noFill/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4593775" y="4909462"/>
            <a:ext cx="4421274" cy="1328057"/>
          </a:xfrm>
          <a:prstGeom prst="rect">
            <a:avLst/>
          </a:prstGeom>
          <a:solidFill>
            <a:srgbClr val="124A91"/>
          </a:solidFill>
          <a:ln w="3175">
            <a:solidFill>
              <a:srgbClr val="B3B3B3"/>
            </a:solidFill>
            <a:miter lim="800000"/>
            <a:headEnd/>
            <a:tailEnd/>
          </a:ln>
          <a:effectLst/>
        </p:spPr>
        <p:txBody>
          <a:bodyPr wrap="square" anchor="ctr"/>
          <a:lstStyle/>
          <a:p>
            <a:pPr algn="ctr" eaLnBrk="0" hangingPunct="0"/>
            <a:r>
              <a:rPr lang="en-US" sz="2000" dirty="0" smtClean="0">
                <a:solidFill>
                  <a:schemeClr val="bg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rial" pitchFamily="34" charset="0"/>
              </a:rPr>
              <a:t>Source Physics Experiments at NNSS will provide critical data to develop predictive capabilities for low-yield nuclear test monitoring</a:t>
            </a:r>
            <a:endParaRPr lang="en-US" sz="2000" dirty="0">
              <a:solidFill>
                <a:schemeClr val="bg1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  <a:latin typeface="Arial" pitchFamily="34" charset="0"/>
            </a:endParaRPr>
          </a:p>
        </p:txBody>
      </p:sp>
      <p:sp>
        <p:nvSpPr>
          <p:cNvPr id="9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5312229" y="6553199"/>
            <a:ext cx="3374571" cy="222705"/>
          </a:xfrm>
          <a:prstGeom prst="rect">
            <a:avLst/>
          </a:prstGeom>
        </p:spPr>
        <p:txBody>
          <a:bodyPr vert="horz" lIns="91440" tIns="45720" rIns="0" bIns="0" rtlCol="0" anchor="b" anchorCtr="0"/>
          <a:lstStyle>
            <a:lvl1pPr algn="r">
              <a:defRPr sz="900">
                <a:solidFill>
                  <a:srgbClr val="0F4F97"/>
                </a:solidFill>
              </a:defRPr>
            </a:lvl1pPr>
          </a:lstStyle>
          <a:p>
            <a:r>
              <a:rPr lang="en-US" dirty="0" smtClean="0"/>
              <a:t>T. Antoun (antoun1@llnl.gov)           </a:t>
            </a:r>
            <a:fld id="{902A5C6C-5F3D-1349-B221-1D19FDEF4C27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4567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23343" y="0"/>
            <a:ext cx="8581636" cy="1251062"/>
          </a:xfrm>
        </p:spPr>
        <p:txBody>
          <a:bodyPr/>
          <a:lstStyle/>
          <a:p>
            <a:r>
              <a:rPr lang="en-US" sz="2400" dirty="0" smtClean="0">
                <a:latin typeface="Arial Narrow"/>
                <a:cs typeface="Arial Narrow"/>
              </a:rPr>
              <a:t>Based on historic testing we have a good empirical understanding of ID algorithms but lack physics-based predictable models</a:t>
            </a:r>
            <a:endParaRPr lang="en-US" sz="2400" dirty="0">
              <a:latin typeface="Arial Narrow"/>
              <a:cs typeface="Arial Narrow"/>
            </a:endParaRPr>
          </a:p>
        </p:txBody>
      </p:sp>
      <p:pic>
        <p:nvPicPr>
          <p:cNvPr id="5" name="Picture 5" descr="eq-vs-ex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9600" y="1371600"/>
            <a:ext cx="7732713" cy="486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786390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The monitoring community does not currently have an accepted model for explosion S-wave generation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02A5C6C-5F3D-1349-B221-1D19FDEF4C27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5" name="Picture 4" descr="Howards pic_modifi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4222" y="1357186"/>
            <a:ext cx="8497258" cy="444368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74023" y="5905450"/>
            <a:ext cx="82085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</a:rPr>
              <a:t>Many potential sources but no quantifiable physics-based model</a:t>
            </a:r>
            <a:endParaRPr lang="en-US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5752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6038" y="185084"/>
            <a:ext cx="8778611" cy="1143000"/>
          </a:xfrm>
        </p:spPr>
        <p:txBody>
          <a:bodyPr>
            <a:noAutofit/>
          </a:bodyPr>
          <a:lstStyle/>
          <a:p>
            <a:r>
              <a:rPr lang="en-US" sz="2400" b="1" dirty="0" smtClean="0"/>
              <a:t>The SPE is a bridge from current test site empirically-based monitoring to a more worldwide Physics-based Monitoring</a:t>
            </a:r>
            <a:endParaRPr lang="en-US" sz="24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550732" y="5664726"/>
            <a:ext cx="829833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u="sng" dirty="0" smtClean="0">
                <a:solidFill>
                  <a:srgbClr val="008000"/>
                </a:solidFill>
              </a:rPr>
              <a:t>Solution</a:t>
            </a:r>
            <a:r>
              <a:rPr lang="en-US" sz="2000" b="1" dirty="0" smtClean="0">
                <a:solidFill>
                  <a:srgbClr val="008000"/>
                </a:solidFill>
              </a:rPr>
              <a:t>: a series of Source Physics Experiments to provide the necessary physics-based model development and validation data</a:t>
            </a:r>
            <a:endParaRPr lang="en-US" sz="2000" b="1" dirty="0">
              <a:solidFill>
                <a:srgbClr val="008000"/>
              </a:solidFill>
            </a:endParaRPr>
          </a:p>
        </p:txBody>
      </p:sp>
      <p:pic>
        <p:nvPicPr>
          <p:cNvPr id="9" name="Picture 8" descr="shot-cartoon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7012" y="1864006"/>
            <a:ext cx="4343400" cy="3475666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98655" y="4942164"/>
            <a:ext cx="52317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rgbClr val="0000FF"/>
                </a:solidFill>
              </a:rPr>
              <a:t>Cartoon of the depth and size of the 7 shots</a:t>
            </a:r>
            <a:endParaRPr lang="en-US" sz="1600" b="1" dirty="0">
              <a:solidFill>
                <a:srgbClr val="0000FF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54543" y="1569391"/>
            <a:ext cx="31467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Phase I – Granite shots</a:t>
            </a:r>
            <a:endParaRPr lang="en-US" b="1" dirty="0"/>
          </a:p>
        </p:txBody>
      </p:sp>
      <p:pic>
        <p:nvPicPr>
          <p:cNvPr id="12" name="Picture 11"/>
          <p:cNvPicPr>
            <a:picLocks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7424" y="2355280"/>
            <a:ext cx="4114800" cy="274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6412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A fully coupled source-to-sensor modeling capability is being developed and applied to address the major scientific goals of SPE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02A5C6C-5F3D-1349-B221-1D19FDEF4C27}" type="slidenum">
              <a:rPr lang="en-US" smtClean="0"/>
              <a:pPr/>
              <a:t>6</a:t>
            </a:fld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259312" y="1537138"/>
            <a:ext cx="6589986" cy="3706867"/>
            <a:chOff x="0" y="1537138"/>
            <a:chExt cx="6589986" cy="3706867"/>
          </a:xfrm>
          <a:effectLst>
            <a:outerShdw blurRad="63500" algn="ctr" rotWithShape="0">
              <a:prstClr val="black">
                <a:alpha val="40000"/>
              </a:prstClr>
            </a:outerShdw>
          </a:effectLst>
        </p:grpSpPr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537138"/>
              <a:ext cx="6589986" cy="3706867"/>
            </a:xfrm>
            <a:prstGeom prst="rect">
              <a:avLst/>
            </a:prstGeom>
            <a:noFill/>
            <a:ln>
              <a:noFill/>
            </a:ln>
            <a:effectLst>
              <a:outerShdw dir="2700000" algn="ctr" rotWithShape="0">
                <a:schemeClr val="tx1">
                  <a:lumMod val="50000"/>
                  <a:lumOff val="50000"/>
                </a:scheme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Freeform 6"/>
            <p:cNvSpPr/>
            <p:nvPr/>
          </p:nvSpPr>
          <p:spPr bwMode="auto">
            <a:xfrm>
              <a:off x="4489450" y="2470150"/>
              <a:ext cx="120650" cy="152400"/>
            </a:xfrm>
            <a:custGeom>
              <a:avLst/>
              <a:gdLst>
                <a:gd name="connsiteX0" fmla="*/ 0 w 120650"/>
                <a:gd name="connsiteY0" fmla="*/ 31750 h 152400"/>
                <a:gd name="connsiteX1" fmla="*/ 114300 w 120650"/>
                <a:gd name="connsiteY1" fmla="*/ 0 h 152400"/>
                <a:gd name="connsiteX2" fmla="*/ 120650 w 120650"/>
                <a:gd name="connsiteY2" fmla="*/ 107950 h 152400"/>
                <a:gd name="connsiteX3" fmla="*/ 12700 w 120650"/>
                <a:gd name="connsiteY3" fmla="*/ 152400 h 152400"/>
                <a:gd name="connsiteX4" fmla="*/ 0 w 120650"/>
                <a:gd name="connsiteY4" fmla="*/ 3175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650" h="152400">
                  <a:moveTo>
                    <a:pt x="0" y="31750"/>
                  </a:moveTo>
                  <a:lnTo>
                    <a:pt x="114300" y="0"/>
                  </a:lnTo>
                  <a:lnTo>
                    <a:pt x="120650" y="107950"/>
                  </a:lnTo>
                  <a:lnTo>
                    <a:pt x="12700" y="152400"/>
                  </a:lnTo>
                  <a:lnTo>
                    <a:pt x="0" y="31750"/>
                  </a:lnTo>
                  <a:close/>
                </a:path>
              </a:pathLst>
            </a:custGeom>
            <a:solidFill>
              <a:schemeClr val="bg1">
                <a:alpha val="59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rtlCol="0" anchor="b">
              <a:prstTxWarp prst="textNoShape">
                <a:avLst/>
              </a:prstTxWarp>
            </a:bodyPr>
            <a:lstStyle/>
            <a:p>
              <a:pPr algn="ctr">
                <a:spcBef>
                  <a:spcPct val="0"/>
                </a:spcBef>
              </a:pPr>
              <a:endParaRPr lang="en-US" sz="1600" dirty="0">
                <a:solidFill>
                  <a:srgbClr val="000000"/>
                </a:solidFill>
              </a:endParaRPr>
            </a:p>
          </p:txBody>
        </p:sp>
      </p:grpSp>
      <p:cxnSp>
        <p:nvCxnSpPr>
          <p:cNvPr id="10" name="Straight Connector 9"/>
          <p:cNvCxnSpPr>
            <a:stCxn id="7" idx="3"/>
          </p:cNvCxnSpPr>
          <p:nvPr/>
        </p:nvCxnSpPr>
        <p:spPr>
          <a:xfrm>
            <a:off x="4761462" y="2622550"/>
            <a:ext cx="1387089" cy="3501845"/>
          </a:xfrm>
          <a:prstGeom prst="line">
            <a:avLst/>
          </a:prstGeom>
          <a:ln w="12700" cmpd="sng">
            <a:solidFill>
              <a:srgbClr val="FFFF00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>
            <a:stCxn id="7" idx="0"/>
          </p:cNvCxnSpPr>
          <p:nvPr/>
        </p:nvCxnSpPr>
        <p:spPr>
          <a:xfrm>
            <a:off x="4748762" y="2501900"/>
            <a:ext cx="1399789" cy="1030561"/>
          </a:xfrm>
          <a:prstGeom prst="line">
            <a:avLst/>
          </a:prstGeom>
          <a:ln w="12700" cmpd="sng">
            <a:solidFill>
              <a:srgbClr val="FFFF00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>
            <a:stCxn id="7" idx="2"/>
          </p:cNvCxnSpPr>
          <p:nvPr/>
        </p:nvCxnSpPr>
        <p:spPr>
          <a:xfrm>
            <a:off x="4869412" y="2578100"/>
            <a:ext cx="3880449" cy="3546295"/>
          </a:xfrm>
          <a:prstGeom prst="line">
            <a:avLst/>
          </a:prstGeom>
          <a:ln w="12700" cmpd="sng">
            <a:solidFill>
              <a:srgbClr val="FFFF00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>
            <a:stCxn id="7" idx="1"/>
          </p:cNvCxnSpPr>
          <p:nvPr/>
        </p:nvCxnSpPr>
        <p:spPr>
          <a:xfrm>
            <a:off x="4863062" y="2470150"/>
            <a:ext cx="3886798" cy="1062311"/>
          </a:xfrm>
          <a:prstGeom prst="line">
            <a:avLst/>
          </a:prstGeom>
          <a:ln w="12700" cmpd="sng">
            <a:solidFill>
              <a:srgbClr val="FFFF00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57" r="25115" b="11737"/>
          <a:stretch/>
        </p:blipFill>
        <p:spPr bwMode="auto">
          <a:xfrm>
            <a:off x="6148551" y="3532461"/>
            <a:ext cx="2601310" cy="2591934"/>
          </a:xfrm>
          <a:prstGeom prst="rect">
            <a:avLst/>
          </a:prstGeom>
          <a:noFill/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Rectangle 16"/>
          <p:cNvSpPr/>
          <p:nvPr/>
        </p:nvSpPr>
        <p:spPr>
          <a:xfrm rot="20143142">
            <a:off x="3830740" y="4664511"/>
            <a:ext cx="79701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 smtClean="0">
                <a:solidFill>
                  <a:schemeClr val="bg1"/>
                </a:solidFill>
              </a:rPr>
              <a:t>~10 km</a:t>
            </a:r>
            <a:endParaRPr lang="en-US" sz="1400" dirty="0">
              <a:solidFill>
                <a:schemeClr val="bg1"/>
              </a:solidFill>
            </a:endParaRPr>
          </a:p>
        </p:txBody>
      </p:sp>
      <p:cxnSp>
        <p:nvCxnSpPr>
          <p:cNvPr id="19" name="Straight Arrow Connector 18"/>
          <p:cNvCxnSpPr/>
          <p:nvPr/>
        </p:nvCxnSpPr>
        <p:spPr>
          <a:xfrm flipV="1">
            <a:off x="4655782" y="4389256"/>
            <a:ext cx="487718" cy="238125"/>
          </a:xfrm>
          <a:prstGeom prst="straightConnector1">
            <a:avLst/>
          </a:prstGeom>
          <a:ln w="31750" cmpd="sng">
            <a:solidFill>
              <a:schemeClr val="bg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H="1">
            <a:off x="3310446" y="5005880"/>
            <a:ext cx="487718" cy="238125"/>
          </a:xfrm>
          <a:prstGeom prst="straightConnector1">
            <a:avLst/>
          </a:prstGeom>
          <a:ln w="31750" cmpd="sng">
            <a:solidFill>
              <a:schemeClr val="bg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H="1">
            <a:off x="6550484" y="5982685"/>
            <a:ext cx="487718" cy="0"/>
          </a:xfrm>
          <a:prstGeom prst="straightConnector1">
            <a:avLst/>
          </a:prstGeom>
          <a:ln w="31750" cmpd="sng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>
            <a:off x="8021248" y="5977430"/>
            <a:ext cx="487718" cy="0"/>
          </a:xfrm>
          <a:prstGeom prst="straightConnector1">
            <a:avLst/>
          </a:prstGeom>
          <a:ln w="31750" cmpd="sng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Rectangle 25"/>
          <p:cNvSpPr/>
          <p:nvPr/>
        </p:nvSpPr>
        <p:spPr>
          <a:xfrm>
            <a:off x="7098324" y="5823542"/>
            <a:ext cx="79701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 smtClean="0"/>
              <a:t>~100 m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065359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type="pic" sz="quarter" idx="10"/>
            <p:extLst>
              <p:ext uri="{D42A27DB-BD31-4B8C-83A1-F6EECF244321}">
                <p14:modId xmlns:p14="http://schemas.microsoft.com/office/powerpoint/2010/main" val="639931"/>
              </p:ext>
            </p:extLst>
          </p:nvPr>
        </p:nvGraphicFramePr>
        <p:xfrm>
          <a:off x="78830" y="290955"/>
          <a:ext cx="8986345" cy="57142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92583"/>
                <a:gridCol w="5758916"/>
                <a:gridCol w="2334846"/>
              </a:tblGrid>
              <a:tr h="405704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Time</a:t>
                      </a:r>
                      <a:endParaRPr lang="en-US" sz="2000" dirty="0"/>
                    </a:p>
                  </a:txBody>
                  <a:tcPr marL="101607" marR="101607" marT="50018" marB="50018"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Title</a:t>
                      </a:r>
                      <a:endParaRPr lang="en-US" sz="2000" dirty="0"/>
                    </a:p>
                  </a:txBody>
                  <a:tcPr marL="101607" marR="101607" marT="50018" marB="50018"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Presenter</a:t>
                      </a:r>
                      <a:endParaRPr lang="en-US" sz="2000" dirty="0"/>
                    </a:p>
                  </a:txBody>
                  <a:tcPr marL="101607" marR="101607" marT="50018" marB="50018"/>
                </a:tc>
              </a:tr>
              <a:tr h="440288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8:05</a:t>
                      </a:r>
                      <a:endParaRPr lang="en-US" sz="2000" dirty="0"/>
                    </a:p>
                  </a:txBody>
                  <a:tcPr marL="101607" marR="101607" marT="50018" marB="50018"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LLNL Overview</a:t>
                      </a:r>
                      <a:endParaRPr lang="en-US" sz="2000" dirty="0"/>
                    </a:p>
                  </a:txBody>
                  <a:tcPr marL="101607" marR="101607" marT="50018" marB="50018"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Tarabay Antoun</a:t>
                      </a:r>
                      <a:endParaRPr lang="en-US" sz="2000" dirty="0"/>
                    </a:p>
                  </a:txBody>
                  <a:tcPr marL="101607" marR="101607" marT="50018" marB="50018"/>
                </a:tc>
              </a:tr>
              <a:tr h="700257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8:20</a:t>
                      </a:r>
                      <a:endParaRPr lang="en-US" sz="2000" dirty="0"/>
                    </a:p>
                  </a:txBody>
                  <a:tcPr marL="101607" marR="101607" marT="50018" marB="50018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Discrete and continuum simulations of near-field ground motion from the Source Physics Experiment</a:t>
                      </a:r>
                    </a:p>
                  </a:txBody>
                  <a:tcPr marL="101607" marR="101607" marT="50018" marB="50018"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Oleg Vorobiev</a:t>
                      </a:r>
                      <a:endParaRPr lang="en-US" sz="2000" dirty="0"/>
                    </a:p>
                  </a:txBody>
                  <a:tcPr marL="101607" marR="101607" marT="50018" marB="50018"/>
                </a:tc>
              </a:tr>
              <a:tr h="700257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8:50</a:t>
                      </a:r>
                      <a:endParaRPr lang="en-US" sz="2000" dirty="0"/>
                    </a:p>
                  </a:txBody>
                  <a:tcPr marL="101607" marR="101607" marT="50018" marB="50018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Stochastic three-dimensional investigation of near-source motions from an underground explosion</a:t>
                      </a:r>
                    </a:p>
                  </a:txBody>
                  <a:tcPr marL="101607" marR="101607" marT="50018" marB="50018"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Souheil </a:t>
                      </a:r>
                      <a:r>
                        <a:rPr lang="en-US" sz="2000" dirty="0" err="1" smtClean="0"/>
                        <a:t>Ezzedine</a:t>
                      </a:r>
                      <a:endParaRPr lang="en-US" sz="2000" dirty="0"/>
                    </a:p>
                  </a:txBody>
                  <a:tcPr marL="101607" marR="101607" marT="50018" marB="50018"/>
                </a:tc>
              </a:tr>
              <a:tr h="700257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9:20</a:t>
                      </a:r>
                      <a:endParaRPr lang="en-US" sz="2000" dirty="0"/>
                    </a:p>
                  </a:txBody>
                  <a:tcPr marL="101607" marR="101607" marT="50018" marB="50018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Analysis of recorded and simulated far-field ground motion from the source physics experiment</a:t>
                      </a:r>
                    </a:p>
                  </a:txBody>
                  <a:tcPr marL="101607" marR="101607" marT="50018" marB="50018"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Arben</a:t>
                      </a:r>
                      <a:r>
                        <a:rPr lang="en-US" sz="2000" baseline="0" dirty="0" smtClean="0"/>
                        <a:t> Pitarka</a:t>
                      </a:r>
                      <a:endParaRPr lang="en-US" sz="2000" dirty="0"/>
                    </a:p>
                  </a:txBody>
                  <a:tcPr marL="101607" marR="101607" marT="50018" marB="50018"/>
                </a:tc>
              </a:tr>
              <a:tr h="405704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9:50</a:t>
                      </a:r>
                      <a:endParaRPr lang="en-US" sz="2000" dirty="0"/>
                    </a:p>
                  </a:txBody>
                  <a:tcPr marL="101607" marR="101607" marT="50018" marB="50018"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SPE Animation</a:t>
                      </a:r>
                      <a:endParaRPr lang="en-US" sz="2000" dirty="0"/>
                    </a:p>
                  </a:txBody>
                  <a:tcPr marL="101607" marR="101607" marT="50018" marB="50018"/>
                </a:tc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 marL="101607" marR="101607" marT="50018" marB="50018"/>
                </a:tc>
              </a:tr>
              <a:tr h="700257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10:30</a:t>
                      </a:r>
                      <a:endParaRPr lang="en-US" sz="2000" dirty="0"/>
                    </a:p>
                  </a:txBody>
                  <a:tcPr marL="101607" marR="101607" marT="50018" marB="50018"/>
                </a:tc>
                <a:tc>
                  <a:txBody>
                    <a:bodyPr/>
                    <a:lstStyle/>
                    <a:p>
                      <a:r>
                        <a:rPr kumimoji="0" lang="en-US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Explosion and spall model comparison with the Source Physics Experiment</a:t>
                      </a:r>
                      <a:endParaRPr lang="en-US" sz="2000" dirty="0"/>
                    </a:p>
                  </a:txBody>
                  <a:tcPr marL="101607" marR="101607" marT="50018" marB="50018"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Sean Ford</a:t>
                      </a:r>
                      <a:endParaRPr lang="en-US" sz="2000" dirty="0"/>
                    </a:p>
                  </a:txBody>
                  <a:tcPr marL="101607" marR="101607" marT="50018" marB="50018"/>
                </a:tc>
              </a:tr>
              <a:tr h="700257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11:00</a:t>
                      </a:r>
                      <a:endParaRPr lang="en-US" sz="2000" dirty="0"/>
                    </a:p>
                  </a:txBody>
                  <a:tcPr marL="101607" marR="101607" marT="50018" marB="50018"/>
                </a:tc>
                <a:tc>
                  <a:txBody>
                    <a:bodyPr/>
                    <a:lstStyle/>
                    <a:p>
                      <a:r>
                        <a:rPr kumimoji="0" lang="en-US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SPE signals and setting: EM, seismic amplitudes and velocity models</a:t>
                      </a:r>
                      <a:endParaRPr lang="en-US" sz="2000" dirty="0"/>
                    </a:p>
                  </a:txBody>
                  <a:tcPr marL="101607" marR="101607" marT="50018" marB="50018"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Rob</a:t>
                      </a:r>
                      <a:r>
                        <a:rPr lang="en-US" sz="2000" baseline="0" dirty="0" smtClean="0"/>
                        <a:t> Mellors</a:t>
                      </a:r>
                      <a:endParaRPr lang="en-US" sz="2000" dirty="0"/>
                    </a:p>
                  </a:txBody>
                  <a:tcPr marL="101607" marR="101607" marT="50018" marB="50018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37177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tandard Background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>
    <a:spDef>
      <a:spPr bwMode="auto">
        <a:solidFill>
          <a:schemeClr val="bg1"/>
        </a:solidFill>
        <a:ln w="9525">
          <a:solidFill>
            <a:schemeClr val="tx1"/>
          </a:solidFill>
          <a:miter lim="800000"/>
          <a:headEnd/>
          <a:tailEnd/>
        </a:ln>
        <a:effectLst>
          <a:outerShdw blurRad="50800" dist="38100" dir="5400000" algn="t" rotWithShape="0">
            <a:prstClr val="black">
              <a:alpha val="40000"/>
            </a:prstClr>
          </a:outerShdw>
        </a:effectLst>
      </a:spPr>
      <a:bodyPr rtlCol="0" anchor="b">
        <a:prstTxWarp prst="textNoShape">
          <a:avLst/>
        </a:prstTxWarp>
      </a:bodyPr>
      <a:lstStyle>
        <a:defPPr algn="ctr">
          <a:spcBef>
            <a:spcPct val="0"/>
          </a:spcBef>
          <a:defRPr sz="1600" dirty="0">
            <a:solidFill>
              <a:srgbClr val="000000"/>
            </a:solidFill>
          </a:defRPr>
        </a:defPPr>
      </a:lstStyle>
    </a:spDef>
    <a:lnDef>
      <a:spPr>
        <a:ln w="31750" cmpd="sng"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No Background Colo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>
    <a:spDef>
      <a:spPr bwMode="auto">
        <a:ln>
          <a:headEnd/>
          <a:tailEnd/>
        </a:ln>
      </a:spPr>
      <a:bodyPr rtlCol="0" anchor="b">
        <a:prstTxWarp prst="textNoShape">
          <a:avLst/>
        </a:prstTxWarp>
      </a:bodyPr>
      <a:lstStyle>
        <a:defPPr algn="ctr">
          <a:spcBef>
            <a:spcPct val="0"/>
          </a:spcBef>
          <a:defRPr sz="1600" dirty="0">
            <a:solidFill>
              <a:srgbClr val="000000"/>
            </a:solidFill>
          </a:defRPr>
        </a:defPPr>
      </a:lstStyle>
      <a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a:style>
    </a:spDef>
    <a:lnDef>
      <a:spPr>
        <a:ln w="31750" cmpd="sng"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42414</TotalTime>
  <Words>402</Words>
  <Application>Microsoft Office PowerPoint</Application>
  <PresentationFormat>On-screen Show (4:3)</PresentationFormat>
  <Paragraphs>56</Paragraphs>
  <Slides>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9" baseType="lpstr">
      <vt:lpstr>Standard Background</vt:lpstr>
      <vt:lpstr>1_No Background Color</vt:lpstr>
      <vt:lpstr>Overview of the LLNL SPE R&amp;D and Analysis Activities </vt:lpstr>
      <vt:lpstr>Seismic monitoring is currently a semi empirical science</vt:lpstr>
      <vt:lpstr>Based on historic testing we have a good empirical understanding of ID algorithms but lack physics-based predictable models</vt:lpstr>
      <vt:lpstr>The monitoring community does not currently have an accepted model for explosion S-wave generation</vt:lpstr>
      <vt:lpstr>The SPE is a bridge from current test site empirically-based monitoring to a more worldwide Physics-based Monitoring</vt:lpstr>
      <vt:lpstr>A fully coupled source-to-sensor modeling capability is being developed and applied to address the major scientific goals of SPE</vt:lpstr>
      <vt:lpstr>PowerPoint Presentation</vt:lpstr>
    </vt:vector>
  </TitlesOfParts>
  <Company>LLNL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2012 LLNL Template</dc:title>
  <dc:creator>TID</dc:creator>
  <cp:lastModifiedBy>Tarabay H. Antoun</cp:lastModifiedBy>
  <cp:revision>1137</cp:revision>
  <cp:lastPrinted>2013-02-19T06:39:03Z</cp:lastPrinted>
  <dcterms:created xsi:type="dcterms:W3CDTF">2010-07-01T20:56:41Z</dcterms:created>
  <dcterms:modified xsi:type="dcterms:W3CDTF">2013-08-27T07:57:56Z</dcterms:modified>
</cp:coreProperties>
</file>