
<file path=[Content_Types].xml><?xml version="1.0" encoding="utf-8"?>
<Types xmlns="http://schemas.openxmlformats.org/package/2006/content-types">
  <Default Extension="png" ContentType="image/png"/>
  <Default Extension="jpeg" ContentType="image/jpeg"/>
  <Default Extension="mov" ContentType="video/unknown"/>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9"/>
  </p:notesMasterIdLst>
  <p:handoutMasterIdLst>
    <p:handoutMasterId r:id="rId30"/>
  </p:handoutMasterIdLst>
  <p:sldIdLst>
    <p:sldId id="513" r:id="rId2"/>
    <p:sldId id="636" r:id="rId3"/>
    <p:sldId id="665" r:id="rId4"/>
    <p:sldId id="638" r:id="rId5"/>
    <p:sldId id="663" r:id="rId6"/>
    <p:sldId id="639" r:id="rId7"/>
    <p:sldId id="640" r:id="rId8"/>
    <p:sldId id="641" r:id="rId9"/>
    <p:sldId id="642" r:id="rId10"/>
    <p:sldId id="643" r:id="rId11"/>
    <p:sldId id="644" r:id="rId12"/>
    <p:sldId id="645" r:id="rId13"/>
    <p:sldId id="646" r:id="rId14"/>
    <p:sldId id="647" r:id="rId15"/>
    <p:sldId id="661" r:id="rId16"/>
    <p:sldId id="649" r:id="rId17"/>
    <p:sldId id="650" r:id="rId18"/>
    <p:sldId id="651" r:id="rId19"/>
    <p:sldId id="652" r:id="rId20"/>
    <p:sldId id="521" r:id="rId21"/>
    <p:sldId id="656" r:id="rId22"/>
    <p:sldId id="654" r:id="rId23"/>
    <p:sldId id="662" r:id="rId24"/>
    <p:sldId id="655" r:id="rId25"/>
    <p:sldId id="660" r:id="rId26"/>
    <p:sldId id="658" r:id="rId27"/>
    <p:sldId id="657" r:id="rId28"/>
  </p:sldIdLst>
  <p:sldSz cx="9144000" cy="6858000" type="screen4x3"/>
  <p:notesSz cx="6858000" cy="9077325"/>
  <p:defaultTextStyle>
    <a:defPPr>
      <a:defRPr lang="en-US"/>
    </a:defPPr>
    <a:lvl1pPr algn="ctr" rtl="0" fontAlgn="base">
      <a:spcBef>
        <a:spcPct val="0"/>
      </a:spcBef>
      <a:spcAft>
        <a:spcPct val="0"/>
      </a:spcAft>
      <a:defRPr kern="1200">
        <a:solidFill>
          <a:schemeClr val="tx1"/>
        </a:solidFill>
        <a:latin typeface="Arial" charset="0"/>
        <a:ea typeface="ＭＳ Ｐゴシック" pitchFamily="84" charset="-128"/>
        <a:cs typeface="+mn-cs"/>
      </a:defRPr>
    </a:lvl1pPr>
    <a:lvl2pPr marL="457200" algn="ctr" rtl="0" fontAlgn="base">
      <a:spcBef>
        <a:spcPct val="0"/>
      </a:spcBef>
      <a:spcAft>
        <a:spcPct val="0"/>
      </a:spcAft>
      <a:defRPr kern="1200">
        <a:solidFill>
          <a:schemeClr val="tx1"/>
        </a:solidFill>
        <a:latin typeface="Arial" charset="0"/>
        <a:ea typeface="ＭＳ Ｐゴシック" pitchFamily="84" charset="-128"/>
        <a:cs typeface="+mn-cs"/>
      </a:defRPr>
    </a:lvl2pPr>
    <a:lvl3pPr marL="914400" algn="ctr" rtl="0" fontAlgn="base">
      <a:spcBef>
        <a:spcPct val="0"/>
      </a:spcBef>
      <a:spcAft>
        <a:spcPct val="0"/>
      </a:spcAft>
      <a:defRPr kern="1200">
        <a:solidFill>
          <a:schemeClr val="tx1"/>
        </a:solidFill>
        <a:latin typeface="Arial" charset="0"/>
        <a:ea typeface="ＭＳ Ｐゴシック" pitchFamily="84" charset="-128"/>
        <a:cs typeface="+mn-cs"/>
      </a:defRPr>
    </a:lvl3pPr>
    <a:lvl4pPr marL="1371600" algn="ctr" rtl="0" fontAlgn="base">
      <a:spcBef>
        <a:spcPct val="0"/>
      </a:spcBef>
      <a:spcAft>
        <a:spcPct val="0"/>
      </a:spcAft>
      <a:defRPr kern="1200">
        <a:solidFill>
          <a:schemeClr val="tx1"/>
        </a:solidFill>
        <a:latin typeface="Arial" charset="0"/>
        <a:ea typeface="ＭＳ Ｐゴシック" pitchFamily="84" charset="-128"/>
        <a:cs typeface="+mn-cs"/>
      </a:defRPr>
    </a:lvl4pPr>
    <a:lvl5pPr marL="1828800" algn="ctr" rtl="0" fontAlgn="base">
      <a:spcBef>
        <a:spcPct val="0"/>
      </a:spcBef>
      <a:spcAft>
        <a:spcPct val="0"/>
      </a:spcAft>
      <a:defRPr kern="1200">
        <a:solidFill>
          <a:schemeClr val="tx1"/>
        </a:solidFill>
        <a:latin typeface="Arial" charset="0"/>
        <a:ea typeface="ＭＳ Ｐゴシック" pitchFamily="84" charset="-128"/>
        <a:cs typeface="+mn-cs"/>
      </a:defRPr>
    </a:lvl5pPr>
    <a:lvl6pPr marL="2286000" algn="l" defTabSz="914400" rtl="0" eaLnBrk="1" latinLnBrk="0" hangingPunct="1">
      <a:defRPr kern="1200">
        <a:solidFill>
          <a:schemeClr val="tx1"/>
        </a:solidFill>
        <a:latin typeface="Arial" charset="0"/>
        <a:ea typeface="ＭＳ Ｐゴシック" pitchFamily="84" charset="-128"/>
        <a:cs typeface="+mn-cs"/>
      </a:defRPr>
    </a:lvl6pPr>
    <a:lvl7pPr marL="2743200" algn="l" defTabSz="914400" rtl="0" eaLnBrk="1" latinLnBrk="0" hangingPunct="1">
      <a:defRPr kern="1200">
        <a:solidFill>
          <a:schemeClr val="tx1"/>
        </a:solidFill>
        <a:latin typeface="Arial" charset="0"/>
        <a:ea typeface="ＭＳ Ｐゴシック" pitchFamily="84" charset="-128"/>
        <a:cs typeface="+mn-cs"/>
      </a:defRPr>
    </a:lvl7pPr>
    <a:lvl8pPr marL="3200400" algn="l" defTabSz="914400" rtl="0" eaLnBrk="1" latinLnBrk="0" hangingPunct="1">
      <a:defRPr kern="1200">
        <a:solidFill>
          <a:schemeClr val="tx1"/>
        </a:solidFill>
        <a:latin typeface="Arial" charset="0"/>
        <a:ea typeface="ＭＳ Ｐゴシック" pitchFamily="84" charset="-128"/>
        <a:cs typeface="+mn-cs"/>
      </a:defRPr>
    </a:lvl8pPr>
    <a:lvl9pPr marL="3657600" algn="l" defTabSz="914400" rtl="0" eaLnBrk="1" latinLnBrk="0" hangingPunct="1">
      <a:defRPr kern="1200">
        <a:solidFill>
          <a:schemeClr val="tx1"/>
        </a:solidFill>
        <a:latin typeface="Arial" charset="0"/>
        <a:ea typeface="ＭＳ Ｐゴシック" pitchFamily="8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AFF"/>
    <a:srgbClr val="124A91"/>
    <a:srgbClr val="003399"/>
    <a:srgbClr val="0000FF"/>
    <a:srgbClr val="339966"/>
    <a:srgbClr val="FF66CC"/>
    <a:srgbClr val="33CC33"/>
    <a:srgbClr val="3FD6FF"/>
    <a:srgbClr val="FE2A2A"/>
    <a:srgbClr val="FC6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8151" autoAdjust="0"/>
  </p:normalViewPr>
  <p:slideViewPr>
    <p:cSldViewPr snapToGrid="0" showGuides="1">
      <p:cViewPr>
        <p:scale>
          <a:sx n="80" d="100"/>
          <a:sy n="80" d="100"/>
        </p:scale>
        <p:origin x="-858" y="48"/>
      </p:cViewPr>
      <p:guideLst>
        <p:guide orient="horz" pos="1857"/>
        <p:guide pos="2880"/>
      </p:guideLst>
    </p:cSldViewPr>
  </p:slideViewPr>
  <p:outlineViewPr>
    <p:cViewPr>
      <p:scale>
        <a:sx n="33" d="100"/>
        <a:sy n="33" d="100"/>
      </p:scale>
      <p:origin x="0" y="14112"/>
    </p:cViewPr>
  </p:outlineViewPr>
  <p:notesTextViewPr>
    <p:cViewPr>
      <p:scale>
        <a:sx n="100" d="100"/>
        <a:sy n="100" d="100"/>
      </p:scale>
      <p:origin x="0" y="0"/>
    </p:cViewPr>
  </p:notesTextViewPr>
  <p:sorterViewPr>
    <p:cViewPr>
      <p:scale>
        <a:sx n="100" d="100"/>
        <a:sy n="100" d="100"/>
      </p:scale>
      <p:origin x="0" y="7092"/>
    </p:cViewPr>
  </p:sorterViewPr>
  <p:notesViewPr>
    <p:cSldViewPr snapToGrid="0" showGuides="1">
      <p:cViewPr varScale="1">
        <p:scale>
          <a:sx n="102" d="100"/>
          <a:sy n="102" d="100"/>
        </p:scale>
        <p:origin x="-1812" y="-72"/>
      </p:cViewPr>
      <p:guideLst>
        <p:guide orient="horz" pos="2859"/>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5410" name="Rectangle 2"/>
          <p:cNvSpPr>
            <a:spLocks noGrp="1" noChangeArrowheads="1"/>
          </p:cNvSpPr>
          <p:nvPr>
            <p:ph type="hdr" sz="quarter"/>
          </p:nvPr>
        </p:nvSpPr>
        <p:spPr bwMode="auto">
          <a:xfrm>
            <a:off x="1" y="0"/>
            <a:ext cx="2973149" cy="453866"/>
          </a:xfrm>
          <a:prstGeom prst="rect">
            <a:avLst/>
          </a:prstGeom>
          <a:noFill/>
          <a:ln w="9525">
            <a:noFill/>
            <a:miter lim="800000"/>
            <a:headEnd/>
            <a:tailEnd/>
          </a:ln>
          <a:effectLst/>
        </p:spPr>
        <p:txBody>
          <a:bodyPr vert="horz" wrap="square" lIns="89564" tIns="44783" rIns="89564" bIns="44783" numCol="1" anchor="t" anchorCtr="0" compatLnSpc="1">
            <a:prstTxWarp prst="textNoShape">
              <a:avLst/>
            </a:prstTxWarp>
          </a:bodyPr>
          <a:lstStyle>
            <a:lvl1pPr algn="l">
              <a:defRPr sz="1100" smtClean="0">
                <a:ea typeface="+mn-ea"/>
              </a:defRPr>
            </a:lvl1pPr>
          </a:lstStyle>
          <a:p>
            <a:pPr>
              <a:defRPr/>
            </a:pPr>
            <a:endParaRPr lang="en-US"/>
          </a:p>
        </p:txBody>
      </p:sp>
      <p:sp>
        <p:nvSpPr>
          <p:cNvPr id="145411" name="Rectangle 3"/>
          <p:cNvSpPr>
            <a:spLocks noGrp="1" noChangeArrowheads="1"/>
          </p:cNvSpPr>
          <p:nvPr>
            <p:ph type="dt" sz="quarter" idx="1"/>
          </p:nvPr>
        </p:nvSpPr>
        <p:spPr bwMode="auto">
          <a:xfrm>
            <a:off x="3883297" y="0"/>
            <a:ext cx="2973149" cy="453866"/>
          </a:xfrm>
          <a:prstGeom prst="rect">
            <a:avLst/>
          </a:prstGeom>
          <a:noFill/>
          <a:ln w="9525">
            <a:noFill/>
            <a:miter lim="800000"/>
            <a:headEnd/>
            <a:tailEnd/>
          </a:ln>
          <a:effectLst/>
        </p:spPr>
        <p:txBody>
          <a:bodyPr vert="horz" wrap="square" lIns="89564" tIns="44783" rIns="89564" bIns="44783" numCol="1" anchor="t" anchorCtr="0" compatLnSpc="1">
            <a:prstTxWarp prst="textNoShape">
              <a:avLst/>
            </a:prstTxWarp>
          </a:bodyPr>
          <a:lstStyle>
            <a:lvl1pPr algn="r">
              <a:defRPr sz="1100" smtClean="0">
                <a:ea typeface="+mn-ea"/>
              </a:defRPr>
            </a:lvl1pPr>
          </a:lstStyle>
          <a:p>
            <a:pPr>
              <a:defRPr/>
            </a:pPr>
            <a:endParaRPr lang="en-US"/>
          </a:p>
        </p:txBody>
      </p:sp>
      <p:sp>
        <p:nvSpPr>
          <p:cNvPr id="145412" name="Rectangle 4"/>
          <p:cNvSpPr>
            <a:spLocks noGrp="1" noChangeArrowheads="1"/>
          </p:cNvSpPr>
          <p:nvPr>
            <p:ph type="ftr" sz="quarter" idx="2"/>
          </p:nvPr>
        </p:nvSpPr>
        <p:spPr bwMode="auto">
          <a:xfrm>
            <a:off x="1" y="8621905"/>
            <a:ext cx="2973149" cy="453866"/>
          </a:xfrm>
          <a:prstGeom prst="rect">
            <a:avLst/>
          </a:prstGeom>
          <a:noFill/>
          <a:ln w="9525">
            <a:noFill/>
            <a:miter lim="800000"/>
            <a:headEnd/>
            <a:tailEnd/>
          </a:ln>
          <a:effectLst/>
        </p:spPr>
        <p:txBody>
          <a:bodyPr vert="horz" wrap="square" lIns="89564" tIns="44783" rIns="89564" bIns="44783" numCol="1" anchor="b" anchorCtr="0" compatLnSpc="1">
            <a:prstTxWarp prst="textNoShape">
              <a:avLst/>
            </a:prstTxWarp>
          </a:bodyPr>
          <a:lstStyle>
            <a:lvl1pPr algn="l">
              <a:defRPr sz="1100" smtClean="0">
                <a:ea typeface="+mn-ea"/>
              </a:defRPr>
            </a:lvl1pPr>
          </a:lstStyle>
          <a:p>
            <a:pPr>
              <a:defRPr/>
            </a:pPr>
            <a:endParaRPr lang="en-US"/>
          </a:p>
        </p:txBody>
      </p:sp>
      <p:sp>
        <p:nvSpPr>
          <p:cNvPr id="145413" name="Rectangle 5"/>
          <p:cNvSpPr>
            <a:spLocks noGrp="1" noChangeArrowheads="1"/>
          </p:cNvSpPr>
          <p:nvPr>
            <p:ph type="sldNum" sz="quarter" idx="3"/>
          </p:nvPr>
        </p:nvSpPr>
        <p:spPr bwMode="auto">
          <a:xfrm>
            <a:off x="3883297" y="8621905"/>
            <a:ext cx="2973149" cy="453866"/>
          </a:xfrm>
          <a:prstGeom prst="rect">
            <a:avLst/>
          </a:prstGeom>
          <a:noFill/>
          <a:ln w="9525">
            <a:noFill/>
            <a:miter lim="800000"/>
            <a:headEnd/>
            <a:tailEnd/>
          </a:ln>
          <a:effectLst/>
        </p:spPr>
        <p:txBody>
          <a:bodyPr vert="horz" wrap="square" lIns="89564" tIns="44783" rIns="89564" bIns="44783" numCol="1" anchor="b" anchorCtr="0" compatLnSpc="1">
            <a:prstTxWarp prst="textNoShape">
              <a:avLst/>
            </a:prstTxWarp>
          </a:bodyPr>
          <a:lstStyle>
            <a:lvl1pPr algn="r">
              <a:defRPr sz="1100" smtClean="0">
                <a:ea typeface="+mn-ea"/>
              </a:defRPr>
            </a:lvl1pPr>
          </a:lstStyle>
          <a:p>
            <a:pPr>
              <a:defRPr/>
            </a:pPr>
            <a:fld id="{0059D916-200B-4210-98C3-D90F77986179}" type="slidenum">
              <a:rPr lang="en-US"/>
              <a:pPr>
                <a:defRPr/>
              </a:pPr>
              <a:t>‹#›</a:t>
            </a:fld>
            <a:endParaRPr lang="en-US"/>
          </a:p>
        </p:txBody>
      </p:sp>
    </p:spTree>
    <p:extLst>
      <p:ext uri="{BB962C8B-B14F-4D97-AF65-F5344CB8AC3E}">
        <p14:creationId xmlns:p14="http://schemas.microsoft.com/office/powerpoint/2010/main" val="9135772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1" y="0"/>
            <a:ext cx="2973149" cy="453866"/>
          </a:xfrm>
          <a:prstGeom prst="rect">
            <a:avLst/>
          </a:prstGeom>
          <a:noFill/>
          <a:ln w="9525">
            <a:noFill/>
            <a:miter lim="800000"/>
            <a:headEnd/>
            <a:tailEnd/>
          </a:ln>
          <a:effectLst/>
        </p:spPr>
        <p:txBody>
          <a:bodyPr vert="horz" wrap="square" lIns="90836" tIns="45418" rIns="90836" bIns="45418" numCol="1" anchor="t" anchorCtr="0" compatLnSpc="1">
            <a:prstTxWarp prst="textNoShape">
              <a:avLst/>
            </a:prstTxWarp>
          </a:bodyPr>
          <a:lstStyle>
            <a:lvl1pPr algn="l" defTabSz="908087">
              <a:defRPr sz="1100" smtClean="0">
                <a:ea typeface="+mn-ea"/>
              </a:defRPr>
            </a:lvl1pPr>
          </a:lstStyle>
          <a:p>
            <a:pPr>
              <a:defRPr/>
            </a:pPr>
            <a:endParaRPr lang="en-US"/>
          </a:p>
        </p:txBody>
      </p:sp>
      <p:sp>
        <p:nvSpPr>
          <p:cNvPr id="17411" name="Rectangle 3"/>
          <p:cNvSpPr>
            <a:spLocks noGrp="1" noChangeArrowheads="1"/>
          </p:cNvSpPr>
          <p:nvPr>
            <p:ph type="dt" idx="1"/>
          </p:nvPr>
        </p:nvSpPr>
        <p:spPr bwMode="auto">
          <a:xfrm>
            <a:off x="3883297" y="0"/>
            <a:ext cx="2973149" cy="453866"/>
          </a:xfrm>
          <a:prstGeom prst="rect">
            <a:avLst/>
          </a:prstGeom>
          <a:noFill/>
          <a:ln w="9525">
            <a:noFill/>
            <a:miter lim="800000"/>
            <a:headEnd/>
            <a:tailEnd/>
          </a:ln>
          <a:effectLst/>
        </p:spPr>
        <p:txBody>
          <a:bodyPr vert="horz" wrap="square" lIns="90836" tIns="45418" rIns="90836" bIns="45418" numCol="1" anchor="t" anchorCtr="0" compatLnSpc="1">
            <a:prstTxWarp prst="textNoShape">
              <a:avLst/>
            </a:prstTxWarp>
          </a:bodyPr>
          <a:lstStyle>
            <a:lvl1pPr algn="r" defTabSz="908087">
              <a:defRPr sz="1100" smtClean="0">
                <a:ea typeface="+mn-ea"/>
              </a:defRPr>
            </a:lvl1pPr>
          </a:lstStyle>
          <a:p>
            <a:pPr>
              <a:defRPr/>
            </a:pPr>
            <a:endParaRPr lang="en-US"/>
          </a:p>
        </p:txBody>
      </p:sp>
      <p:sp>
        <p:nvSpPr>
          <p:cNvPr id="46084" name="Rectangle 4"/>
          <p:cNvSpPr>
            <a:spLocks noGrp="1" noRot="1" noChangeAspect="1" noChangeArrowheads="1" noTextEdit="1"/>
          </p:cNvSpPr>
          <p:nvPr>
            <p:ph type="sldImg" idx="2"/>
          </p:nvPr>
        </p:nvSpPr>
        <p:spPr bwMode="auto">
          <a:xfrm>
            <a:off x="1162050" y="681038"/>
            <a:ext cx="4535488" cy="3403600"/>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686112" y="4311730"/>
            <a:ext cx="5485778" cy="4084796"/>
          </a:xfrm>
          <a:prstGeom prst="rect">
            <a:avLst/>
          </a:prstGeom>
          <a:noFill/>
          <a:ln w="9525">
            <a:noFill/>
            <a:miter lim="800000"/>
            <a:headEnd/>
            <a:tailEnd/>
          </a:ln>
          <a:effectLst/>
        </p:spPr>
        <p:txBody>
          <a:bodyPr vert="horz" wrap="square" lIns="90836" tIns="45418" rIns="90836" bIns="4541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414" name="Rectangle 6"/>
          <p:cNvSpPr>
            <a:spLocks noGrp="1" noChangeArrowheads="1"/>
          </p:cNvSpPr>
          <p:nvPr>
            <p:ph type="ftr" sz="quarter" idx="4"/>
          </p:nvPr>
        </p:nvSpPr>
        <p:spPr bwMode="auto">
          <a:xfrm>
            <a:off x="1" y="8621905"/>
            <a:ext cx="2973149" cy="453866"/>
          </a:xfrm>
          <a:prstGeom prst="rect">
            <a:avLst/>
          </a:prstGeom>
          <a:noFill/>
          <a:ln w="9525">
            <a:noFill/>
            <a:miter lim="800000"/>
            <a:headEnd/>
            <a:tailEnd/>
          </a:ln>
          <a:effectLst/>
        </p:spPr>
        <p:txBody>
          <a:bodyPr vert="horz" wrap="square" lIns="90836" tIns="45418" rIns="90836" bIns="45418" numCol="1" anchor="b" anchorCtr="0" compatLnSpc="1">
            <a:prstTxWarp prst="textNoShape">
              <a:avLst/>
            </a:prstTxWarp>
          </a:bodyPr>
          <a:lstStyle>
            <a:lvl1pPr algn="l" defTabSz="908087">
              <a:defRPr sz="1100" smtClean="0">
                <a:ea typeface="+mn-ea"/>
              </a:defRPr>
            </a:lvl1pPr>
          </a:lstStyle>
          <a:p>
            <a:pPr>
              <a:defRPr/>
            </a:pPr>
            <a:endParaRPr lang="en-US"/>
          </a:p>
        </p:txBody>
      </p:sp>
      <p:sp>
        <p:nvSpPr>
          <p:cNvPr id="17415" name="Rectangle 7"/>
          <p:cNvSpPr>
            <a:spLocks noGrp="1" noChangeArrowheads="1"/>
          </p:cNvSpPr>
          <p:nvPr>
            <p:ph type="sldNum" sz="quarter" idx="5"/>
          </p:nvPr>
        </p:nvSpPr>
        <p:spPr bwMode="auto">
          <a:xfrm>
            <a:off x="3883297" y="8621905"/>
            <a:ext cx="2973149" cy="453866"/>
          </a:xfrm>
          <a:prstGeom prst="rect">
            <a:avLst/>
          </a:prstGeom>
          <a:noFill/>
          <a:ln w="9525">
            <a:noFill/>
            <a:miter lim="800000"/>
            <a:headEnd/>
            <a:tailEnd/>
          </a:ln>
          <a:effectLst/>
        </p:spPr>
        <p:txBody>
          <a:bodyPr vert="horz" wrap="square" lIns="90836" tIns="45418" rIns="90836" bIns="45418" numCol="1" anchor="b" anchorCtr="0" compatLnSpc="1">
            <a:prstTxWarp prst="textNoShape">
              <a:avLst/>
            </a:prstTxWarp>
          </a:bodyPr>
          <a:lstStyle>
            <a:lvl1pPr algn="r" defTabSz="908087">
              <a:defRPr sz="1100" smtClean="0">
                <a:ea typeface="+mn-ea"/>
              </a:defRPr>
            </a:lvl1pPr>
          </a:lstStyle>
          <a:p>
            <a:pPr>
              <a:defRPr/>
            </a:pPr>
            <a:fld id="{E28F8F17-769C-4E0E-B73D-F408047885B5}" type="slidenum">
              <a:rPr lang="en-US"/>
              <a:pPr>
                <a:defRPr/>
              </a:pPr>
              <a:t>‹#›</a:t>
            </a:fld>
            <a:endParaRPr lang="en-US"/>
          </a:p>
        </p:txBody>
      </p:sp>
    </p:spTree>
    <p:extLst>
      <p:ext uri="{BB962C8B-B14F-4D97-AF65-F5344CB8AC3E}">
        <p14:creationId xmlns:p14="http://schemas.microsoft.com/office/powerpoint/2010/main" val="22564635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pPr eaLnBrk="1" hangingPunct="1"/>
            <a:endParaRPr lang="en-US" smtClean="0"/>
          </a:p>
        </p:txBody>
      </p:sp>
      <p:sp>
        <p:nvSpPr>
          <p:cNvPr id="46084" name="Slide Number Placeholder 3"/>
          <p:cNvSpPr>
            <a:spLocks noGrp="1"/>
          </p:cNvSpPr>
          <p:nvPr>
            <p:ph type="sldNum" sz="quarter" idx="5"/>
          </p:nvPr>
        </p:nvSpPr>
        <p:spPr>
          <a:noFill/>
        </p:spPr>
        <p:txBody>
          <a:bodyPr/>
          <a:lstStyle/>
          <a:p>
            <a:fld id="{91BCEF71-E087-4D50-B020-457474688574}" type="slidenum">
              <a:rPr lang="en-US" smtClean="0">
                <a:ea typeface="ＭＳ Ｐゴシック"/>
                <a:cs typeface="ＭＳ Ｐゴシック"/>
              </a:rPr>
              <a:pPr/>
              <a:t>1</a:t>
            </a:fld>
            <a:endParaRPr lang="en-US" smtClean="0">
              <a:ea typeface="ＭＳ Ｐゴシック"/>
              <a:cs typeface="ＭＳ Ｐゴシック"/>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Horizontal shear motion cannot be produced in an Isotropic and orthotropic medium!</a:t>
            </a:r>
          </a:p>
          <a:p>
            <a:r>
              <a:rPr lang="en-US" dirty="0" smtClean="0"/>
              <a:t>What</a:t>
            </a:r>
            <a:r>
              <a:rPr lang="en-US" baseline="0" dirty="0" smtClean="0"/>
              <a:t> is important in site characterization – faults, joints, layers, </a:t>
            </a:r>
            <a:r>
              <a:rPr lang="en-US" baseline="0" dirty="0" err="1" smtClean="0"/>
              <a:t>microcracks</a:t>
            </a:r>
            <a:r>
              <a:rPr lang="en-US" baseline="0" dirty="0" smtClean="0"/>
              <a:t> may be? How much data we could digest for analysis</a:t>
            </a:r>
          </a:p>
          <a:p>
            <a:r>
              <a:rPr lang="en-US" baseline="0" dirty="0" smtClean="0"/>
              <a:t>When do we see spall signal?</a:t>
            </a:r>
          </a:p>
          <a:p>
            <a:r>
              <a:rPr lang="en-US" baseline="0" dirty="0" smtClean="0"/>
              <a:t>Can we always rely on cube root scaling?</a:t>
            </a:r>
          </a:p>
          <a:p>
            <a:r>
              <a:rPr lang="en-US" baseline="0" dirty="0" smtClean="0"/>
              <a:t>Assuming we know enough what would be our source model?</a:t>
            </a:r>
          </a:p>
          <a:p>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E28F8F17-769C-4E0E-B73D-F408047885B5}" type="slidenum">
              <a:rPr lang="en-US" smtClean="0"/>
              <a:pPr>
                <a:defRPr/>
              </a:pPr>
              <a:t>2</a:t>
            </a:fld>
            <a:endParaRPr lang="en-US"/>
          </a:p>
        </p:txBody>
      </p:sp>
    </p:spTree>
    <p:extLst>
      <p:ext uri="{BB962C8B-B14F-4D97-AF65-F5344CB8AC3E}">
        <p14:creationId xmlns:p14="http://schemas.microsoft.com/office/powerpoint/2010/main" val="3249432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expect joint effects on wave propagation based on our previous experience</a:t>
            </a:r>
            <a:endParaRPr lang="en-US" dirty="0"/>
          </a:p>
        </p:txBody>
      </p:sp>
      <p:sp>
        <p:nvSpPr>
          <p:cNvPr id="4" name="Slide Number Placeholder 3"/>
          <p:cNvSpPr>
            <a:spLocks noGrp="1"/>
          </p:cNvSpPr>
          <p:nvPr>
            <p:ph type="sldNum" sz="quarter" idx="10"/>
          </p:nvPr>
        </p:nvSpPr>
        <p:spPr/>
        <p:txBody>
          <a:bodyPr/>
          <a:lstStyle/>
          <a:p>
            <a:pPr>
              <a:defRPr/>
            </a:pPr>
            <a:fld id="{E28F8F17-769C-4E0E-B73D-F408047885B5}" type="slidenum">
              <a:rPr lang="en-US" smtClean="0"/>
              <a:pPr>
                <a:defRPr/>
              </a:pPr>
              <a:t>3</a:t>
            </a:fld>
            <a:endParaRPr lang="en-US"/>
          </a:p>
        </p:txBody>
      </p:sp>
    </p:spTree>
    <p:extLst>
      <p:ext uri="{BB962C8B-B14F-4D97-AF65-F5344CB8AC3E}">
        <p14:creationId xmlns:p14="http://schemas.microsoft.com/office/powerpoint/2010/main" val="702973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 to resolve diverse time and space scales in calculations</a:t>
            </a:r>
            <a:endParaRPr lang="en-US" dirty="0"/>
          </a:p>
        </p:txBody>
      </p:sp>
      <p:sp>
        <p:nvSpPr>
          <p:cNvPr id="4" name="Slide Number Placeholder 3"/>
          <p:cNvSpPr>
            <a:spLocks noGrp="1"/>
          </p:cNvSpPr>
          <p:nvPr>
            <p:ph type="sldNum" sz="quarter" idx="10"/>
          </p:nvPr>
        </p:nvSpPr>
        <p:spPr/>
        <p:txBody>
          <a:bodyPr/>
          <a:lstStyle/>
          <a:p>
            <a:pPr>
              <a:defRPr/>
            </a:pPr>
            <a:fld id="{E28F8F17-769C-4E0E-B73D-F408047885B5}" type="slidenum">
              <a:rPr lang="en-US" smtClean="0"/>
              <a:pPr>
                <a:defRPr/>
              </a:pPr>
              <a:t>4</a:t>
            </a:fld>
            <a:endParaRPr lang="en-US"/>
          </a:p>
        </p:txBody>
      </p:sp>
    </p:spTree>
    <p:extLst>
      <p:ext uri="{BB962C8B-B14F-4D97-AF65-F5344CB8AC3E}">
        <p14:creationId xmlns:p14="http://schemas.microsoft.com/office/powerpoint/2010/main" val="2161004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see correlation between joint orientation and polarity of shear waves</a:t>
            </a:r>
            <a:endParaRPr lang="en-US" dirty="0"/>
          </a:p>
        </p:txBody>
      </p:sp>
      <p:sp>
        <p:nvSpPr>
          <p:cNvPr id="4" name="Slide Number Placeholder 3"/>
          <p:cNvSpPr>
            <a:spLocks noGrp="1"/>
          </p:cNvSpPr>
          <p:nvPr>
            <p:ph type="sldNum" sz="quarter" idx="10"/>
          </p:nvPr>
        </p:nvSpPr>
        <p:spPr/>
        <p:txBody>
          <a:bodyPr/>
          <a:lstStyle/>
          <a:p>
            <a:pPr>
              <a:defRPr/>
            </a:pPr>
            <a:fld id="{E28F8F17-769C-4E0E-B73D-F408047885B5}" type="slidenum">
              <a:rPr lang="en-US" smtClean="0"/>
              <a:pPr>
                <a:defRPr/>
              </a:pPr>
              <a:t>6</a:t>
            </a:fld>
            <a:endParaRPr lang="en-US"/>
          </a:p>
        </p:txBody>
      </p:sp>
    </p:spTree>
    <p:extLst>
      <p:ext uri="{BB962C8B-B14F-4D97-AF65-F5344CB8AC3E}">
        <p14:creationId xmlns:p14="http://schemas.microsoft.com/office/powerpoint/2010/main" val="3886068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Magnitude of shear waves is comparable with experiment</a:t>
            </a:r>
            <a:endParaRPr lang="en-US" dirty="0"/>
          </a:p>
        </p:txBody>
      </p:sp>
      <p:sp>
        <p:nvSpPr>
          <p:cNvPr id="4" name="Slide Number Placeholder 3"/>
          <p:cNvSpPr>
            <a:spLocks noGrp="1"/>
          </p:cNvSpPr>
          <p:nvPr>
            <p:ph type="sldNum" sz="quarter" idx="10"/>
          </p:nvPr>
        </p:nvSpPr>
        <p:spPr/>
        <p:txBody>
          <a:bodyPr/>
          <a:lstStyle/>
          <a:p>
            <a:pPr>
              <a:defRPr/>
            </a:pPr>
            <a:fld id="{E28F8F17-769C-4E0E-B73D-F408047885B5}" type="slidenum">
              <a:rPr lang="en-US" smtClean="0"/>
              <a:pPr>
                <a:defRPr/>
              </a:pPr>
              <a:t>7</a:t>
            </a:fld>
            <a:endParaRPr lang="en-US"/>
          </a:p>
        </p:txBody>
      </p:sp>
    </p:spTree>
    <p:extLst>
      <p:ext uri="{BB962C8B-B14F-4D97-AF65-F5344CB8AC3E}">
        <p14:creationId xmlns:p14="http://schemas.microsoft.com/office/powerpoint/2010/main" val="2502191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all gauges are explained, but it turned out that the shear motion is quite sensitive to the joint orientation. Since not all joint</a:t>
            </a:r>
            <a:r>
              <a:rPr lang="en-US" baseline="0" dirty="0" smtClean="0"/>
              <a:t> orientations</a:t>
            </a:r>
          </a:p>
          <a:p>
            <a:r>
              <a:rPr lang="en-US" baseline="0" dirty="0" smtClean="0"/>
              <a:t>Are present it may affect results at some locations. 9-2 is almost normal to set 1 but some joint directions are </a:t>
            </a:r>
            <a:r>
              <a:rPr lang="en-US" baseline="0" smtClean="0"/>
              <a:t>not modeled</a:t>
            </a:r>
            <a:endParaRPr lang="en-US" dirty="0"/>
          </a:p>
        </p:txBody>
      </p:sp>
      <p:sp>
        <p:nvSpPr>
          <p:cNvPr id="4" name="Slide Number Placeholder 3"/>
          <p:cNvSpPr>
            <a:spLocks noGrp="1"/>
          </p:cNvSpPr>
          <p:nvPr>
            <p:ph type="sldNum" sz="quarter" idx="10"/>
          </p:nvPr>
        </p:nvSpPr>
        <p:spPr/>
        <p:txBody>
          <a:bodyPr/>
          <a:lstStyle/>
          <a:p>
            <a:pPr>
              <a:defRPr/>
            </a:pPr>
            <a:fld id="{E28F8F17-769C-4E0E-B73D-F408047885B5}" type="slidenum">
              <a:rPr lang="en-US" smtClean="0"/>
              <a:pPr>
                <a:defRPr/>
              </a:pPr>
              <a:t>8</a:t>
            </a:fld>
            <a:endParaRPr lang="en-US"/>
          </a:p>
        </p:txBody>
      </p:sp>
    </p:spTree>
    <p:extLst>
      <p:ext uri="{BB962C8B-B14F-4D97-AF65-F5344CB8AC3E}">
        <p14:creationId xmlns:p14="http://schemas.microsoft.com/office/powerpoint/2010/main" val="22303709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userDrawn="1"/>
        </p:nvGrpSpPr>
        <p:grpSpPr bwMode="auto">
          <a:xfrm>
            <a:off x="0" y="1828800"/>
            <a:ext cx="9144000" cy="1981200"/>
            <a:chOff x="0" y="0"/>
            <a:chExt cx="5760" cy="708"/>
          </a:xfrm>
        </p:grpSpPr>
        <p:sp>
          <p:nvSpPr>
            <p:cNvPr id="5" name="Rectangle 3"/>
            <p:cNvSpPr>
              <a:spLocks noChangeArrowheads="1"/>
            </p:cNvSpPr>
            <p:nvPr userDrawn="1"/>
          </p:nvSpPr>
          <p:spPr bwMode="auto">
            <a:xfrm flipV="1">
              <a:off x="0" y="0"/>
              <a:ext cx="2880" cy="708"/>
            </a:xfrm>
            <a:prstGeom prst="rect">
              <a:avLst/>
            </a:prstGeom>
            <a:solidFill>
              <a:srgbClr val="124A91"/>
            </a:solidFill>
            <a:ln w="9525">
              <a:noFill/>
              <a:miter lim="800000"/>
              <a:headEnd/>
              <a:tailEnd/>
            </a:ln>
            <a:effectLst/>
          </p:spPr>
          <p:txBody>
            <a:bodyPr wrap="none" anchor="ctr"/>
            <a:lstStyle/>
            <a:p>
              <a:pPr>
                <a:defRPr/>
              </a:pPr>
              <a:endParaRPr lang="en-US">
                <a:ea typeface="+mn-ea"/>
              </a:endParaRPr>
            </a:p>
          </p:txBody>
        </p:sp>
        <p:sp>
          <p:nvSpPr>
            <p:cNvPr id="6" name="Rectangle 4"/>
            <p:cNvSpPr>
              <a:spLocks noChangeArrowheads="1"/>
            </p:cNvSpPr>
            <p:nvPr userDrawn="1"/>
          </p:nvSpPr>
          <p:spPr bwMode="auto">
            <a:xfrm flipV="1">
              <a:off x="2880" y="0"/>
              <a:ext cx="2880" cy="708"/>
            </a:xfrm>
            <a:prstGeom prst="rect">
              <a:avLst/>
            </a:prstGeom>
            <a:solidFill>
              <a:srgbClr val="124A91"/>
            </a:solidFill>
            <a:ln w="9525">
              <a:noFill/>
              <a:miter lim="800000"/>
              <a:headEnd/>
              <a:tailEnd/>
            </a:ln>
            <a:effectLst/>
          </p:spPr>
          <p:txBody>
            <a:bodyPr wrap="none" anchor="ctr"/>
            <a:lstStyle/>
            <a:p>
              <a:pPr>
                <a:defRPr/>
              </a:pPr>
              <a:endParaRPr lang="en-US">
                <a:ea typeface="+mn-ea"/>
              </a:endParaRPr>
            </a:p>
          </p:txBody>
        </p:sp>
      </p:grpSp>
      <p:grpSp>
        <p:nvGrpSpPr>
          <p:cNvPr id="7" name="Group 5"/>
          <p:cNvGrpSpPr>
            <a:grpSpLocks/>
          </p:cNvGrpSpPr>
          <p:nvPr userDrawn="1"/>
        </p:nvGrpSpPr>
        <p:grpSpPr bwMode="auto">
          <a:xfrm>
            <a:off x="0" y="3886200"/>
            <a:ext cx="9144000" cy="76200"/>
            <a:chOff x="0" y="0"/>
            <a:chExt cx="5760" cy="708"/>
          </a:xfrm>
        </p:grpSpPr>
        <p:sp>
          <p:nvSpPr>
            <p:cNvPr id="8" name="Rectangle 6"/>
            <p:cNvSpPr>
              <a:spLocks noChangeArrowheads="1"/>
            </p:cNvSpPr>
            <p:nvPr userDrawn="1"/>
          </p:nvSpPr>
          <p:spPr bwMode="auto">
            <a:xfrm flipV="1">
              <a:off x="0" y="0"/>
              <a:ext cx="2880" cy="708"/>
            </a:xfrm>
            <a:prstGeom prst="rect">
              <a:avLst/>
            </a:prstGeom>
            <a:solidFill>
              <a:srgbClr val="124A91"/>
            </a:solidFill>
            <a:ln w="9525">
              <a:noFill/>
              <a:miter lim="800000"/>
              <a:headEnd/>
              <a:tailEnd/>
            </a:ln>
            <a:effectLst/>
          </p:spPr>
          <p:txBody>
            <a:bodyPr wrap="none" anchor="ctr"/>
            <a:lstStyle/>
            <a:p>
              <a:pPr>
                <a:defRPr/>
              </a:pPr>
              <a:endParaRPr lang="en-US">
                <a:ea typeface="+mn-ea"/>
              </a:endParaRPr>
            </a:p>
          </p:txBody>
        </p:sp>
        <p:sp>
          <p:nvSpPr>
            <p:cNvPr id="9" name="Rectangle 7"/>
            <p:cNvSpPr>
              <a:spLocks noChangeArrowheads="1"/>
            </p:cNvSpPr>
            <p:nvPr userDrawn="1"/>
          </p:nvSpPr>
          <p:spPr bwMode="auto">
            <a:xfrm flipV="1">
              <a:off x="2880" y="0"/>
              <a:ext cx="2880" cy="708"/>
            </a:xfrm>
            <a:prstGeom prst="rect">
              <a:avLst/>
            </a:prstGeom>
            <a:solidFill>
              <a:srgbClr val="124A91"/>
            </a:solidFill>
            <a:ln w="9525">
              <a:noFill/>
              <a:miter lim="800000"/>
              <a:headEnd/>
              <a:tailEnd/>
            </a:ln>
            <a:effectLst/>
          </p:spPr>
          <p:txBody>
            <a:bodyPr wrap="none" anchor="ctr"/>
            <a:lstStyle/>
            <a:p>
              <a:pPr>
                <a:defRPr/>
              </a:pPr>
              <a:endParaRPr lang="en-US">
                <a:ea typeface="+mn-ea"/>
              </a:endParaRPr>
            </a:p>
          </p:txBody>
        </p:sp>
      </p:grpSp>
      <p:grpSp>
        <p:nvGrpSpPr>
          <p:cNvPr id="10" name="Group 8"/>
          <p:cNvGrpSpPr>
            <a:grpSpLocks/>
          </p:cNvGrpSpPr>
          <p:nvPr userDrawn="1"/>
        </p:nvGrpSpPr>
        <p:grpSpPr bwMode="auto">
          <a:xfrm>
            <a:off x="0" y="1676400"/>
            <a:ext cx="9144000" cy="76200"/>
            <a:chOff x="0" y="0"/>
            <a:chExt cx="5760" cy="708"/>
          </a:xfrm>
        </p:grpSpPr>
        <p:sp>
          <p:nvSpPr>
            <p:cNvPr id="11" name="Rectangle 9"/>
            <p:cNvSpPr>
              <a:spLocks noChangeArrowheads="1"/>
            </p:cNvSpPr>
            <p:nvPr userDrawn="1"/>
          </p:nvSpPr>
          <p:spPr bwMode="auto">
            <a:xfrm flipV="1">
              <a:off x="0" y="0"/>
              <a:ext cx="2880" cy="708"/>
            </a:xfrm>
            <a:prstGeom prst="rect">
              <a:avLst/>
            </a:prstGeom>
            <a:solidFill>
              <a:srgbClr val="124A91"/>
            </a:solidFill>
            <a:ln w="9525">
              <a:noFill/>
              <a:miter lim="800000"/>
              <a:headEnd/>
              <a:tailEnd/>
            </a:ln>
            <a:effectLst/>
          </p:spPr>
          <p:txBody>
            <a:bodyPr wrap="none" anchor="ctr"/>
            <a:lstStyle/>
            <a:p>
              <a:pPr>
                <a:defRPr/>
              </a:pPr>
              <a:endParaRPr lang="en-US">
                <a:ea typeface="+mn-ea"/>
              </a:endParaRPr>
            </a:p>
          </p:txBody>
        </p:sp>
        <p:sp>
          <p:nvSpPr>
            <p:cNvPr id="12" name="Rectangle 10"/>
            <p:cNvSpPr>
              <a:spLocks noChangeArrowheads="1"/>
            </p:cNvSpPr>
            <p:nvPr userDrawn="1"/>
          </p:nvSpPr>
          <p:spPr bwMode="auto">
            <a:xfrm flipV="1">
              <a:off x="2880" y="0"/>
              <a:ext cx="2880" cy="708"/>
            </a:xfrm>
            <a:prstGeom prst="rect">
              <a:avLst/>
            </a:prstGeom>
            <a:solidFill>
              <a:srgbClr val="124A91"/>
            </a:solidFill>
            <a:ln w="9525">
              <a:noFill/>
              <a:miter lim="800000"/>
              <a:headEnd/>
              <a:tailEnd/>
            </a:ln>
            <a:effectLst/>
          </p:spPr>
          <p:txBody>
            <a:bodyPr wrap="none" anchor="ctr"/>
            <a:lstStyle/>
            <a:p>
              <a:pPr>
                <a:defRPr/>
              </a:pPr>
              <a:endParaRPr lang="en-US">
                <a:ea typeface="+mn-ea"/>
              </a:endParaRPr>
            </a:p>
          </p:txBody>
        </p:sp>
      </p:grpSp>
      <p:sp>
        <p:nvSpPr>
          <p:cNvPr id="13" name="Rectangle 13"/>
          <p:cNvSpPr>
            <a:spLocks noChangeArrowheads="1"/>
          </p:cNvSpPr>
          <p:nvPr/>
        </p:nvSpPr>
        <p:spPr bwMode="auto">
          <a:xfrm>
            <a:off x="1295400" y="6019800"/>
            <a:ext cx="6477000" cy="609600"/>
          </a:xfrm>
          <a:prstGeom prst="rect">
            <a:avLst/>
          </a:prstGeom>
          <a:noFill/>
          <a:ln w="9525">
            <a:noFill/>
            <a:miter lim="800000"/>
            <a:headEnd/>
            <a:tailEnd/>
          </a:ln>
          <a:effectLst>
            <a:outerShdw dist="17961" dir="2700000" algn="ctr" rotWithShape="0">
              <a:schemeClr val="bg2">
                <a:alpha val="50000"/>
              </a:schemeClr>
            </a:outerShdw>
          </a:effectLst>
        </p:spPr>
        <p:txBody>
          <a:bodyPr lIns="0" tIns="45698" rIns="91397" bIns="45698" anchor="ctr"/>
          <a:lstStyle/>
          <a:p>
            <a:pPr algn="l" eaLnBrk="0" hangingPunct="0">
              <a:defRPr/>
            </a:pPr>
            <a:endParaRPr lang="en-US" sz="2400"/>
          </a:p>
        </p:txBody>
      </p:sp>
      <p:sp>
        <p:nvSpPr>
          <p:cNvPr id="5131" name="Rectangle 11"/>
          <p:cNvSpPr>
            <a:spLocks noGrp="1" noChangeArrowheads="1"/>
          </p:cNvSpPr>
          <p:nvPr>
            <p:ph type="subTitle" idx="1"/>
          </p:nvPr>
        </p:nvSpPr>
        <p:spPr>
          <a:xfrm>
            <a:off x="1257300" y="5149850"/>
            <a:ext cx="6553200" cy="796925"/>
          </a:xfrm>
        </p:spPr>
        <p:txBody>
          <a:bodyPr anchor="ctr"/>
          <a:lstStyle>
            <a:lvl1pPr marL="0" indent="0" algn="ctr">
              <a:buFont typeface="Wingdings" pitchFamily="84" charset="2"/>
              <a:buNone/>
              <a:defRPr b="1">
                <a:solidFill>
                  <a:srgbClr val="124A91"/>
                </a:solidFill>
              </a:defRPr>
            </a:lvl1pPr>
          </a:lstStyle>
          <a:p>
            <a:endParaRPr lang="en-US"/>
          </a:p>
        </p:txBody>
      </p:sp>
      <p:sp>
        <p:nvSpPr>
          <p:cNvPr id="5132" name="Rectangle 12"/>
          <p:cNvSpPr>
            <a:spLocks noGrp="1" noChangeArrowheads="1"/>
          </p:cNvSpPr>
          <p:nvPr>
            <p:ph type="ctrTitle"/>
          </p:nvPr>
        </p:nvSpPr>
        <p:spPr>
          <a:xfrm>
            <a:off x="627063" y="1892300"/>
            <a:ext cx="7772400" cy="1828800"/>
          </a:xfrm>
        </p:spPr>
        <p:txBody>
          <a:bodyPr anchor="ctr"/>
          <a:lstStyle>
            <a:lvl1pPr algn="ctr">
              <a:defRPr sz="3200" b="0">
                <a:solidFill>
                  <a:schemeClr val="bg1"/>
                </a:solidFill>
              </a:defRPr>
            </a:lvl1pPr>
          </a:lstStyle>
          <a:p>
            <a:r>
              <a:rPr lang="en-US"/>
              <a:t>Click to edit Master title style</a:t>
            </a:r>
          </a:p>
        </p:txBody>
      </p:sp>
      <p:sp>
        <p:nvSpPr>
          <p:cNvPr id="17" name="Rectangle 15"/>
          <p:cNvSpPr>
            <a:spLocks noGrp="1" noChangeArrowheads="1"/>
          </p:cNvSpPr>
          <p:nvPr>
            <p:ph type="ftr" sz="quarter" idx="10"/>
          </p:nvPr>
        </p:nvSpPr>
        <p:spPr>
          <a:xfrm>
            <a:off x="342900" y="6269812"/>
            <a:ext cx="8458200" cy="248742"/>
          </a:xfrm>
        </p:spPr>
        <p:txBody>
          <a:bodyPr/>
          <a:lstStyle>
            <a:lvl1pPr algn="ctr">
              <a:lnSpc>
                <a:spcPct val="50000"/>
              </a:lnSpc>
              <a:defRPr sz="1800" smtClean="0"/>
            </a:lvl1pPr>
          </a:lstStyle>
          <a:p>
            <a:pPr>
              <a:defRPr/>
            </a:pPr>
            <a:r>
              <a:rPr lang="en-US" smtClean="0"/>
              <a:t>Lawrence </a:t>
            </a:r>
            <a:r>
              <a:rPr lang="en-US"/>
              <a:t>Livermore National Laboratory</a:t>
            </a:r>
          </a:p>
        </p:txBody>
      </p:sp>
      <p:pic>
        <p:nvPicPr>
          <p:cNvPr id="18" name="Picture 16" descr="lab_icon_no_box_blue_rgb"/>
          <p:cNvPicPr>
            <a:picLocks noChangeAspect="1" noChangeArrowheads="1"/>
          </p:cNvPicPr>
          <p:nvPr userDrawn="1"/>
        </p:nvPicPr>
        <p:blipFill>
          <a:blip r:embed="rId2" cstate="print"/>
          <a:srcRect/>
          <a:stretch>
            <a:fillRect/>
          </a:stretch>
        </p:blipFill>
        <p:spPr bwMode="auto">
          <a:xfrm>
            <a:off x="4021873" y="3998787"/>
            <a:ext cx="1107688" cy="1064831"/>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ftr" sz="quarter" idx="10"/>
          </p:nvPr>
        </p:nvSpPr>
        <p:spPr>
          <a:ln/>
        </p:spPr>
        <p:txBody>
          <a:bodyPr/>
          <a:lstStyle>
            <a:lvl1pPr>
              <a:defRPr/>
            </a:lvl1pPr>
          </a:lstStyle>
          <a:p>
            <a:pPr>
              <a:defRPr/>
            </a:pPr>
            <a:r>
              <a:rPr lang="en-US"/>
              <a:t>Lawrence Livermore National Laboratory</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91300" y="152400"/>
            <a:ext cx="20193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3400" y="152400"/>
            <a:ext cx="59055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ftr" sz="quarter" idx="10"/>
          </p:nvPr>
        </p:nvSpPr>
        <p:spPr>
          <a:ln/>
        </p:spPr>
        <p:txBody>
          <a:bodyPr/>
          <a:lstStyle>
            <a:lvl1pPr>
              <a:defRPr/>
            </a:lvl1pPr>
          </a:lstStyle>
          <a:p>
            <a:pPr>
              <a:defRPr/>
            </a:pPr>
            <a:r>
              <a:rPr lang="en-US"/>
              <a:t>Lawrence Livermore National Laboratory</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6837363" cy="8096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33400" y="1371600"/>
            <a:ext cx="8077200" cy="4724400"/>
          </a:xfrm>
        </p:spPr>
        <p:txBody>
          <a:bodyPr/>
          <a:lstStyle/>
          <a:p>
            <a:pPr lvl="0"/>
            <a:endParaRPr lang="en-US" noProof="0" smtClean="0"/>
          </a:p>
        </p:txBody>
      </p:sp>
      <p:sp>
        <p:nvSpPr>
          <p:cNvPr id="4" name="Rectangle 13"/>
          <p:cNvSpPr>
            <a:spLocks noGrp="1" noChangeArrowheads="1"/>
          </p:cNvSpPr>
          <p:nvPr>
            <p:ph type="ftr" sz="quarter" idx="10"/>
          </p:nvPr>
        </p:nvSpPr>
        <p:spPr>
          <a:ln/>
        </p:spPr>
        <p:txBody>
          <a:bodyPr/>
          <a:lstStyle>
            <a:lvl1pPr>
              <a:defRPr/>
            </a:lvl1pPr>
          </a:lstStyle>
          <a:p>
            <a:pPr>
              <a:defRPr/>
            </a:pPr>
            <a:r>
              <a:rPr lang="en-US"/>
              <a:t>Lawrence Livermore National Laboratory</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6837363" cy="8096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33400" y="1371600"/>
            <a:ext cx="39624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4648200" y="1371600"/>
            <a:ext cx="3962400" cy="4724400"/>
          </a:xfrm>
        </p:spPr>
        <p:txBody>
          <a:bodyPr/>
          <a:lstStyle/>
          <a:p>
            <a:pPr lvl="0"/>
            <a:endParaRPr lang="en-US" noProof="0" smtClean="0"/>
          </a:p>
        </p:txBody>
      </p:sp>
      <p:sp>
        <p:nvSpPr>
          <p:cNvPr id="5" name="Rectangle 13"/>
          <p:cNvSpPr>
            <a:spLocks noGrp="1" noChangeArrowheads="1"/>
          </p:cNvSpPr>
          <p:nvPr>
            <p:ph type="ftr" sz="quarter" idx="10"/>
          </p:nvPr>
        </p:nvSpPr>
        <p:spPr>
          <a:ln/>
        </p:spPr>
        <p:txBody>
          <a:bodyPr/>
          <a:lstStyle>
            <a:lvl1pPr>
              <a:defRPr/>
            </a:lvl1pPr>
          </a:lstStyle>
          <a:p>
            <a:pPr>
              <a:defRPr/>
            </a:pPr>
            <a:r>
              <a:rPr lang="en-US"/>
              <a:t>Lawrence Livermore National Laboratory</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6837363" cy="80962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533400" y="1371600"/>
            <a:ext cx="8077200" cy="4724400"/>
          </a:xfrm>
        </p:spPr>
        <p:txBody>
          <a:bodyPr/>
          <a:lstStyle/>
          <a:p>
            <a:pPr lvl="0"/>
            <a:endParaRPr lang="en-US" noProof="0" smtClean="0"/>
          </a:p>
        </p:txBody>
      </p:sp>
      <p:sp>
        <p:nvSpPr>
          <p:cNvPr id="4" name="Rectangle 13"/>
          <p:cNvSpPr>
            <a:spLocks noGrp="1" noChangeArrowheads="1"/>
          </p:cNvSpPr>
          <p:nvPr>
            <p:ph type="ftr" sz="quarter" idx="10"/>
          </p:nvPr>
        </p:nvSpPr>
        <p:spPr>
          <a:ln/>
        </p:spPr>
        <p:txBody>
          <a:bodyPr/>
          <a:lstStyle>
            <a:lvl1pPr>
              <a:defRPr/>
            </a:lvl1pPr>
          </a:lstStyle>
          <a:p>
            <a:pPr>
              <a:defRPr/>
            </a:pPr>
            <a:r>
              <a:rPr lang="en-US"/>
              <a:t>Lawrence Livermore National Laboratory</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75733" y="186816"/>
            <a:ext cx="7924800" cy="6858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575733" y="1143000"/>
            <a:ext cx="3894667"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05867" y="1143000"/>
            <a:ext cx="3894667"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05867" y="3810000"/>
            <a:ext cx="3894667"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75733" y="304800"/>
            <a:ext cx="7924800" cy="685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75733" y="1143000"/>
            <a:ext cx="3894667"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05867" y="1143000"/>
            <a:ext cx="3894667"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05867" y="3810000"/>
            <a:ext cx="3894667" cy="2514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cSld name="1_Blank">
    <p:spTree>
      <p:nvGrpSpPr>
        <p:cNvPr id="1" name=""/>
        <p:cNvGrpSpPr/>
        <p:nvPr/>
      </p:nvGrpSpPr>
      <p:grpSpPr>
        <a:xfrm>
          <a:off x="0" y="0"/>
          <a:ext cx="0" cy="0"/>
          <a:chOff x="0" y="0"/>
          <a:chExt cx="0" cy="0"/>
        </a:xfrm>
      </p:grpSpPr>
      <p:sp>
        <p:nvSpPr>
          <p:cNvPr id="4" name="Rectangle 3"/>
          <p:cNvSpPr/>
          <p:nvPr/>
        </p:nvSpPr>
        <p:spPr>
          <a:xfrm>
            <a:off x="0" y="3065463"/>
            <a:ext cx="3417888" cy="3792537"/>
          </a:xfrm>
          <a:prstGeom prst="rect">
            <a:avLst/>
          </a:prstGeom>
          <a:solidFill>
            <a:srgbClr val="0F4F97"/>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5" name="Picture 4" descr="LLL.png"/>
          <p:cNvPicPr>
            <a:picLocks noChangeAspect="1"/>
          </p:cNvPicPr>
          <p:nvPr/>
        </p:nvPicPr>
        <p:blipFill>
          <a:blip r:embed="rId2" cstate="print"/>
          <a:stretch>
            <a:fillRect/>
          </a:stretch>
        </p:blipFill>
        <p:spPr>
          <a:xfrm>
            <a:off x="7893050" y="139700"/>
            <a:ext cx="1084263" cy="1054100"/>
          </a:xfrm>
          <a:prstGeom prst="rect">
            <a:avLst/>
          </a:prstGeom>
          <a:effectLst>
            <a:outerShdw blurRad="50800" dist="38100" dir="2700000">
              <a:srgbClr val="000000">
                <a:alpha val="43000"/>
              </a:srgbClr>
            </a:outerShdw>
          </a:effectLst>
        </p:spPr>
      </p:pic>
      <p:pic>
        <p:nvPicPr>
          <p:cNvPr id="6" name="Picture 2"/>
          <p:cNvPicPr>
            <a:picLocks noChangeAspect="1" noChangeArrowheads="1"/>
          </p:cNvPicPr>
          <p:nvPr/>
        </p:nvPicPr>
        <p:blipFill>
          <a:blip r:embed="rId3" cstate="print"/>
          <a:srcRect/>
          <a:stretch>
            <a:fillRect/>
          </a:stretch>
        </p:blipFill>
        <p:spPr bwMode="auto">
          <a:xfrm>
            <a:off x="3443288" y="3062288"/>
            <a:ext cx="5700712" cy="3795712"/>
          </a:xfrm>
          <a:prstGeom prst="rect">
            <a:avLst/>
          </a:prstGeom>
          <a:noFill/>
          <a:ln w="9525">
            <a:noFill/>
            <a:miter lim="800000"/>
            <a:headEnd/>
            <a:tailEnd/>
          </a:ln>
        </p:spPr>
      </p:pic>
      <p:sp>
        <p:nvSpPr>
          <p:cNvPr id="7" name="TextBox 6"/>
          <p:cNvSpPr txBox="1"/>
          <p:nvPr/>
        </p:nvSpPr>
        <p:spPr>
          <a:xfrm>
            <a:off x="138113" y="5880100"/>
            <a:ext cx="3230562" cy="825500"/>
          </a:xfrm>
          <a:prstGeom prst="rect">
            <a:avLst/>
          </a:prstGeom>
          <a:noFill/>
          <a:effectLst/>
        </p:spPr>
        <p:txBody>
          <a:bodyPr>
            <a:spAutoFit/>
          </a:bodyPr>
          <a:lstStyle/>
          <a:p>
            <a:pPr defTabSz="457200">
              <a:lnSpc>
                <a:spcPct val="90000"/>
              </a:lnSpc>
              <a:spcAft>
                <a:spcPts val="300"/>
              </a:spcAft>
              <a:defRPr/>
            </a:pPr>
            <a:r>
              <a:rPr lang="en-US" sz="1000" dirty="0" smtClean="0">
                <a:solidFill>
                  <a:schemeClr val="bg1"/>
                </a:solidFill>
                <a:effectLst>
                  <a:outerShdw blurRad="50800" dist="38100" dir="2700000">
                    <a:srgbClr val="000000">
                      <a:alpha val="43000"/>
                    </a:srgbClr>
                  </a:outerShdw>
                </a:effectLst>
                <a:latin typeface="Corbel" pitchFamily="34" charset="0"/>
                <a:ea typeface="+mn-ea"/>
                <a:cs typeface="+mn-cs"/>
              </a:rPr>
              <a:t>LLNL-PRES-642573</a:t>
            </a:r>
            <a:endParaRPr lang="en-US" sz="1000" dirty="0">
              <a:solidFill>
                <a:schemeClr val="bg1"/>
              </a:solidFill>
              <a:effectLst>
                <a:outerShdw blurRad="50800" dist="38100" dir="2700000">
                  <a:srgbClr val="000000">
                    <a:alpha val="43000"/>
                  </a:srgbClr>
                </a:outerShdw>
              </a:effectLst>
              <a:latin typeface="Corbel" pitchFamily="34" charset="0"/>
              <a:ea typeface="+mn-ea"/>
              <a:cs typeface="+mn-cs"/>
            </a:endParaRPr>
          </a:p>
          <a:p>
            <a:pPr defTabSz="457200">
              <a:lnSpc>
                <a:spcPct val="90000"/>
              </a:lnSpc>
              <a:spcAft>
                <a:spcPts val="600"/>
              </a:spcAft>
              <a:defRPr/>
            </a:pPr>
            <a:r>
              <a:rPr lang="en-US" sz="1000" dirty="0">
                <a:solidFill>
                  <a:schemeClr val="bg1"/>
                </a:solidFill>
                <a:effectLst>
                  <a:outerShdw blurRad="50800" dist="38100" dir="2700000">
                    <a:srgbClr val="000000">
                      <a:alpha val="43000"/>
                    </a:srgbClr>
                  </a:outerShdw>
                </a:effectLst>
                <a:latin typeface="Corbel" pitchFamily="34" charset="0"/>
                <a:ea typeface="+mn-ea"/>
                <a:cs typeface="+mn-cs"/>
              </a:rPr>
              <a:t>This work was performed under the auspices of the </a:t>
            </a:r>
            <a:br>
              <a:rPr lang="en-US" sz="1000" dirty="0">
                <a:solidFill>
                  <a:schemeClr val="bg1"/>
                </a:solidFill>
                <a:effectLst>
                  <a:outerShdw blurRad="50800" dist="38100" dir="2700000">
                    <a:srgbClr val="000000">
                      <a:alpha val="43000"/>
                    </a:srgbClr>
                  </a:outerShdw>
                </a:effectLst>
                <a:latin typeface="Corbel" pitchFamily="34" charset="0"/>
                <a:ea typeface="+mn-ea"/>
                <a:cs typeface="+mn-cs"/>
              </a:rPr>
            </a:br>
            <a:r>
              <a:rPr lang="en-US" sz="1000" dirty="0">
                <a:solidFill>
                  <a:schemeClr val="bg1"/>
                </a:solidFill>
                <a:effectLst>
                  <a:outerShdw blurRad="50800" dist="38100" dir="2700000">
                    <a:srgbClr val="000000">
                      <a:alpha val="43000"/>
                    </a:srgbClr>
                  </a:outerShdw>
                </a:effectLst>
                <a:latin typeface="Corbel" pitchFamily="34" charset="0"/>
                <a:ea typeface="+mn-ea"/>
                <a:cs typeface="+mn-cs"/>
              </a:rPr>
              <a:t>U.S. Department of Energy by Lawrence Livermore National Laboratory under contract DE-AC52-07NA27344. Lawrence Livermore National Security, LLC</a:t>
            </a:r>
          </a:p>
        </p:txBody>
      </p:sp>
      <p:sp>
        <p:nvSpPr>
          <p:cNvPr id="10" name="Title 9"/>
          <p:cNvSpPr>
            <a:spLocks noGrp="1"/>
          </p:cNvSpPr>
          <p:nvPr>
            <p:ph type="title"/>
          </p:nvPr>
        </p:nvSpPr>
        <p:spPr>
          <a:xfrm>
            <a:off x="457200" y="573243"/>
            <a:ext cx="8229600" cy="1056696"/>
          </a:xfrm>
        </p:spPr>
        <p:txBody>
          <a:bodyPr/>
          <a:lstStyle>
            <a:lvl1pPr>
              <a:defRPr b="0" i="1">
                <a:solidFill>
                  <a:srgbClr val="0F4F97"/>
                </a:solidFill>
                <a:effectLst/>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652275" y="1568370"/>
            <a:ext cx="5434199" cy="369888"/>
          </a:xfrm>
        </p:spPr>
        <p:txBody>
          <a:bodyPr>
            <a:noAutofit/>
          </a:bodyPr>
          <a:lstStyle>
            <a:lvl1pPr>
              <a:buNone/>
              <a:defRPr sz="2000"/>
            </a:lvl1pPr>
            <a:lvl2pPr>
              <a:buNone/>
              <a:defRPr/>
            </a:lvl2pPr>
            <a:lvl3pPr>
              <a:buNone/>
              <a:defRPr/>
            </a:lvl3pPr>
            <a:lvl4pPr>
              <a:buNone/>
              <a:defRPr/>
            </a:lvl4pPr>
            <a:lvl5pPr>
              <a:buNone/>
              <a:defRPr/>
            </a:lvl5pPr>
          </a:lstStyle>
          <a:p>
            <a:pPr lvl="0"/>
            <a:r>
              <a:rPr lang="en-US" smtClean="0"/>
              <a:t>Click to edit Master text styles</a:t>
            </a:r>
          </a:p>
        </p:txBody>
      </p:sp>
      <p:sp>
        <p:nvSpPr>
          <p:cNvPr id="8" name="Slide Number Placeholder 5"/>
          <p:cNvSpPr>
            <a:spLocks noGrp="1"/>
          </p:cNvSpPr>
          <p:nvPr>
            <p:ph type="sldNum" sz="quarter" idx="14"/>
          </p:nvPr>
        </p:nvSpPr>
        <p:spPr>
          <a:xfrm>
            <a:off x="8302625" y="6510338"/>
            <a:ext cx="384175" cy="274637"/>
          </a:xfrm>
          <a:prstGeom prst="rect">
            <a:avLst/>
          </a:prstGeom>
        </p:spPr>
        <p:txBody>
          <a:bodyPr vert="horz" rIns="0" bIns="0" rtlCol="0" anchor="b"/>
          <a:lstStyle>
            <a:lvl1pPr algn="r" eaLnBrk="1" latinLnBrk="0" hangingPunct="1">
              <a:defRPr kumimoji="0" sz="1000">
                <a:solidFill>
                  <a:schemeClr val="tx1">
                    <a:lumMod val="50000"/>
                    <a:lumOff val="50000"/>
                  </a:schemeClr>
                </a:solidFill>
                <a:ea typeface="+mn-ea"/>
                <a:cs typeface="+mn-cs"/>
              </a:defRPr>
            </a:lvl1pPr>
          </a:lstStyle>
          <a:p>
            <a:pPr>
              <a:defRPr/>
            </a:pPr>
            <a:fld id="{A59999E3-1F86-4799-A6AA-CC854A80178D}" type="slidenum">
              <a:rPr lang="en-US"/>
              <a:pPr>
                <a:defRPr/>
              </a:pPr>
              <a:t>‹#›</a:t>
            </a:fld>
            <a:r>
              <a:rPr lang="en-US"/>
              <a:t>/36</a:t>
            </a:r>
          </a:p>
        </p:txBody>
      </p:sp>
    </p:spTree>
  </p:cSld>
  <p:clrMapOvr>
    <a:masterClrMapping/>
  </p:clrMapOvr>
  <p:timing>
    <p:tnLst>
      <p:par>
        <p:cTn id="1" dur="indefinite" restart="never" nodeType="tmRoot"/>
      </p:par>
    </p:tnLst>
  </p:timing>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cSld name="10_end page">
    <p:bg>
      <p:bgPr>
        <a:solidFill>
          <a:srgbClr val="0F4F97"/>
        </a:solidFill>
        <a:effectLst/>
      </p:bgPr>
    </p:bg>
    <p:spTree>
      <p:nvGrpSpPr>
        <p:cNvPr id="1" name=""/>
        <p:cNvGrpSpPr/>
        <p:nvPr/>
      </p:nvGrpSpPr>
      <p:grpSpPr>
        <a:xfrm>
          <a:off x="0" y="0"/>
          <a:ext cx="0" cy="0"/>
          <a:chOff x="0" y="0"/>
          <a:chExt cx="0" cy="0"/>
        </a:xfrm>
      </p:grpSpPr>
      <p:pic>
        <p:nvPicPr>
          <p:cNvPr id="2" name="Picture 16" descr="LLNL_Logo_WHT-LRG.png"/>
          <p:cNvPicPr>
            <a:picLocks noChangeAspect="1"/>
          </p:cNvPicPr>
          <p:nvPr/>
        </p:nvPicPr>
        <p:blipFill>
          <a:blip r:embed="rId2" cstate="print"/>
          <a:srcRect/>
          <a:stretch>
            <a:fillRect/>
          </a:stretch>
        </p:blipFill>
        <p:spPr bwMode="auto">
          <a:xfrm>
            <a:off x="722313" y="5437188"/>
            <a:ext cx="3602037" cy="608012"/>
          </a:xfrm>
          <a:prstGeom prst="rect">
            <a:avLst/>
          </a:prstGeom>
          <a:noFill/>
          <a:ln w="9525">
            <a:noFill/>
            <a:miter lim="800000"/>
            <a:headEnd/>
            <a:tailEnd/>
          </a:ln>
        </p:spPr>
      </p:pic>
    </p:spTree>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4774" y="152400"/>
            <a:ext cx="8536898" cy="809625"/>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ftr" sz="quarter" idx="10"/>
          </p:nvPr>
        </p:nvSpPr>
        <p:spPr>
          <a:ln/>
        </p:spPr>
        <p:txBody>
          <a:bodyPr/>
          <a:lstStyle>
            <a:lvl1pPr>
              <a:defRPr/>
            </a:lvl1pPr>
          </a:lstStyle>
          <a:p>
            <a:pPr>
              <a:defRPr/>
            </a:pPr>
            <a:r>
              <a:rPr lang="en-US"/>
              <a:t>Lawrence Livermore National Laboratory</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3"/>
          <p:cNvSpPr>
            <a:spLocks noGrp="1" noChangeArrowheads="1"/>
          </p:cNvSpPr>
          <p:nvPr>
            <p:ph type="ftr" sz="quarter" idx="10"/>
          </p:nvPr>
        </p:nvSpPr>
        <p:spPr>
          <a:ln/>
        </p:spPr>
        <p:txBody>
          <a:bodyPr/>
          <a:lstStyle>
            <a:lvl1pPr>
              <a:defRPr/>
            </a:lvl1pPr>
          </a:lstStyle>
          <a:p>
            <a:pPr>
              <a:defRPr/>
            </a:pPr>
            <a:r>
              <a:rPr lang="en-US"/>
              <a:t>Lawrence Livermore National Laboratory</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371600"/>
            <a:ext cx="3962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3962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3"/>
          <p:cNvSpPr>
            <a:spLocks noGrp="1" noChangeArrowheads="1"/>
          </p:cNvSpPr>
          <p:nvPr>
            <p:ph type="ftr" sz="quarter" idx="10"/>
          </p:nvPr>
        </p:nvSpPr>
        <p:spPr>
          <a:ln/>
        </p:spPr>
        <p:txBody>
          <a:bodyPr/>
          <a:lstStyle>
            <a:lvl1pPr>
              <a:defRPr/>
            </a:lvl1pPr>
          </a:lstStyle>
          <a:p>
            <a:pPr>
              <a:defRPr/>
            </a:pPr>
            <a:r>
              <a:rPr lang="en-US"/>
              <a:t>Lawrence Livermore National Laboratory</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3"/>
          <p:cNvSpPr>
            <a:spLocks noGrp="1" noChangeArrowheads="1"/>
          </p:cNvSpPr>
          <p:nvPr>
            <p:ph type="ftr" sz="quarter" idx="10"/>
          </p:nvPr>
        </p:nvSpPr>
        <p:spPr>
          <a:ln/>
        </p:spPr>
        <p:txBody>
          <a:bodyPr/>
          <a:lstStyle>
            <a:lvl1pPr>
              <a:defRPr/>
            </a:lvl1pPr>
          </a:lstStyle>
          <a:p>
            <a:pPr>
              <a:defRPr/>
            </a:pPr>
            <a:r>
              <a:rPr lang="en-US"/>
              <a:t>Lawrence Livermore National Laboratory</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13"/>
          <p:cNvSpPr>
            <a:spLocks noGrp="1" noChangeArrowheads="1"/>
          </p:cNvSpPr>
          <p:nvPr>
            <p:ph type="ftr" sz="quarter" idx="10"/>
          </p:nvPr>
        </p:nvSpPr>
        <p:spPr>
          <a:ln/>
        </p:spPr>
        <p:txBody>
          <a:bodyPr/>
          <a:lstStyle>
            <a:lvl1pPr>
              <a:defRPr/>
            </a:lvl1pPr>
          </a:lstStyle>
          <a:p>
            <a:pPr>
              <a:defRPr/>
            </a:pPr>
            <a:r>
              <a:rPr lang="en-US"/>
              <a:t>Lawrence Livermore National Laboratory</a:t>
            </a:r>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ftr" sz="quarter" idx="10"/>
          </p:nvPr>
        </p:nvSpPr>
        <p:spPr>
          <a:ln/>
        </p:spPr>
        <p:txBody>
          <a:bodyPr/>
          <a:lstStyle>
            <a:lvl1pPr>
              <a:defRPr/>
            </a:lvl1pPr>
          </a:lstStyle>
          <a:p>
            <a:pPr>
              <a:defRPr/>
            </a:pPr>
            <a:r>
              <a:rPr lang="en-US"/>
              <a:t>Lawrence Livermore National Laboratory</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3"/>
          <p:cNvSpPr>
            <a:spLocks noGrp="1" noChangeArrowheads="1"/>
          </p:cNvSpPr>
          <p:nvPr>
            <p:ph type="ftr" sz="quarter" idx="10"/>
          </p:nvPr>
        </p:nvSpPr>
        <p:spPr>
          <a:ln/>
        </p:spPr>
        <p:txBody>
          <a:bodyPr/>
          <a:lstStyle>
            <a:lvl1pPr>
              <a:defRPr/>
            </a:lvl1pPr>
          </a:lstStyle>
          <a:p>
            <a:pPr>
              <a:defRPr/>
            </a:pPr>
            <a:r>
              <a:rPr lang="en-US"/>
              <a:t>Lawrence Livermore National Laboratory</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3"/>
          <p:cNvSpPr>
            <a:spLocks noGrp="1" noChangeArrowheads="1"/>
          </p:cNvSpPr>
          <p:nvPr>
            <p:ph type="ftr" sz="quarter" idx="10"/>
          </p:nvPr>
        </p:nvSpPr>
        <p:spPr>
          <a:ln/>
        </p:spPr>
        <p:txBody>
          <a:bodyPr/>
          <a:lstStyle>
            <a:lvl1pPr>
              <a:defRPr/>
            </a:lvl1pPr>
          </a:lstStyle>
          <a:p>
            <a:pPr>
              <a:defRPr/>
            </a:pPr>
            <a:r>
              <a:rPr lang="en-US"/>
              <a:t>Lawrence Livermore National Laboratory</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ChangeArrowheads="1"/>
          </p:cNvSpPr>
          <p:nvPr/>
        </p:nvSpPr>
        <p:spPr bwMode="auto">
          <a:xfrm>
            <a:off x="0" y="1069975"/>
            <a:ext cx="9144000" cy="5788025"/>
          </a:xfrm>
          <a:prstGeom prst="rect">
            <a:avLst/>
          </a:prstGeom>
          <a:solidFill>
            <a:srgbClr val="E4EAFF"/>
          </a:solidFill>
          <a:ln w="9525">
            <a:noFill/>
            <a:miter lim="800000"/>
            <a:headEnd/>
            <a:tailEnd/>
          </a:ln>
          <a:effectLst/>
        </p:spPr>
        <p:txBody>
          <a:bodyPr wrap="none" anchor="ctr"/>
          <a:lstStyle/>
          <a:p>
            <a:pPr>
              <a:defRPr/>
            </a:pPr>
            <a:endParaRPr lang="en-US">
              <a:ea typeface="+mn-ea"/>
            </a:endParaRPr>
          </a:p>
        </p:txBody>
      </p:sp>
      <p:sp>
        <p:nvSpPr>
          <p:cNvPr id="1027" name="Rectangle 3"/>
          <p:cNvSpPr>
            <a:spLocks noGrp="1" noChangeArrowheads="1"/>
          </p:cNvSpPr>
          <p:nvPr>
            <p:ph type="body" idx="1"/>
          </p:nvPr>
        </p:nvSpPr>
        <p:spPr bwMode="auto">
          <a:xfrm>
            <a:off x="533400" y="1371600"/>
            <a:ext cx="8077200" cy="4724400"/>
          </a:xfrm>
          <a:prstGeom prst="rect">
            <a:avLst/>
          </a:prstGeom>
          <a:noFill/>
          <a:ln w="9525">
            <a:noFill/>
            <a:miter lim="800000"/>
            <a:headEnd/>
            <a:tailEnd/>
          </a:ln>
        </p:spPr>
        <p:txBody>
          <a:bodyPr vert="horz" wrap="square" lIns="91397" tIns="45698" rIns="91397" bIns="45698"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grpSp>
        <p:nvGrpSpPr>
          <p:cNvPr id="1028" name="Group 4"/>
          <p:cNvGrpSpPr>
            <a:grpSpLocks/>
          </p:cNvGrpSpPr>
          <p:nvPr/>
        </p:nvGrpSpPr>
        <p:grpSpPr bwMode="auto">
          <a:xfrm>
            <a:off x="0" y="990600"/>
            <a:ext cx="9142413" cy="152400"/>
            <a:chOff x="0" y="0"/>
            <a:chExt cx="5760" cy="708"/>
          </a:xfrm>
        </p:grpSpPr>
        <p:sp>
          <p:nvSpPr>
            <p:cNvPr id="4101" name="Rectangle 5"/>
            <p:cNvSpPr>
              <a:spLocks noChangeArrowheads="1"/>
            </p:cNvSpPr>
            <p:nvPr/>
          </p:nvSpPr>
          <p:spPr bwMode="auto">
            <a:xfrm flipV="1">
              <a:off x="0" y="0"/>
              <a:ext cx="2880" cy="708"/>
            </a:xfrm>
            <a:prstGeom prst="rect">
              <a:avLst/>
            </a:prstGeom>
            <a:solidFill>
              <a:srgbClr val="124A91"/>
            </a:solidFill>
            <a:ln w="9525">
              <a:noFill/>
              <a:miter lim="800000"/>
              <a:headEnd/>
              <a:tailEnd/>
            </a:ln>
            <a:effectLst/>
          </p:spPr>
          <p:txBody>
            <a:bodyPr wrap="none" anchor="ctr"/>
            <a:lstStyle/>
            <a:p>
              <a:pPr>
                <a:defRPr/>
              </a:pPr>
              <a:endParaRPr lang="en-US">
                <a:ea typeface="+mn-ea"/>
              </a:endParaRPr>
            </a:p>
          </p:txBody>
        </p:sp>
        <p:sp>
          <p:nvSpPr>
            <p:cNvPr id="4102" name="Rectangle 6"/>
            <p:cNvSpPr>
              <a:spLocks noChangeArrowheads="1"/>
            </p:cNvSpPr>
            <p:nvPr/>
          </p:nvSpPr>
          <p:spPr bwMode="auto">
            <a:xfrm flipV="1">
              <a:off x="2880" y="0"/>
              <a:ext cx="2880" cy="708"/>
            </a:xfrm>
            <a:prstGeom prst="rect">
              <a:avLst/>
            </a:prstGeom>
            <a:solidFill>
              <a:srgbClr val="124A91"/>
            </a:solidFill>
            <a:ln w="9525">
              <a:noFill/>
              <a:miter lim="800000"/>
              <a:headEnd/>
              <a:tailEnd/>
            </a:ln>
            <a:effectLst/>
          </p:spPr>
          <p:txBody>
            <a:bodyPr wrap="none" anchor="ctr"/>
            <a:lstStyle/>
            <a:p>
              <a:pPr>
                <a:defRPr/>
              </a:pPr>
              <a:endParaRPr lang="en-US">
                <a:ea typeface="+mn-ea"/>
              </a:endParaRPr>
            </a:p>
          </p:txBody>
        </p:sp>
      </p:grpSp>
      <p:sp>
        <p:nvSpPr>
          <p:cNvPr id="4103" name="Line 7"/>
          <p:cNvSpPr>
            <a:spLocks noChangeShapeType="1"/>
          </p:cNvSpPr>
          <p:nvPr/>
        </p:nvSpPr>
        <p:spPr bwMode="auto">
          <a:xfrm flipV="1">
            <a:off x="3665157" y="6567684"/>
            <a:ext cx="4412043" cy="6928"/>
          </a:xfrm>
          <a:prstGeom prst="line">
            <a:avLst/>
          </a:prstGeom>
          <a:noFill/>
          <a:ln w="6350">
            <a:solidFill>
              <a:srgbClr val="004483"/>
            </a:solidFill>
            <a:round/>
            <a:headEnd/>
            <a:tailEnd/>
          </a:ln>
          <a:effectLst/>
        </p:spPr>
        <p:txBody>
          <a:bodyPr/>
          <a:lstStyle/>
          <a:p>
            <a:pPr>
              <a:defRPr/>
            </a:pPr>
            <a:endParaRPr lang="en-US">
              <a:ea typeface="+mn-ea"/>
            </a:endParaRPr>
          </a:p>
        </p:txBody>
      </p:sp>
      <p:sp>
        <p:nvSpPr>
          <p:cNvPr id="4104" name="Text Box 8"/>
          <p:cNvSpPr txBox="1">
            <a:spLocks noChangeArrowheads="1"/>
          </p:cNvSpPr>
          <p:nvPr/>
        </p:nvSpPr>
        <p:spPr bwMode="auto">
          <a:xfrm>
            <a:off x="8134429" y="6662738"/>
            <a:ext cx="314325" cy="195262"/>
          </a:xfrm>
          <a:prstGeom prst="rect">
            <a:avLst/>
          </a:prstGeom>
          <a:noFill/>
          <a:ln w="12700">
            <a:noFill/>
            <a:miter lim="800000"/>
            <a:headEnd type="none" w="sm" len="sm"/>
            <a:tailEnd type="none" w="sm" len="sm"/>
          </a:ln>
          <a:effectLst/>
        </p:spPr>
        <p:txBody>
          <a:bodyPr lIns="0" tIns="45698" rIns="91397" bIns="45698">
            <a:spAutoFit/>
          </a:bodyPr>
          <a:lstStyle/>
          <a:p>
            <a:pPr algn="r" eaLnBrk="0" hangingPunct="0">
              <a:lnSpc>
                <a:spcPct val="75000"/>
              </a:lnSpc>
              <a:defRPr/>
            </a:pPr>
            <a:r>
              <a:rPr lang="en-US" sz="900" smtClean="0">
                <a:solidFill>
                  <a:srgbClr val="124A91"/>
                </a:solidFill>
                <a:latin typeface="Arial Narrow" pitchFamily="84" charset="0"/>
              </a:rPr>
              <a:t>p. </a:t>
            </a:r>
            <a:fld id="{C26D1A6C-4CC1-49AD-A9D5-D7A5E8FDE70D}" type="slidenum">
              <a:rPr lang="en-US" sz="900" smtClean="0">
                <a:solidFill>
                  <a:srgbClr val="124A91"/>
                </a:solidFill>
                <a:latin typeface="Arial Narrow" pitchFamily="84" charset="0"/>
              </a:rPr>
              <a:pPr algn="r" eaLnBrk="0" hangingPunct="0">
                <a:lnSpc>
                  <a:spcPct val="75000"/>
                </a:lnSpc>
                <a:defRPr/>
              </a:pPr>
              <a:t>‹#›</a:t>
            </a:fld>
            <a:endParaRPr lang="en-US" sz="900">
              <a:solidFill>
                <a:srgbClr val="124A91"/>
              </a:solidFill>
              <a:latin typeface="Arial Narrow" pitchFamily="84" charset="0"/>
            </a:endParaRPr>
          </a:p>
        </p:txBody>
      </p:sp>
      <p:sp>
        <p:nvSpPr>
          <p:cNvPr id="1031" name="Rectangle 9"/>
          <p:cNvSpPr>
            <a:spLocks noGrp="1" noChangeArrowheads="1"/>
          </p:cNvSpPr>
          <p:nvPr>
            <p:ph type="title"/>
          </p:nvPr>
        </p:nvSpPr>
        <p:spPr bwMode="auto">
          <a:xfrm>
            <a:off x="637736" y="152400"/>
            <a:ext cx="8006861" cy="809625"/>
          </a:xfrm>
          <a:prstGeom prst="rect">
            <a:avLst/>
          </a:prstGeom>
          <a:noFill/>
          <a:ln w="9525">
            <a:noFill/>
            <a:miter lim="800000"/>
            <a:headEnd/>
            <a:tailEnd/>
          </a:ln>
        </p:spPr>
        <p:txBody>
          <a:bodyPr vert="horz" wrap="square" lIns="0" tIns="45698" rIns="91397" bIns="45698" numCol="1" anchor="b" anchorCtr="0" compatLnSpc="1">
            <a:prstTxWarp prst="textNoShape">
              <a:avLst/>
            </a:prstTxWarp>
          </a:bodyPr>
          <a:lstStyle/>
          <a:p>
            <a:pPr lvl="0"/>
            <a:r>
              <a:rPr lang="en-US" smtClean="0"/>
              <a:t>Click to edit Master title style</a:t>
            </a:r>
          </a:p>
        </p:txBody>
      </p:sp>
      <p:sp>
        <p:nvSpPr>
          <p:cNvPr id="4106" name="Rectangle 10"/>
          <p:cNvSpPr>
            <a:spLocks noChangeArrowheads="1"/>
          </p:cNvSpPr>
          <p:nvPr/>
        </p:nvSpPr>
        <p:spPr bwMode="auto">
          <a:xfrm>
            <a:off x="533400" y="6324600"/>
            <a:ext cx="3733800" cy="304800"/>
          </a:xfrm>
          <a:prstGeom prst="rect">
            <a:avLst/>
          </a:prstGeom>
          <a:noFill/>
          <a:ln w="9525">
            <a:noFill/>
            <a:miter lim="800000"/>
            <a:headEnd/>
            <a:tailEnd/>
          </a:ln>
          <a:effectLst>
            <a:outerShdw dist="6350" dir="2700000" algn="ctr" rotWithShape="0">
              <a:schemeClr val="bg2">
                <a:alpha val="50000"/>
              </a:schemeClr>
            </a:outerShdw>
          </a:effectLst>
        </p:spPr>
        <p:txBody>
          <a:bodyPr lIns="0" tIns="45698" rIns="91397" bIns="45698" anchor="b"/>
          <a:lstStyle/>
          <a:p>
            <a:pPr algn="l">
              <a:defRPr/>
            </a:pPr>
            <a:endParaRPr lang="en-US" sz="2400" b="1">
              <a:solidFill>
                <a:srgbClr val="124A91"/>
              </a:solidFill>
              <a:latin typeface="Arial Narrow" pitchFamily="84" charset="0"/>
            </a:endParaRPr>
          </a:p>
        </p:txBody>
      </p:sp>
      <p:sp>
        <p:nvSpPr>
          <p:cNvPr id="4107" name="Text Box 11"/>
          <p:cNvSpPr txBox="1">
            <a:spLocks noChangeArrowheads="1"/>
          </p:cNvSpPr>
          <p:nvPr/>
        </p:nvSpPr>
        <p:spPr bwMode="auto">
          <a:xfrm>
            <a:off x="533400" y="6248400"/>
            <a:ext cx="3352800" cy="304800"/>
          </a:xfrm>
          <a:prstGeom prst="rect">
            <a:avLst/>
          </a:prstGeom>
          <a:noFill/>
          <a:ln w="9525">
            <a:noFill/>
            <a:miter lim="800000"/>
            <a:headEnd/>
            <a:tailEnd/>
          </a:ln>
          <a:effectLst/>
        </p:spPr>
        <p:txBody>
          <a:bodyPr lIns="91397" tIns="45698" rIns="91397" bIns="45698">
            <a:spAutoFit/>
          </a:bodyPr>
          <a:lstStyle/>
          <a:p>
            <a:pPr algn="l" eaLnBrk="0" hangingPunct="0">
              <a:spcBef>
                <a:spcPct val="50000"/>
              </a:spcBef>
              <a:defRPr/>
            </a:pPr>
            <a:endParaRPr lang="en-US" sz="1400">
              <a:solidFill>
                <a:srgbClr val="0039A6"/>
              </a:solidFill>
              <a:latin typeface="Impact" pitchFamily="84" charset="0"/>
            </a:endParaRPr>
          </a:p>
        </p:txBody>
      </p:sp>
      <p:sp>
        <p:nvSpPr>
          <p:cNvPr id="4108" name="Text Box 12"/>
          <p:cNvSpPr txBox="1">
            <a:spLocks noChangeArrowheads="1"/>
          </p:cNvSpPr>
          <p:nvPr/>
        </p:nvSpPr>
        <p:spPr bwMode="auto">
          <a:xfrm>
            <a:off x="533400" y="6324600"/>
            <a:ext cx="3505200" cy="304800"/>
          </a:xfrm>
          <a:prstGeom prst="rect">
            <a:avLst/>
          </a:prstGeom>
          <a:noFill/>
          <a:ln w="9525">
            <a:noFill/>
            <a:miter lim="800000"/>
            <a:headEnd/>
            <a:tailEnd/>
          </a:ln>
          <a:effectLst/>
        </p:spPr>
        <p:txBody>
          <a:bodyPr lIns="91397" tIns="45698" rIns="91397" bIns="45698">
            <a:spAutoFit/>
          </a:bodyPr>
          <a:lstStyle/>
          <a:p>
            <a:pPr algn="l" eaLnBrk="0" hangingPunct="0">
              <a:spcBef>
                <a:spcPct val="50000"/>
              </a:spcBef>
              <a:defRPr/>
            </a:pPr>
            <a:endParaRPr lang="en-US" sz="1400">
              <a:solidFill>
                <a:srgbClr val="0039A6"/>
              </a:solidFill>
              <a:latin typeface="Impact" pitchFamily="84" charset="0"/>
            </a:endParaRPr>
          </a:p>
        </p:txBody>
      </p:sp>
      <p:sp>
        <p:nvSpPr>
          <p:cNvPr id="4109" name="Rectangle 13"/>
          <p:cNvSpPr>
            <a:spLocks noGrp="1" noChangeArrowheads="1"/>
          </p:cNvSpPr>
          <p:nvPr>
            <p:ph type="ftr" sz="quarter" idx="3"/>
          </p:nvPr>
        </p:nvSpPr>
        <p:spPr bwMode="auto">
          <a:xfrm>
            <a:off x="510729" y="6430398"/>
            <a:ext cx="5695950" cy="276954"/>
          </a:xfrm>
          <a:prstGeom prst="rect">
            <a:avLst/>
          </a:prstGeom>
          <a:noFill/>
          <a:ln w="9525">
            <a:noFill/>
            <a:miter lim="800000"/>
            <a:headEnd/>
            <a:tailEnd/>
          </a:ln>
          <a:effectLst/>
        </p:spPr>
        <p:txBody>
          <a:bodyPr vert="horz" wrap="square" lIns="91397" tIns="45698" rIns="91397" bIns="45698" numCol="1" anchor="t" anchorCtr="0" compatLnSpc="1">
            <a:prstTxWarp prst="textNoShape">
              <a:avLst/>
            </a:prstTxWarp>
            <a:spAutoFit/>
          </a:bodyPr>
          <a:lstStyle>
            <a:lvl1pPr algn="l" eaLnBrk="0" hangingPunct="0">
              <a:spcBef>
                <a:spcPct val="50000"/>
              </a:spcBef>
              <a:defRPr sz="1200" b="1" smtClean="0">
                <a:solidFill>
                  <a:srgbClr val="124A91"/>
                </a:solidFill>
                <a:ea typeface="+mn-ea"/>
              </a:defRPr>
            </a:lvl1pPr>
          </a:lstStyle>
          <a:p>
            <a:pPr>
              <a:defRPr/>
            </a:pPr>
            <a:r>
              <a:rPr lang="en-US" dirty="0" smtClean="0"/>
              <a:t>Lawrence Livermore National Laboratory</a:t>
            </a:r>
            <a:endParaRPr lang="en-US" dirty="0"/>
          </a:p>
        </p:txBody>
      </p:sp>
      <p:pic>
        <p:nvPicPr>
          <p:cNvPr id="1037" name="Picture 16" descr="lab_icon_no_box_blue_rgb"/>
          <p:cNvPicPr>
            <a:picLocks noChangeAspect="1" noChangeArrowheads="1"/>
          </p:cNvPicPr>
          <p:nvPr/>
        </p:nvPicPr>
        <p:blipFill>
          <a:blip r:embed="rId20" cstate="print"/>
          <a:srcRect/>
          <a:stretch>
            <a:fillRect/>
          </a:stretch>
        </p:blipFill>
        <p:spPr bwMode="auto">
          <a:xfrm>
            <a:off x="8382000" y="6345238"/>
            <a:ext cx="533400" cy="5127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9" r:id="rId15"/>
    <p:sldLayoutId id="2147483680" r:id="rId16"/>
    <p:sldLayoutId id="2147483681" r:id="rId17"/>
    <p:sldLayoutId id="2147483682" r:id="rId18"/>
  </p:sldLayoutIdLst>
  <p:hf sldNum="0" hdr="0" dt="0"/>
  <p:txStyles>
    <p:titleStyle>
      <a:lvl1pPr algn="l" rtl="0" eaLnBrk="0" fontAlgn="base" hangingPunct="0">
        <a:spcBef>
          <a:spcPct val="0"/>
        </a:spcBef>
        <a:spcAft>
          <a:spcPct val="0"/>
        </a:spcAft>
        <a:defRPr sz="2400" b="1">
          <a:solidFill>
            <a:srgbClr val="124A91"/>
          </a:solidFill>
          <a:latin typeface="Arial Rounded MT Bold" pitchFamily="34" charset="0"/>
          <a:ea typeface="+mj-ea"/>
          <a:cs typeface="+mj-cs"/>
        </a:defRPr>
      </a:lvl1pPr>
      <a:lvl2pPr algn="l" rtl="0" eaLnBrk="0" fontAlgn="base" hangingPunct="0">
        <a:spcBef>
          <a:spcPct val="0"/>
        </a:spcBef>
        <a:spcAft>
          <a:spcPct val="0"/>
        </a:spcAft>
        <a:defRPr sz="2400" b="1">
          <a:solidFill>
            <a:srgbClr val="124A91"/>
          </a:solidFill>
          <a:latin typeface="Arial Narrow" pitchFamily="84" charset="0"/>
          <a:ea typeface="ＭＳ Ｐゴシック" pitchFamily="84" charset="-128"/>
        </a:defRPr>
      </a:lvl2pPr>
      <a:lvl3pPr algn="l" rtl="0" eaLnBrk="0" fontAlgn="base" hangingPunct="0">
        <a:spcBef>
          <a:spcPct val="0"/>
        </a:spcBef>
        <a:spcAft>
          <a:spcPct val="0"/>
        </a:spcAft>
        <a:defRPr sz="2400" b="1">
          <a:solidFill>
            <a:srgbClr val="124A91"/>
          </a:solidFill>
          <a:latin typeface="Arial Narrow" pitchFamily="84" charset="0"/>
          <a:ea typeface="ＭＳ Ｐゴシック" pitchFamily="84" charset="-128"/>
        </a:defRPr>
      </a:lvl3pPr>
      <a:lvl4pPr algn="l" rtl="0" eaLnBrk="0" fontAlgn="base" hangingPunct="0">
        <a:spcBef>
          <a:spcPct val="0"/>
        </a:spcBef>
        <a:spcAft>
          <a:spcPct val="0"/>
        </a:spcAft>
        <a:defRPr sz="2400" b="1">
          <a:solidFill>
            <a:srgbClr val="124A91"/>
          </a:solidFill>
          <a:latin typeface="Arial Narrow" pitchFamily="84" charset="0"/>
          <a:ea typeface="ＭＳ Ｐゴシック" pitchFamily="84" charset="-128"/>
        </a:defRPr>
      </a:lvl4pPr>
      <a:lvl5pPr algn="l" rtl="0" eaLnBrk="0" fontAlgn="base" hangingPunct="0">
        <a:spcBef>
          <a:spcPct val="0"/>
        </a:spcBef>
        <a:spcAft>
          <a:spcPct val="0"/>
        </a:spcAft>
        <a:defRPr sz="2400" b="1">
          <a:solidFill>
            <a:srgbClr val="124A91"/>
          </a:solidFill>
          <a:latin typeface="Arial Narrow" pitchFamily="84" charset="0"/>
          <a:ea typeface="ＭＳ Ｐゴシック" pitchFamily="84" charset="-128"/>
        </a:defRPr>
      </a:lvl5pPr>
      <a:lvl6pPr marL="457200" algn="l" rtl="0" fontAlgn="base">
        <a:spcBef>
          <a:spcPct val="0"/>
        </a:spcBef>
        <a:spcAft>
          <a:spcPct val="0"/>
        </a:spcAft>
        <a:defRPr sz="2400" b="1">
          <a:solidFill>
            <a:srgbClr val="124A91"/>
          </a:solidFill>
          <a:latin typeface="Arial Narrow" pitchFamily="84" charset="0"/>
          <a:ea typeface="ＭＳ Ｐゴシック" pitchFamily="84" charset="-128"/>
        </a:defRPr>
      </a:lvl6pPr>
      <a:lvl7pPr marL="914400" algn="l" rtl="0" fontAlgn="base">
        <a:spcBef>
          <a:spcPct val="0"/>
        </a:spcBef>
        <a:spcAft>
          <a:spcPct val="0"/>
        </a:spcAft>
        <a:defRPr sz="2400" b="1">
          <a:solidFill>
            <a:srgbClr val="124A91"/>
          </a:solidFill>
          <a:latin typeface="Arial Narrow" pitchFamily="84" charset="0"/>
          <a:ea typeface="ＭＳ Ｐゴシック" pitchFamily="84" charset="-128"/>
        </a:defRPr>
      </a:lvl7pPr>
      <a:lvl8pPr marL="1371600" algn="l" rtl="0" fontAlgn="base">
        <a:spcBef>
          <a:spcPct val="0"/>
        </a:spcBef>
        <a:spcAft>
          <a:spcPct val="0"/>
        </a:spcAft>
        <a:defRPr sz="2400" b="1">
          <a:solidFill>
            <a:srgbClr val="124A91"/>
          </a:solidFill>
          <a:latin typeface="Arial Narrow" pitchFamily="84" charset="0"/>
          <a:ea typeface="ＭＳ Ｐゴシック" pitchFamily="84" charset="-128"/>
        </a:defRPr>
      </a:lvl8pPr>
      <a:lvl9pPr marL="1828800" algn="l" rtl="0" fontAlgn="base">
        <a:spcBef>
          <a:spcPct val="0"/>
        </a:spcBef>
        <a:spcAft>
          <a:spcPct val="0"/>
        </a:spcAft>
        <a:defRPr sz="2400" b="1">
          <a:solidFill>
            <a:srgbClr val="124A91"/>
          </a:solidFill>
          <a:latin typeface="Arial Narrow" pitchFamily="84" charset="0"/>
          <a:ea typeface="ＭＳ Ｐゴシック" pitchFamily="84" charset="-128"/>
        </a:defRPr>
      </a:lvl9pPr>
    </p:titleStyle>
    <p:bodyStyle>
      <a:lvl1pPr marL="342900" indent="-342900" algn="l" rtl="0" eaLnBrk="0" fontAlgn="base" hangingPunct="0">
        <a:spcBef>
          <a:spcPct val="20000"/>
        </a:spcBef>
        <a:spcAft>
          <a:spcPct val="0"/>
        </a:spcAft>
        <a:buClr>
          <a:srgbClr val="124A91"/>
        </a:buClr>
        <a:buFont typeface="Wingdings" pitchFamily="84" charset="2"/>
        <a:buChar char="§"/>
        <a:defRPr sz="2400">
          <a:solidFill>
            <a:schemeClr val="tx1"/>
          </a:solidFill>
          <a:latin typeface="Arial Rounded MT Bold" pitchFamily="34" charset="0"/>
          <a:ea typeface="+mn-ea"/>
          <a:cs typeface="+mn-cs"/>
        </a:defRPr>
      </a:lvl1pPr>
      <a:lvl2pPr marL="742950" indent="-285750" algn="l" rtl="0" eaLnBrk="0" fontAlgn="base" hangingPunct="0">
        <a:spcBef>
          <a:spcPct val="20000"/>
        </a:spcBef>
        <a:spcAft>
          <a:spcPct val="0"/>
        </a:spcAft>
        <a:buClr>
          <a:srgbClr val="124A91"/>
        </a:buClr>
        <a:buFont typeface="Times" pitchFamily="84" charset="0"/>
        <a:buChar char="•"/>
        <a:defRPr sz="2400">
          <a:solidFill>
            <a:schemeClr val="tx1"/>
          </a:solidFill>
          <a:latin typeface="Arial Rounded MT Bold" pitchFamily="34" charset="0"/>
          <a:ea typeface="+mn-ea"/>
        </a:defRPr>
      </a:lvl2pPr>
      <a:lvl3pPr marL="1143000" indent="-228600" algn="l" rtl="0" eaLnBrk="0" fontAlgn="base" hangingPunct="0">
        <a:spcBef>
          <a:spcPct val="20000"/>
        </a:spcBef>
        <a:spcAft>
          <a:spcPct val="0"/>
        </a:spcAft>
        <a:buClr>
          <a:srgbClr val="124A91"/>
        </a:buClr>
        <a:buFont typeface="Symbol" pitchFamily="84" charset="2"/>
        <a:buChar char=""/>
        <a:defRPr sz="2400">
          <a:solidFill>
            <a:schemeClr val="tx1"/>
          </a:solidFill>
          <a:latin typeface="Arial Rounded MT Bold" pitchFamily="34" charset="0"/>
          <a:ea typeface="+mn-ea"/>
        </a:defRPr>
      </a:lvl3pPr>
      <a:lvl4pPr marL="1600200" indent="-228600" algn="l" rtl="0" eaLnBrk="0" fontAlgn="base" hangingPunct="0">
        <a:spcBef>
          <a:spcPct val="20000"/>
        </a:spcBef>
        <a:spcAft>
          <a:spcPct val="0"/>
        </a:spcAft>
        <a:buClr>
          <a:srgbClr val="124A91"/>
        </a:buClr>
        <a:buFont typeface="Symbol" pitchFamily="84" charset="2"/>
        <a:buChar char=""/>
        <a:defRPr sz="2000">
          <a:solidFill>
            <a:schemeClr val="tx1"/>
          </a:solidFill>
          <a:latin typeface="Arial Rounded MT Bold" pitchFamily="34" charset="0"/>
          <a:ea typeface="+mn-ea"/>
        </a:defRPr>
      </a:lvl4pPr>
      <a:lvl5pPr marL="2057400" indent="-228600" algn="l" rtl="0" eaLnBrk="0" fontAlgn="base" hangingPunct="0">
        <a:spcBef>
          <a:spcPct val="20000"/>
        </a:spcBef>
        <a:spcAft>
          <a:spcPct val="0"/>
        </a:spcAft>
        <a:buClr>
          <a:srgbClr val="124A91"/>
        </a:buClr>
        <a:buFont typeface="Geneva CE" pitchFamily="84" charset="-18"/>
        <a:buChar char="»"/>
        <a:defRPr sz="2000">
          <a:solidFill>
            <a:schemeClr val="tx1"/>
          </a:solidFill>
          <a:latin typeface="Arial Rounded MT Bold" pitchFamily="34" charset="0"/>
          <a:ea typeface="+mn-ea"/>
        </a:defRPr>
      </a:lvl5pPr>
      <a:lvl6pPr marL="2514600" indent="-228600" algn="l" rtl="0" fontAlgn="base">
        <a:spcBef>
          <a:spcPct val="20000"/>
        </a:spcBef>
        <a:spcAft>
          <a:spcPct val="0"/>
        </a:spcAft>
        <a:buClr>
          <a:srgbClr val="124A91"/>
        </a:buClr>
        <a:buFont typeface="Geneva CE" pitchFamily="84" charset="-18"/>
        <a:buChar char="»"/>
        <a:defRPr sz="2000">
          <a:solidFill>
            <a:schemeClr val="tx1"/>
          </a:solidFill>
          <a:latin typeface="+mn-lt"/>
          <a:ea typeface="+mn-ea"/>
        </a:defRPr>
      </a:lvl6pPr>
      <a:lvl7pPr marL="2971800" indent="-228600" algn="l" rtl="0" fontAlgn="base">
        <a:spcBef>
          <a:spcPct val="20000"/>
        </a:spcBef>
        <a:spcAft>
          <a:spcPct val="0"/>
        </a:spcAft>
        <a:buClr>
          <a:srgbClr val="124A91"/>
        </a:buClr>
        <a:buFont typeface="Geneva CE" pitchFamily="84" charset="-18"/>
        <a:buChar char="»"/>
        <a:defRPr sz="2000">
          <a:solidFill>
            <a:schemeClr val="tx1"/>
          </a:solidFill>
          <a:latin typeface="+mn-lt"/>
          <a:ea typeface="+mn-ea"/>
        </a:defRPr>
      </a:lvl7pPr>
      <a:lvl8pPr marL="3429000" indent="-228600" algn="l" rtl="0" fontAlgn="base">
        <a:spcBef>
          <a:spcPct val="20000"/>
        </a:spcBef>
        <a:spcAft>
          <a:spcPct val="0"/>
        </a:spcAft>
        <a:buClr>
          <a:srgbClr val="124A91"/>
        </a:buClr>
        <a:buFont typeface="Geneva CE" pitchFamily="84" charset="-18"/>
        <a:buChar char="»"/>
        <a:defRPr sz="2000">
          <a:solidFill>
            <a:schemeClr val="tx1"/>
          </a:solidFill>
          <a:latin typeface="+mn-lt"/>
          <a:ea typeface="+mn-ea"/>
        </a:defRPr>
      </a:lvl8pPr>
      <a:lvl9pPr marL="3886200" indent="-228600" algn="l" rtl="0" fontAlgn="base">
        <a:spcBef>
          <a:spcPct val="20000"/>
        </a:spcBef>
        <a:spcAft>
          <a:spcPct val="0"/>
        </a:spcAft>
        <a:buClr>
          <a:srgbClr val="124A91"/>
        </a:buClr>
        <a:buFont typeface="Geneva CE" pitchFamily="84" charset="-18"/>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4.xml"/><Relationship Id="rId5" Type="http://schemas.openxmlformats.org/officeDocument/2006/relationships/image" Target="../media/image63.png"/><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hyperlink" Target="http://dx.doi.org/10.1002/nme.2840"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34368" y="709691"/>
            <a:ext cx="7485799" cy="1057275"/>
          </a:xfrm>
        </p:spPr>
        <p:txBody>
          <a:bodyPr>
            <a:noAutofit/>
          </a:bodyPr>
          <a:lstStyle/>
          <a:p>
            <a:r>
              <a:rPr lang="en-US" sz="2800" b="1" i="0" dirty="0" smtClean="0">
                <a:solidFill>
                  <a:srgbClr val="FF0000"/>
                </a:solidFill>
              </a:rPr>
              <a:t/>
            </a:r>
            <a:br>
              <a:rPr lang="en-US" sz="2800" b="1" i="0" dirty="0" smtClean="0">
                <a:solidFill>
                  <a:srgbClr val="FF0000"/>
                </a:solidFill>
              </a:rPr>
            </a:br>
            <a:r>
              <a:rPr lang="en-US" sz="2800" b="1" i="0" dirty="0" smtClean="0">
                <a:solidFill>
                  <a:srgbClr val="FF0000"/>
                </a:solidFill>
              </a:rPr>
              <a:t/>
            </a:r>
            <a:br>
              <a:rPr lang="en-US" sz="2800" b="1" i="0" dirty="0" smtClean="0">
                <a:solidFill>
                  <a:srgbClr val="FF0000"/>
                </a:solidFill>
              </a:rPr>
            </a:br>
            <a:r>
              <a:rPr lang="en-US" sz="2800" b="1" i="0" dirty="0" smtClean="0">
                <a:solidFill>
                  <a:srgbClr val="FF0000"/>
                </a:solidFill>
              </a:rPr>
              <a:t>Discrete </a:t>
            </a:r>
            <a:r>
              <a:rPr lang="en-US" sz="2800" b="1" i="0" dirty="0">
                <a:solidFill>
                  <a:srgbClr val="FF0000"/>
                </a:solidFill>
              </a:rPr>
              <a:t>and continuum simulations </a:t>
            </a:r>
            <a:br>
              <a:rPr lang="en-US" sz="2800" b="1" i="0" dirty="0">
                <a:solidFill>
                  <a:srgbClr val="FF0000"/>
                </a:solidFill>
              </a:rPr>
            </a:br>
            <a:r>
              <a:rPr lang="en-US" sz="2800" b="1" i="0" dirty="0">
                <a:solidFill>
                  <a:srgbClr val="FF0000"/>
                </a:solidFill>
              </a:rPr>
              <a:t>of near-field ground motion from SPE</a:t>
            </a:r>
            <a:r>
              <a:rPr lang="en-US" sz="2800" b="1" i="0" dirty="0" smtClean="0">
                <a:solidFill>
                  <a:srgbClr val="FF0000"/>
                </a:solidFill>
              </a:rPr>
              <a:t> </a:t>
            </a:r>
            <a:endParaRPr lang="en-US" sz="2800" b="1" i="0" dirty="0">
              <a:solidFill>
                <a:srgbClr val="FF0000"/>
              </a:solidFill>
            </a:endParaRPr>
          </a:p>
        </p:txBody>
      </p:sp>
      <p:sp>
        <p:nvSpPr>
          <p:cNvPr id="16388" name="Text Placeholder 13"/>
          <p:cNvSpPr>
            <a:spLocks noGrp="1"/>
          </p:cNvSpPr>
          <p:nvPr>
            <p:ph type="body" sz="quarter" idx="13"/>
          </p:nvPr>
        </p:nvSpPr>
        <p:spPr>
          <a:xfrm>
            <a:off x="232011" y="1821558"/>
            <a:ext cx="8857397" cy="1249197"/>
          </a:xfrm>
        </p:spPr>
        <p:txBody>
          <a:bodyPr/>
          <a:lstStyle/>
          <a:p>
            <a:pPr marL="115888" indent="3175">
              <a:spcBef>
                <a:spcPts val="0"/>
              </a:spcBef>
              <a:spcAft>
                <a:spcPts val="0"/>
              </a:spcAft>
            </a:pPr>
            <a:r>
              <a:rPr lang="en-US" b="1" u="sng" dirty="0" smtClean="0">
                <a:solidFill>
                  <a:schemeClr val="tx2"/>
                </a:solidFill>
              </a:rPr>
              <a:t>Oleg </a:t>
            </a:r>
            <a:r>
              <a:rPr lang="en-US" b="1" u="sng" dirty="0">
                <a:solidFill>
                  <a:schemeClr val="tx2"/>
                </a:solidFill>
              </a:rPr>
              <a:t>Vorobiev </a:t>
            </a:r>
            <a:r>
              <a:rPr lang="en-US" b="1" dirty="0">
                <a:solidFill>
                  <a:schemeClr val="tx2"/>
                </a:solidFill>
              </a:rPr>
              <a:t>, Souheil </a:t>
            </a:r>
            <a:r>
              <a:rPr lang="en-US" b="1" dirty="0" smtClean="0">
                <a:solidFill>
                  <a:schemeClr val="tx2"/>
                </a:solidFill>
              </a:rPr>
              <a:t>Ezzedine,</a:t>
            </a:r>
          </a:p>
          <a:p>
            <a:pPr marL="115888" indent="3175">
              <a:spcBef>
                <a:spcPts val="0"/>
              </a:spcBef>
              <a:spcAft>
                <a:spcPts val="0"/>
              </a:spcAft>
            </a:pPr>
            <a:r>
              <a:rPr lang="en-US" b="1" dirty="0" smtClean="0">
                <a:solidFill>
                  <a:schemeClr val="tx2"/>
                </a:solidFill>
              </a:rPr>
              <a:t>Eric </a:t>
            </a:r>
            <a:r>
              <a:rPr lang="en-US" b="1" dirty="0">
                <a:solidFill>
                  <a:schemeClr val="tx2"/>
                </a:solidFill>
              </a:rPr>
              <a:t>Herbold, Tarabay Antoun and  Lew Glenn</a:t>
            </a:r>
          </a:p>
          <a:p>
            <a:pPr eaLnBrk="1" hangingPunct="1"/>
            <a:endParaRPr lang="en-US" dirty="0"/>
          </a:p>
          <a:p>
            <a:pPr marL="0" indent="0" eaLnBrk="1" hangingPunct="1"/>
            <a:r>
              <a:rPr lang="en-US" sz="1400" b="1" dirty="0" smtClean="0">
                <a:solidFill>
                  <a:srgbClr val="C00000"/>
                </a:solidFill>
              </a:rPr>
              <a:t>Lawrence Livermore National Laboratory</a:t>
            </a:r>
          </a:p>
        </p:txBody>
      </p:sp>
      <p:sp>
        <p:nvSpPr>
          <p:cNvPr id="5" name="Rectangle 4"/>
          <p:cNvSpPr/>
          <p:nvPr/>
        </p:nvSpPr>
        <p:spPr>
          <a:xfrm>
            <a:off x="232011" y="3970896"/>
            <a:ext cx="2920622" cy="954107"/>
          </a:xfrm>
          <a:prstGeom prst="rect">
            <a:avLst/>
          </a:prstGeom>
        </p:spPr>
        <p:txBody>
          <a:bodyPr wrap="square">
            <a:spAutoFit/>
          </a:bodyPr>
          <a:lstStyle/>
          <a:p>
            <a:r>
              <a:rPr lang="en-US" sz="1400" b="1" dirty="0" smtClean="0">
                <a:solidFill>
                  <a:schemeClr val="bg1"/>
                </a:solidFill>
              </a:rPr>
              <a:t>State of Analysis Review</a:t>
            </a:r>
            <a:endParaRPr lang="en-US" sz="1400" b="1" dirty="0">
              <a:solidFill>
                <a:schemeClr val="bg1"/>
              </a:solidFill>
            </a:endParaRPr>
          </a:p>
          <a:p>
            <a:r>
              <a:rPr lang="en-US" sz="1400" b="1" dirty="0" smtClean="0">
                <a:solidFill>
                  <a:schemeClr val="bg1"/>
                </a:solidFill>
              </a:rPr>
              <a:t>August 21-22, 2013</a:t>
            </a:r>
            <a:endParaRPr lang="en-US" sz="1400" b="1" dirty="0">
              <a:solidFill>
                <a:schemeClr val="bg1"/>
              </a:solidFill>
            </a:endParaRPr>
          </a:p>
          <a:p>
            <a:r>
              <a:rPr lang="en-US" sz="1400" b="1" dirty="0">
                <a:solidFill>
                  <a:schemeClr val="bg1"/>
                </a:solidFill>
              </a:rPr>
              <a:t>Las Vegas </a:t>
            </a:r>
          </a:p>
          <a:p>
            <a:endParaRPr lang="en-US" sz="1400" b="1" dirty="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674" y="-259924"/>
            <a:ext cx="9017391" cy="1251062"/>
          </a:xfrm>
        </p:spPr>
        <p:txBody>
          <a:bodyPr>
            <a:normAutofit/>
          </a:bodyPr>
          <a:lstStyle/>
          <a:p>
            <a:r>
              <a:rPr lang="en-US" dirty="0" smtClean="0"/>
              <a:t>Increasing the number of joints widens the</a:t>
            </a:r>
            <a:br>
              <a:rPr lang="en-US" dirty="0" smtClean="0"/>
            </a:br>
            <a:r>
              <a:rPr lang="en-US" dirty="0" smtClean="0"/>
              <a:t>azimuthal region of shear motion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0457" y="2109786"/>
            <a:ext cx="9073544" cy="3208375"/>
          </a:xfrm>
        </p:spPr>
      </p:pic>
      <p:sp>
        <p:nvSpPr>
          <p:cNvPr id="5" name="TextBox 4"/>
          <p:cNvSpPr txBox="1"/>
          <p:nvPr/>
        </p:nvSpPr>
        <p:spPr>
          <a:xfrm>
            <a:off x="174674" y="5286375"/>
            <a:ext cx="7252498" cy="1015663"/>
          </a:xfrm>
          <a:prstGeom prst="rect">
            <a:avLst/>
          </a:prstGeom>
          <a:noFill/>
        </p:spPr>
        <p:txBody>
          <a:bodyPr wrap="none" rtlCol="0">
            <a:spAutoFit/>
          </a:bodyPr>
          <a:lstStyle/>
          <a:p>
            <a:r>
              <a:rPr lang="en-US" sz="2000" dirty="0" smtClean="0">
                <a:solidFill>
                  <a:srgbClr val="0070C0"/>
                </a:solidFill>
                <a:latin typeface="Arial" pitchFamily="34" charset="0"/>
                <a:cs typeface="Arial" pitchFamily="34" charset="0"/>
              </a:rPr>
              <a:t>Velocity vectors and tangential velocity directions at 7 </a:t>
            </a:r>
            <a:r>
              <a:rPr lang="en-US" sz="2000" dirty="0" err="1" smtClean="0">
                <a:solidFill>
                  <a:srgbClr val="0070C0"/>
                </a:solidFill>
                <a:latin typeface="Arial" pitchFamily="34" charset="0"/>
                <a:cs typeface="Arial" pitchFamily="34" charset="0"/>
              </a:rPr>
              <a:t>ms</a:t>
            </a:r>
            <a:endParaRPr lang="en-US" sz="2000" dirty="0" smtClean="0">
              <a:solidFill>
                <a:srgbClr val="0070C0"/>
              </a:solidFill>
              <a:latin typeface="Arial" pitchFamily="34" charset="0"/>
              <a:cs typeface="Arial" pitchFamily="34" charset="0"/>
            </a:endParaRPr>
          </a:p>
          <a:p>
            <a:r>
              <a:rPr lang="en-US" sz="2000" dirty="0" smtClean="0">
                <a:solidFill>
                  <a:srgbClr val="0070C0"/>
                </a:solidFill>
                <a:latin typeface="Arial" pitchFamily="34" charset="0"/>
                <a:cs typeface="Arial" pitchFamily="34" charset="0"/>
              </a:rPr>
              <a:t>Blue clock-wise, red counter-clock-wise.</a:t>
            </a:r>
          </a:p>
          <a:p>
            <a:r>
              <a:rPr lang="en-US" sz="2000" dirty="0" smtClean="0">
                <a:solidFill>
                  <a:srgbClr val="0070C0"/>
                </a:solidFill>
                <a:latin typeface="Arial" pitchFamily="34" charset="0"/>
                <a:cs typeface="Arial" pitchFamily="34" charset="0"/>
              </a:rPr>
              <a:t>Friction coefficient=0.6. Slip on the joints is shown in dark grey</a:t>
            </a:r>
            <a:endParaRPr lang="en-US" sz="2000" dirty="0">
              <a:solidFill>
                <a:srgbClr val="0070C0"/>
              </a:solidFill>
              <a:latin typeface="Arial" pitchFamily="34" charset="0"/>
              <a:cs typeface="Arial" pitchFamily="34" charset="0"/>
            </a:endParaRPr>
          </a:p>
        </p:txBody>
      </p:sp>
      <p:cxnSp>
        <p:nvCxnSpPr>
          <p:cNvPr id="7" name="Straight Connector 6"/>
          <p:cNvCxnSpPr/>
          <p:nvPr/>
        </p:nvCxnSpPr>
        <p:spPr>
          <a:xfrm flipV="1">
            <a:off x="6248400" y="3352800"/>
            <a:ext cx="2514600" cy="16764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219812" y="1689297"/>
            <a:ext cx="1915909" cy="461665"/>
          </a:xfrm>
          <a:prstGeom prst="rect">
            <a:avLst/>
          </a:prstGeom>
          <a:noFill/>
        </p:spPr>
        <p:txBody>
          <a:bodyPr wrap="none" rtlCol="0">
            <a:spAutoFit/>
          </a:bodyPr>
          <a:lstStyle/>
          <a:p>
            <a:r>
              <a:rPr lang="en-US" sz="2400" b="1" dirty="0" smtClean="0"/>
              <a:t>Sliding joints</a:t>
            </a:r>
            <a:endParaRPr lang="en-US" sz="2400" b="1" dirty="0"/>
          </a:p>
        </p:txBody>
      </p:sp>
      <p:cxnSp>
        <p:nvCxnSpPr>
          <p:cNvPr id="11" name="Straight Arrow Connector 10"/>
          <p:cNvCxnSpPr/>
          <p:nvPr/>
        </p:nvCxnSpPr>
        <p:spPr>
          <a:xfrm flipH="1">
            <a:off x="1371600" y="2286000"/>
            <a:ext cx="533400" cy="8382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057400" y="2286000"/>
            <a:ext cx="990600" cy="1066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Right Arrow 2"/>
          <p:cNvSpPr/>
          <p:nvPr/>
        </p:nvSpPr>
        <p:spPr>
          <a:xfrm>
            <a:off x="3400425" y="1447800"/>
            <a:ext cx="3714750" cy="603447"/>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6" name="TextBox 5"/>
          <p:cNvSpPr txBox="1"/>
          <p:nvPr/>
        </p:nvSpPr>
        <p:spPr>
          <a:xfrm>
            <a:off x="3800923" y="1564857"/>
            <a:ext cx="2326278" cy="369332"/>
          </a:xfrm>
          <a:prstGeom prst="rect">
            <a:avLst/>
          </a:prstGeom>
          <a:noFill/>
        </p:spPr>
        <p:txBody>
          <a:bodyPr wrap="none" rtlCol="0">
            <a:spAutoFit/>
          </a:bodyPr>
          <a:lstStyle/>
          <a:p>
            <a:r>
              <a:rPr lang="en-US" dirty="0" smtClean="0"/>
              <a:t>Increased joint density</a:t>
            </a:r>
            <a:endParaRPr lang="en-US" dirty="0"/>
          </a:p>
        </p:txBody>
      </p:sp>
    </p:spTree>
    <p:extLst>
      <p:ext uri="{BB962C8B-B14F-4D97-AF65-F5344CB8AC3E}">
        <p14:creationId xmlns:p14="http://schemas.microsoft.com/office/powerpoint/2010/main" val="23701045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1443"/>
            <a:ext cx="8229600" cy="1251062"/>
          </a:xfrm>
        </p:spPr>
        <p:txBody>
          <a:bodyPr>
            <a:normAutofit/>
          </a:bodyPr>
          <a:lstStyle/>
          <a:p>
            <a:r>
              <a:rPr lang="en-US" dirty="0" smtClean="0"/>
              <a:t>The azimuthal region with shear motion also widens with decreasing friction</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820779"/>
            <a:ext cx="4191000" cy="4341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828800"/>
            <a:ext cx="4343400" cy="4390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486400" y="1289356"/>
            <a:ext cx="2015295" cy="523220"/>
          </a:xfrm>
          <a:prstGeom prst="rect">
            <a:avLst/>
          </a:prstGeom>
          <a:noFill/>
        </p:spPr>
        <p:txBody>
          <a:bodyPr wrap="none" rtlCol="0">
            <a:spAutoFit/>
          </a:bodyPr>
          <a:lstStyle/>
          <a:p>
            <a:r>
              <a:rPr lang="en-US" sz="2800" b="1" dirty="0" smtClean="0"/>
              <a:t>Friction</a:t>
            </a:r>
            <a:r>
              <a:rPr lang="en-US" sz="2400" b="1" dirty="0" smtClean="0"/>
              <a:t> ~0.8</a:t>
            </a:r>
            <a:endParaRPr lang="en-US" sz="2400" b="1" dirty="0"/>
          </a:p>
        </p:txBody>
      </p:sp>
      <p:sp>
        <p:nvSpPr>
          <p:cNvPr id="5" name="TextBox 4"/>
          <p:cNvSpPr txBox="1"/>
          <p:nvPr/>
        </p:nvSpPr>
        <p:spPr>
          <a:xfrm>
            <a:off x="1524000" y="1319253"/>
            <a:ext cx="2111475" cy="523220"/>
          </a:xfrm>
          <a:prstGeom prst="rect">
            <a:avLst/>
          </a:prstGeom>
          <a:noFill/>
        </p:spPr>
        <p:txBody>
          <a:bodyPr wrap="none" rtlCol="0">
            <a:spAutoFit/>
          </a:bodyPr>
          <a:lstStyle/>
          <a:p>
            <a:r>
              <a:rPr lang="en-US" sz="2800" b="1" dirty="0" smtClean="0"/>
              <a:t>Friction ~0.4</a:t>
            </a:r>
            <a:endParaRPr lang="en-US" sz="2800" b="1" dirty="0"/>
          </a:p>
        </p:txBody>
      </p:sp>
    </p:spTree>
    <p:extLst>
      <p:ext uri="{BB962C8B-B14F-4D97-AF65-F5344CB8AC3E}">
        <p14:creationId xmlns:p14="http://schemas.microsoft.com/office/powerpoint/2010/main" val="966622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6294019" y="1695360"/>
            <a:ext cx="2849981" cy="4676865"/>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2" name="Rectangle 11"/>
          <p:cNvSpPr/>
          <p:nvPr/>
        </p:nvSpPr>
        <p:spPr>
          <a:xfrm>
            <a:off x="3444039" y="1695360"/>
            <a:ext cx="2849980" cy="4676865"/>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p:cNvSpPr>
            <a:spLocks noGrp="1"/>
          </p:cNvSpPr>
          <p:nvPr>
            <p:ph type="title"/>
          </p:nvPr>
        </p:nvSpPr>
        <p:spPr>
          <a:xfrm>
            <a:off x="-4011" y="-257161"/>
            <a:ext cx="9043507" cy="1251062"/>
          </a:xfrm>
        </p:spPr>
        <p:txBody>
          <a:bodyPr>
            <a:noAutofit/>
          </a:bodyPr>
          <a:lstStyle/>
          <a:p>
            <a:r>
              <a:rPr lang="en-US" b="1" dirty="0" smtClean="0"/>
              <a:t>Anomalous high velocity can be explained by various joint properties in the vicinity of that gauge</a:t>
            </a:r>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4039" y="1897617"/>
            <a:ext cx="5699961" cy="4559969"/>
          </a:xfrm>
          <a:prstGeom prst="rect">
            <a:avLst/>
          </a:prstGeom>
        </p:spPr>
      </p:pic>
      <p:sp>
        <p:nvSpPr>
          <p:cNvPr id="5" name="TextBox 4"/>
          <p:cNvSpPr txBox="1"/>
          <p:nvPr/>
        </p:nvSpPr>
        <p:spPr>
          <a:xfrm>
            <a:off x="291029" y="1511856"/>
            <a:ext cx="2528064" cy="2831544"/>
          </a:xfrm>
          <a:prstGeom prst="rect">
            <a:avLst/>
          </a:prstGeom>
          <a:noFill/>
        </p:spPr>
        <p:txBody>
          <a:bodyPr wrap="none" rtlCol="0">
            <a:spAutoFit/>
          </a:bodyPr>
          <a:lstStyle/>
          <a:p>
            <a:r>
              <a:rPr lang="en-US" b="1" u="sng" dirty="0" smtClean="0"/>
              <a:t>Assumptions:</a:t>
            </a:r>
          </a:p>
          <a:p>
            <a:r>
              <a:rPr lang="en-US" sz="2000" b="1" dirty="0" smtClean="0"/>
              <a:t>#7-2:</a:t>
            </a:r>
          </a:p>
          <a:p>
            <a:r>
              <a:rPr lang="en-US" sz="2000" dirty="0" smtClean="0"/>
              <a:t> joint spacing= 2.5 m</a:t>
            </a:r>
          </a:p>
          <a:p>
            <a:r>
              <a:rPr lang="en-US" sz="2000" dirty="0" smtClean="0"/>
              <a:t>Friction =0.4</a:t>
            </a:r>
          </a:p>
          <a:p>
            <a:r>
              <a:rPr lang="en-US" sz="2000" dirty="0" smtClean="0"/>
              <a:t>Azimuth =30 degrees</a:t>
            </a:r>
          </a:p>
          <a:p>
            <a:r>
              <a:rPr lang="en-US" sz="2000" b="1" dirty="0" smtClean="0"/>
              <a:t>#9-2:</a:t>
            </a:r>
          </a:p>
          <a:p>
            <a:r>
              <a:rPr lang="en-US" sz="2000" dirty="0" smtClean="0"/>
              <a:t>Joint spacing = 1.6 m</a:t>
            </a:r>
          </a:p>
          <a:p>
            <a:r>
              <a:rPr lang="en-US" sz="2000" dirty="0" smtClean="0"/>
              <a:t>Friction =0.2</a:t>
            </a:r>
          </a:p>
          <a:p>
            <a:r>
              <a:rPr lang="en-US" sz="2000" dirty="0" smtClean="0"/>
              <a:t>Azimuth= 170 degrees</a:t>
            </a:r>
            <a:endParaRPr lang="en-US" sz="2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1" y="4343400"/>
            <a:ext cx="344805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011" y="4343400"/>
            <a:ext cx="1261884" cy="369332"/>
          </a:xfrm>
          <a:prstGeom prst="rect">
            <a:avLst/>
          </a:prstGeom>
          <a:noFill/>
        </p:spPr>
        <p:txBody>
          <a:bodyPr wrap="none" rtlCol="0">
            <a:spAutoFit/>
          </a:bodyPr>
          <a:lstStyle/>
          <a:p>
            <a:r>
              <a:rPr lang="en-US" dirty="0" smtClean="0"/>
              <a:t>Time =6 </a:t>
            </a:r>
            <a:r>
              <a:rPr lang="en-US" dirty="0" err="1" smtClean="0"/>
              <a:t>ms</a:t>
            </a:r>
            <a:endParaRPr lang="en-US" dirty="0"/>
          </a:p>
        </p:txBody>
      </p:sp>
      <p:sp>
        <p:nvSpPr>
          <p:cNvPr id="8" name="5-Point Star 7"/>
          <p:cNvSpPr/>
          <p:nvPr/>
        </p:nvSpPr>
        <p:spPr>
          <a:xfrm>
            <a:off x="533400" y="5715000"/>
            <a:ext cx="228600" cy="260502"/>
          </a:xfrm>
          <a:prstGeom prst="star5">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9" name="TextBox 8"/>
          <p:cNvSpPr txBox="1"/>
          <p:nvPr/>
        </p:nvSpPr>
        <p:spPr>
          <a:xfrm>
            <a:off x="420826" y="5249779"/>
            <a:ext cx="604653" cy="369332"/>
          </a:xfrm>
          <a:prstGeom prst="rect">
            <a:avLst/>
          </a:prstGeom>
          <a:noFill/>
        </p:spPr>
        <p:txBody>
          <a:bodyPr wrap="none" rtlCol="0">
            <a:spAutoFit/>
          </a:bodyPr>
          <a:lstStyle/>
          <a:p>
            <a:r>
              <a:rPr lang="en-US" dirty="0" smtClean="0"/>
              <a:t>#9-2</a:t>
            </a:r>
            <a:endParaRPr lang="en-US" dirty="0"/>
          </a:p>
        </p:txBody>
      </p:sp>
      <p:sp>
        <p:nvSpPr>
          <p:cNvPr id="10" name="5-Point Star 9"/>
          <p:cNvSpPr/>
          <p:nvPr/>
        </p:nvSpPr>
        <p:spPr>
          <a:xfrm>
            <a:off x="2514600" y="5488860"/>
            <a:ext cx="304800" cy="260502"/>
          </a:xfrm>
          <a:prstGeom prst="star5">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1" name="TextBox 10"/>
          <p:cNvSpPr txBox="1"/>
          <p:nvPr/>
        </p:nvSpPr>
        <p:spPr>
          <a:xfrm>
            <a:off x="2373232" y="5139581"/>
            <a:ext cx="604653" cy="369332"/>
          </a:xfrm>
          <a:prstGeom prst="rect">
            <a:avLst/>
          </a:prstGeom>
          <a:noFill/>
        </p:spPr>
        <p:txBody>
          <a:bodyPr wrap="none" rtlCol="0">
            <a:spAutoFit/>
          </a:bodyPr>
          <a:lstStyle/>
          <a:p>
            <a:r>
              <a:rPr lang="en-US" dirty="0" smtClean="0"/>
              <a:t>#7-2</a:t>
            </a:r>
            <a:endParaRPr lang="en-US" dirty="0"/>
          </a:p>
        </p:txBody>
      </p:sp>
      <p:sp>
        <p:nvSpPr>
          <p:cNvPr id="3" name="TextBox 2"/>
          <p:cNvSpPr txBox="1"/>
          <p:nvPr/>
        </p:nvSpPr>
        <p:spPr>
          <a:xfrm>
            <a:off x="4695942" y="1672709"/>
            <a:ext cx="830677" cy="461665"/>
          </a:xfrm>
          <a:prstGeom prst="rect">
            <a:avLst/>
          </a:prstGeom>
          <a:noFill/>
        </p:spPr>
        <p:txBody>
          <a:bodyPr wrap="none" rtlCol="0">
            <a:spAutoFit/>
          </a:bodyPr>
          <a:lstStyle/>
          <a:p>
            <a:r>
              <a:rPr lang="en-US" sz="2400" b="1" dirty="0" smtClean="0">
                <a:solidFill>
                  <a:srgbClr val="0070C0"/>
                </a:solidFill>
              </a:rPr>
              <a:t>Data</a:t>
            </a:r>
            <a:endParaRPr lang="en-US" sz="2400" b="1" dirty="0">
              <a:solidFill>
                <a:srgbClr val="0070C0"/>
              </a:solidFill>
            </a:endParaRPr>
          </a:p>
        </p:txBody>
      </p:sp>
      <p:sp>
        <p:nvSpPr>
          <p:cNvPr id="13" name="TextBox 12"/>
          <p:cNvSpPr txBox="1"/>
          <p:nvPr/>
        </p:nvSpPr>
        <p:spPr>
          <a:xfrm>
            <a:off x="6962892" y="1666784"/>
            <a:ext cx="1805302" cy="461665"/>
          </a:xfrm>
          <a:prstGeom prst="rect">
            <a:avLst/>
          </a:prstGeom>
          <a:noFill/>
        </p:spPr>
        <p:txBody>
          <a:bodyPr wrap="none" rtlCol="0">
            <a:spAutoFit/>
          </a:bodyPr>
          <a:lstStyle/>
          <a:p>
            <a:r>
              <a:rPr lang="en-US" sz="2400" b="1" dirty="0" smtClean="0">
                <a:solidFill>
                  <a:srgbClr val="0070C0"/>
                </a:solidFill>
              </a:rPr>
              <a:t>Calculations</a:t>
            </a:r>
            <a:endParaRPr lang="en-US" sz="2400" b="1" dirty="0">
              <a:solidFill>
                <a:srgbClr val="0070C0"/>
              </a:solidFill>
            </a:endParaRPr>
          </a:p>
        </p:txBody>
      </p:sp>
    </p:spTree>
    <p:extLst>
      <p:ext uri="{BB962C8B-B14F-4D97-AF65-F5344CB8AC3E}">
        <p14:creationId xmlns:p14="http://schemas.microsoft.com/office/powerpoint/2010/main" val="2934334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029" y="5154692"/>
            <a:ext cx="8229600" cy="1251062"/>
          </a:xfrm>
        </p:spPr>
        <p:txBody>
          <a:bodyPr/>
          <a:lstStyle/>
          <a:p>
            <a:r>
              <a:rPr lang="en-US" sz="1800" b="0" i="1" dirty="0" smtClean="0"/>
              <a:t>Both discrete and continuum  joint models assume that the joint spacing is bigger than  the element size</a:t>
            </a:r>
            <a:endParaRPr lang="en-US" sz="1800" b="0" i="1" dirty="0"/>
          </a:p>
        </p:txBody>
      </p:sp>
      <p:grpSp>
        <p:nvGrpSpPr>
          <p:cNvPr id="4" name="Group 3"/>
          <p:cNvGrpSpPr/>
          <p:nvPr/>
        </p:nvGrpSpPr>
        <p:grpSpPr>
          <a:xfrm>
            <a:off x="-86791" y="2104405"/>
            <a:ext cx="3323262" cy="3274925"/>
            <a:chOff x="4407944" y="1739410"/>
            <a:chExt cx="4669382" cy="4624793"/>
          </a:xfrm>
        </p:grpSpPr>
        <p:sp>
          <p:nvSpPr>
            <p:cNvPr id="6" name="Rectangle 5"/>
            <p:cNvSpPr/>
            <p:nvPr/>
          </p:nvSpPr>
          <p:spPr>
            <a:xfrm>
              <a:off x="4572000" y="1743075"/>
              <a:ext cx="4505325" cy="4543425"/>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7" name="TextBox 6"/>
            <p:cNvSpPr txBox="1"/>
            <p:nvPr/>
          </p:nvSpPr>
          <p:spPr>
            <a:xfrm>
              <a:off x="5523955" y="1739410"/>
              <a:ext cx="1693863" cy="338554"/>
            </a:xfrm>
            <a:prstGeom prst="rect">
              <a:avLst/>
            </a:prstGeom>
            <a:noFill/>
          </p:spPr>
          <p:txBody>
            <a:bodyPr wrap="none" rtlCol="0">
              <a:spAutoFit/>
            </a:bodyPr>
            <a:lstStyle/>
            <a:p>
              <a:r>
                <a:rPr lang="en-US" sz="1600" b="1" dirty="0" smtClean="0"/>
                <a:t>DISCRETE JOINT</a:t>
              </a:r>
              <a:endParaRPr lang="en-US" sz="1600" b="1" dirty="0"/>
            </a:p>
          </p:txBody>
        </p:sp>
        <p:sp>
          <p:nvSpPr>
            <p:cNvPr id="10" name="Freeform 9"/>
            <p:cNvSpPr/>
            <p:nvPr/>
          </p:nvSpPr>
          <p:spPr>
            <a:xfrm>
              <a:off x="5829300" y="2257425"/>
              <a:ext cx="2247900" cy="1228725"/>
            </a:xfrm>
            <a:custGeom>
              <a:avLst/>
              <a:gdLst>
                <a:gd name="connsiteX0" fmla="*/ 0 w 2247900"/>
                <a:gd name="connsiteY0" fmla="*/ 66675 h 1228725"/>
                <a:gd name="connsiteX1" fmla="*/ 428625 w 2247900"/>
                <a:gd name="connsiteY1" fmla="*/ 1228725 h 1228725"/>
                <a:gd name="connsiteX2" fmla="*/ 2247900 w 2247900"/>
                <a:gd name="connsiteY2" fmla="*/ 1219200 h 1228725"/>
                <a:gd name="connsiteX3" fmla="*/ 1914525 w 2247900"/>
                <a:gd name="connsiteY3" fmla="*/ 0 h 1228725"/>
                <a:gd name="connsiteX4" fmla="*/ 0 w 2247900"/>
                <a:gd name="connsiteY4" fmla="*/ 66675 h 1228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7900" h="1228725">
                  <a:moveTo>
                    <a:pt x="0" y="66675"/>
                  </a:moveTo>
                  <a:lnTo>
                    <a:pt x="428625" y="1228725"/>
                  </a:lnTo>
                  <a:lnTo>
                    <a:pt x="2247900" y="1219200"/>
                  </a:lnTo>
                  <a:lnTo>
                    <a:pt x="1914525" y="0"/>
                  </a:lnTo>
                  <a:lnTo>
                    <a:pt x="0" y="66675"/>
                  </a:ln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reeform 10"/>
            <p:cNvSpPr/>
            <p:nvPr/>
          </p:nvSpPr>
          <p:spPr>
            <a:xfrm>
              <a:off x="5829300" y="3590925"/>
              <a:ext cx="1914525" cy="723900"/>
            </a:xfrm>
            <a:custGeom>
              <a:avLst/>
              <a:gdLst>
                <a:gd name="connsiteX0" fmla="*/ 142875 w 1914525"/>
                <a:gd name="connsiteY0" fmla="*/ 0 h 723900"/>
                <a:gd name="connsiteX1" fmla="*/ 1914525 w 1914525"/>
                <a:gd name="connsiteY1" fmla="*/ 0 h 723900"/>
                <a:gd name="connsiteX2" fmla="*/ 1819275 w 1914525"/>
                <a:gd name="connsiteY2" fmla="*/ 533400 h 723900"/>
                <a:gd name="connsiteX3" fmla="*/ 0 w 1914525"/>
                <a:gd name="connsiteY3" fmla="*/ 723900 h 723900"/>
                <a:gd name="connsiteX4" fmla="*/ 142875 w 1914525"/>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525" h="723900">
                  <a:moveTo>
                    <a:pt x="142875" y="0"/>
                  </a:moveTo>
                  <a:lnTo>
                    <a:pt x="1914525" y="0"/>
                  </a:lnTo>
                  <a:lnTo>
                    <a:pt x="1819275" y="533400"/>
                  </a:lnTo>
                  <a:lnTo>
                    <a:pt x="0" y="723900"/>
                  </a:lnTo>
                  <a:lnTo>
                    <a:pt x="142875" y="0"/>
                  </a:ln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236199" y="3486150"/>
              <a:ext cx="1507626" cy="104775"/>
            </a:xfrm>
            <a:prstGeom prst="rect">
              <a:avLst/>
            </a:prstGeom>
            <a:solidFill>
              <a:srgbClr val="F846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a:off x="5505450" y="3459956"/>
              <a:ext cx="730749" cy="523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4407944" y="2982419"/>
              <a:ext cx="1208329" cy="738882"/>
            </a:xfrm>
            <a:prstGeom prst="rect">
              <a:avLst/>
            </a:prstGeom>
            <a:noFill/>
          </p:spPr>
          <p:txBody>
            <a:bodyPr wrap="square" rtlCol="0">
              <a:spAutoFit/>
            </a:bodyPr>
            <a:lstStyle/>
            <a:p>
              <a:r>
                <a:rPr lang="en-US" sz="1400" dirty="0" smtClean="0"/>
                <a:t>Contact element</a:t>
              </a:r>
              <a:endParaRPr lang="en-US" sz="1400" dirty="0"/>
            </a:p>
          </p:txBody>
        </p:sp>
        <p:sp>
          <p:nvSpPr>
            <p:cNvPr id="26" name="TextBox 25"/>
            <p:cNvSpPr txBox="1"/>
            <p:nvPr/>
          </p:nvSpPr>
          <p:spPr>
            <a:xfrm>
              <a:off x="4475255" y="4973365"/>
              <a:ext cx="4602071" cy="1390838"/>
            </a:xfrm>
            <a:prstGeom prst="rect">
              <a:avLst/>
            </a:prstGeom>
            <a:noFill/>
          </p:spPr>
          <p:txBody>
            <a:bodyPr wrap="square" rtlCol="0">
              <a:spAutoFit/>
            </a:bodyPr>
            <a:lstStyle/>
            <a:p>
              <a:pPr marL="285750" indent="-285750" algn="l">
                <a:buFont typeface="Arial" pitchFamily="34" charset="0"/>
                <a:buChar char="•"/>
              </a:pPr>
              <a:r>
                <a:rPr lang="en-US" sz="1400" b="1" dirty="0" smtClean="0"/>
                <a:t>Nonlinear normal compliance</a:t>
              </a:r>
            </a:p>
            <a:p>
              <a:pPr marL="285750" indent="-285750" algn="l">
                <a:buFont typeface="Arial" pitchFamily="34" charset="0"/>
                <a:buChar char="•"/>
              </a:pPr>
              <a:r>
                <a:rPr lang="en-US" sz="1400" b="1" dirty="0" smtClean="0"/>
                <a:t>Coulomb friction</a:t>
              </a:r>
            </a:p>
            <a:p>
              <a:pPr marL="285750" indent="-285750" algn="l">
                <a:buFont typeface="Arial" pitchFamily="34" charset="0"/>
                <a:buChar char="•"/>
              </a:pPr>
              <a:r>
                <a:rPr lang="en-US" sz="1400" b="1" dirty="0" smtClean="0"/>
                <a:t>Valid for large slips and separations</a:t>
              </a:r>
              <a:r>
                <a:rPr lang="en-US" sz="1600" b="1" dirty="0" smtClean="0"/>
                <a:t> </a:t>
              </a:r>
              <a:endParaRPr lang="en-US" sz="1600" b="1" dirty="0"/>
            </a:p>
          </p:txBody>
        </p:sp>
        <p:sp>
          <p:nvSpPr>
            <p:cNvPr id="28" name="TextBox 27"/>
            <p:cNvSpPr txBox="1"/>
            <p:nvPr/>
          </p:nvSpPr>
          <p:spPr>
            <a:xfrm>
              <a:off x="6370887" y="2336364"/>
              <a:ext cx="1238250" cy="461665"/>
            </a:xfrm>
            <a:prstGeom prst="rect">
              <a:avLst/>
            </a:prstGeom>
            <a:noFill/>
          </p:spPr>
          <p:txBody>
            <a:bodyPr wrap="square" rtlCol="0">
              <a:spAutoFit/>
            </a:bodyPr>
            <a:lstStyle/>
            <a:p>
              <a:r>
                <a:rPr lang="en-US" sz="1200" b="1" dirty="0" smtClean="0"/>
                <a:t>Isotropic material</a:t>
              </a:r>
              <a:endParaRPr lang="en-US" sz="1200" b="1" dirty="0"/>
            </a:p>
          </p:txBody>
        </p:sp>
        <p:sp>
          <p:nvSpPr>
            <p:cNvPr id="30" name="TextBox 29"/>
            <p:cNvSpPr txBox="1"/>
            <p:nvPr/>
          </p:nvSpPr>
          <p:spPr>
            <a:xfrm>
              <a:off x="7872304" y="3853161"/>
              <a:ext cx="1042273" cy="461665"/>
            </a:xfrm>
            <a:prstGeom prst="rect">
              <a:avLst/>
            </a:prstGeom>
            <a:noFill/>
          </p:spPr>
          <p:txBody>
            <a:bodyPr wrap="none" rtlCol="0">
              <a:spAutoFit/>
            </a:bodyPr>
            <a:lstStyle/>
            <a:p>
              <a:r>
                <a:rPr lang="en-US" sz="1200" i="1" dirty="0" smtClean="0"/>
                <a:t>Elastic-plastic</a:t>
              </a:r>
            </a:p>
            <a:p>
              <a:r>
                <a:rPr lang="en-US" sz="1200" i="1" dirty="0" smtClean="0"/>
                <a:t>anisotropy</a:t>
              </a:r>
              <a:endParaRPr lang="en-US" sz="1200" i="1" dirty="0"/>
            </a:p>
          </p:txBody>
        </p:sp>
      </p:grpSp>
      <p:grpSp>
        <p:nvGrpSpPr>
          <p:cNvPr id="2" name="Group 1"/>
          <p:cNvGrpSpPr/>
          <p:nvPr/>
        </p:nvGrpSpPr>
        <p:grpSpPr>
          <a:xfrm>
            <a:off x="5799839" y="2322750"/>
            <a:ext cx="3238500" cy="2940672"/>
            <a:chOff x="66675" y="1743075"/>
            <a:chExt cx="4505325" cy="4543425"/>
          </a:xfrm>
        </p:grpSpPr>
        <p:sp>
          <p:nvSpPr>
            <p:cNvPr id="5" name="Rectangle 4"/>
            <p:cNvSpPr/>
            <p:nvPr/>
          </p:nvSpPr>
          <p:spPr>
            <a:xfrm>
              <a:off x="66675" y="1743075"/>
              <a:ext cx="4505325" cy="4543425"/>
            </a:xfrm>
            <a:prstGeom prst="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a:p>
          </p:txBody>
        </p:sp>
        <p:sp>
          <p:nvSpPr>
            <p:cNvPr id="8" name="TextBox 7"/>
            <p:cNvSpPr txBox="1"/>
            <p:nvPr/>
          </p:nvSpPr>
          <p:spPr>
            <a:xfrm>
              <a:off x="914400" y="1746766"/>
              <a:ext cx="2753411" cy="523076"/>
            </a:xfrm>
            <a:prstGeom prst="rect">
              <a:avLst/>
            </a:prstGeom>
            <a:noFill/>
          </p:spPr>
          <p:txBody>
            <a:bodyPr wrap="none" rtlCol="0">
              <a:spAutoFit/>
            </a:bodyPr>
            <a:lstStyle/>
            <a:p>
              <a:r>
                <a:rPr lang="en-US" sz="1600" b="1" dirty="0" smtClean="0"/>
                <a:t>CONTINUUM JOINT</a:t>
              </a:r>
              <a:endParaRPr lang="en-US" sz="1600" b="1" dirty="0"/>
            </a:p>
          </p:txBody>
        </p:sp>
        <p:sp>
          <p:nvSpPr>
            <p:cNvPr id="19" name="Freeform 18"/>
            <p:cNvSpPr/>
            <p:nvPr/>
          </p:nvSpPr>
          <p:spPr>
            <a:xfrm>
              <a:off x="914399" y="2155269"/>
              <a:ext cx="3076575" cy="2607706"/>
            </a:xfrm>
            <a:custGeom>
              <a:avLst/>
              <a:gdLst>
                <a:gd name="connsiteX0" fmla="*/ 0 w 3524250"/>
                <a:gd name="connsiteY0" fmla="*/ 38100 h 3048000"/>
                <a:gd name="connsiteX1" fmla="*/ 3114675 w 3524250"/>
                <a:gd name="connsiteY1" fmla="*/ 0 h 3048000"/>
                <a:gd name="connsiteX2" fmla="*/ 3524250 w 3524250"/>
                <a:gd name="connsiteY2" fmla="*/ 2962275 h 3048000"/>
                <a:gd name="connsiteX3" fmla="*/ 333375 w 3524250"/>
                <a:gd name="connsiteY3" fmla="*/ 3048000 h 3048000"/>
                <a:gd name="connsiteX4" fmla="*/ 0 w 3524250"/>
                <a:gd name="connsiteY4" fmla="*/ 38100 h 304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0" h="3048000">
                  <a:moveTo>
                    <a:pt x="0" y="38100"/>
                  </a:moveTo>
                  <a:lnTo>
                    <a:pt x="3114675" y="0"/>
                  </a:lnTo>
                  <a:lnTo>
                    <a:pt x="3524250" y="2962275"/>
                  </a:lnTo>
                  <a:lnTo>
                    <a:pt x="333375" y="3048000"/>
                  </a:lnTo>
                  <a:lnTo>
                    <a:pt x="0" y="38100"/>
                  </a:ln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1" name="Straight Connector 20"/>
            <p:cNvCxnSpPr/>
            <p:nvPr/>
          </p:nvCxnSpPr>
          <p:spPr>
            <a:xfrm flipV="1">
              <a:off x="1095375" y="3763813"/>
              <a:ext cx="2724150" cy="189062"/>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rot="21335039">
              <a:off x="1008385" y="3182903"/>
              <a:ext cx="2623890" cy="570629"/>
            </a:xfrm>
            <a:prstGeom prst="rect">
              <a:avLst/>
            </a:prstGeom>
            <a:noFill/>
          </p:spPr>
          <p:txBody>
            <a:bodyPr wrap="none" rtlCol="0">
              <a:spAutoFit/>
            </a:bodyPr>
            <a:lstStyle/>
            <a:p>
              <a:r>
                <a:rPr lang="en-US" dirty="0" smtClean="0">
                  <a:solidFill>
                    <a:srgbClr val="0070C0"/>
                  </a:solidFill>
                </a:rPr>
                <a:t>Weakness plane</a:t>
              </a:r>
              <a:endParaRPr lang="en-US" dirty="0">
                <a:solidFill>
                  <a:srgbClr val="0070C0"/>
                </a:solidFill>
              </a:endParaRPr>
            </a:p>
          </p:txBody>
        </p:sp>
        <p:sp>
          <p:nvSpPr>
            <p:cNvPr id="27" name="TextBox 26"/>
            <p:cNvSpPr txBox="1"/>
            <p:nvPr/>
          </p:nvSpPr>
          <p:spPr>
            <a:xfrm>
              <a:off x="304799" y="4865906"/>
              <a:ext cx="2970887" cy="1141258"/>
            </a:xfrm>
            <a:prstGeom prst="rect">
              <a:avLst/>
            </a:prstGeom>
            <a:noFill/>
          </p:spPr>
          <p:txBody>
            <a:bodyPr wrap="none" rtlCol="0">
              <a:spAutoFit/>
            </a:bodyPr>
            <a:lstStyle/>
            <a:p>
              <a:pPr marL="285750" indent="-285750" algn="l">
                <a:buFont typeface="Arial" pitchFamily="34" charset="0"/>
                <a:buChar char="•"/>
              </a:pPr>
              <a:r>
                <a:rPr lang="en-US" sz="1400" b="1" dirty="0" smtClean="0"/>
                <a:t>No compliance</a:t>
              </a:r>
            </a:p>
            <a:p>
              <a:pPr marL="285750" indent="-285750" algn="l">
                <a:buFont typeface="Arial" pitchFamily="34" charset="0"/>
                <a:buChar char="•"/>
              </a:pPr>
              <a:r>
                <a:rPr lang="en-US" sz="1400" b="1" dirty="0" smtClean="0"/>
                <a:t>Coulomb friction</a:t>
              </a:r>
            </a:p>
            <a:p>
              <a:pPr marL="285750" indent="-285750" algn="l">
                <a:buFont typeface="Arial" pitchFamily="34" charset="0"/>
                <a:buChar char="•"/>
              </a:pPr>
              <a:r>
                <a:rPr lang="en-US" sz="1400" b="1" dirty="0" smtClean="0"/>
                <a:t>Small deformations</a:t>
              </a:r>
              <a:endParaRPr lang="en-US" sz="1400" b="1" dirty="0"/>
            </a:p>
          </p:txBody>
        </p:sp>
        <p:sp>
          <p:nvSpPr>
            <p:cNvPr id="29" name="TextBox 28"/>
            <p:cNvSpPr txBox="1"/>
            <p:nvPr/>
          </p:nvSpPr>
          <p:spPr>
            <a:xfrm>
              <a:off x="1412064" y="2257425"/>
              <a:ext cx="1238250" cy="808390"/>
            </a:xfrm>
            <a:prstGeom prst="rect">
              <a:avLst/>
            </a:prstGeom>
            <a:noFill/>
          </p:spPr>
          <p:txBody>
            <a:bodyPr wrap="square" rtlCol="0">
              <a:spAutoFit/>
            </a:bodyPr>
            <a:lstStyle/>
            <a:p>
              <a:r>
                <a:rPr lang="en-US" sz="1400" dirty="0" smtClean="0"/>
                <a:t>Isotropic material</a:t>
              </a:r>
              <a:endParaRPr lang="en-US" sz="1400" dirty="0"/>
            </a:p>
          </p:txBody>
        </p:sp>
        <p:sp>
          <p:nvSpPr>
            <p:cNvPr id="31" name="TextBox 30"/>
            <p:cNvSpPr txBox="1"/>
            <p:nvPr/>
          </p:nvSpPr>
          <p:spPr>
            <a:xfrm>
              <a:off x="3405233" y="4772078"/>
              <a:ext cx="1166767" cy="713286"/>
            </a:xfrm>
            <a:prstGeom prst="rect">
              <a:avLst/>
            </a:prstGeom>
            <a:noFill/>
          </p:spPr>
          <p:txBody>
            <a:bodyPr wrap="none" rtlCol="0">
              <a:spAutoFit/>
            </a:bodyPr>
            <a:lstStyle/>
            <a:p>
              <a:r>
                <a:rPr lang="en-US" sz="1200" i="1" dirty="0" smtClean="0"/>
                <a:t>plastic</a:t>
              </a:r>
            </a:p>
            <a:p>
              <a:r>
                <a:rPr lang="en-US" sz="1200" i="1" dirty="0" smtClean="0"/>
                <a:t>anisotropy</a:t>
              </a:r>
              <a:endParaRPr lang="en-US" sz="1200" i="1" dirty="0"/>
            </a:p>
          </p:txBody>
        </p:sp>
      </p:grpSp>
      <p:sp>
        <p:nvSpPr>
          <p:cNvPr id="9" name="Right Arrow 8"/>
          <p:cNvSpPr/>
          <p:nvPr/>
        </p:nvSpPr>
        <p:spPr>
          <a:xfrm>
            <a:off x="3333749" y="1740180"/>
            <a:ext cx="2362200" cy="1244429"/>
          </a:xfrm>
          <a:prstGeom prst="rightArrow">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2"/>
                </a:solidFill>
              </a:rPr>
              <a:t>Bigger domains, more runs</a:t>
            </a:r>
            <a:endParaRPr lang="en-US" dirty="0">
              <a:solidFill>
                <a:schemeClr val="tx2"/>
              </a:solidFill>
            </a:endParaRPr>
          </a:p>
        </p:txBody>
      </p:sp>
      <p:sp>
        <p:nvSpPr>
          <p:cNvPr id="24" name="Right Arrow 23"/>
          <p:cNvSpPr/>
          <p:nvPr/>
        </p:nvSpPr>
        <p:spPr>
          <a:xfrm rot="10800000">
            <a:off x="3333749" y="4744897"/>
            <a:ext cx="2362200" cy="86161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Box 12"/>
          <p:cNvSpPr txBox="1"/>
          <p:nvPr/>
        </p:nvSpPr>
        <p:spPr>
          <a:xfrm>
            <a:off x="4259488" y="5009998"/>
            <a:ext cx="800219" cy="369332"/>
          </a:xfrm>
          <a:prstGeom prst="rect">
            <a:avLst/>
          </a:prstGeom>
          <a:noFill/>
        </p:spPr>
        <p:txBody>
          <a:bodyPr wrap="none" rtlCol="0">
            <a:spAutoFit/>
          </a:bodyPr>
          <a:lstStyle/>
          <a:p>
            <a:r>
              <a:rPr lang="en-US" b="1" dirty="0" smtClean="0">
                <a:solidFill>
                  <a:srgbClr val="124A91"/>
                </a:solidFill>
              </a:rPr>
              <a:t>verify</a:t>
            </a:r>
            <a:endParaRPr lang="en-US" b="1" dirty="0">
              <a:solidFill>
                <a:srgbClr val="124A91"/>
              </a:solidFill>
            </a:endParaRPr>
          </a:p>
        </p:txBody>
      </p:sp>
      <p:sp>
        <p:nvSpPr>
          <p:cNvPr id="15" name="TextBox 14"/>
          <p:cNvSpPr txBox="1"/>
          <p:nvPr/>
        </p:nvSpPr>
        <p:spPr>
          <a:xfrm>
            <a:off x="136457" y="100267"/>
            <a:ext cx="9007543" cy="830997"/>
          </a:xfrm>
          <a:prstGeom prst="rect">
            <a:avLst/>
          </a:prstGeom>
          <a:noFill/>
        </p:spPr>
        <p:txBody>
          <a:bodyPr wrap="square" rtlCol="0">
            <a:spAutoFit/>
          </a:bodyPr>
          <a:lstStyle/>
          <a:p>
            <a:pPr algn="l"/>
            <a:r>
              <a:rPr lang="en-US" sz="2400" b="1" dirty="0" smtClean="0">
                <a:solidFill>
                  <a:srgbClr val="124A91"/>
                </a:solidFill>
                <a:latin typeface="Arial Rounded MT Bold" pitchFamily="34" charset="0"/>
              </a:rPr>
              <a:t>We have employed a continuum joint modeling to study effects of joint orientations and gravity</a:t>
            </a:r>
            <a:endParaRPr lang="en-US" sz="2400" b="1" dirty="0">
              <a:solidFill>
                <a:srgbClr val="124A91"/>
              </a:solidFill>
              <a:latin typeface="Arial Rounded MT Bold" pitchFamily="34" charset="0"/>
            </a:endParaRPr>
          </a:p>
        </p:txBody>
      </p:sp>
      <p:pic>
        <p:nvPicPr>
          <p:cNvPr id="16" name="Picture 15"/>
          <p:cNvPicPr>
            <a:picLocks noChangeAspect="1"/>
          </p:cNvPicPr>
          <p:nvPr/>
        </p:nvPicPr>
        <p:blipFill rotWithShape="1">
          <a:blip r:embed="rId2" cstate="print">
            <a:extLst>
              <a:ext uri="{28A0092B-C50C-407E-A947-70E740481C1C}">
                <a14:useLocalDpi xmlns:a14="http://schemas.microsoft.com/office/drawing/2010/main" val="0"/>
              </a:ext>
            </a:extLst>
          </a:blip>
          <a:srcRect l="17154" t="22988" r="10704" b="16092"/>
          <a:stretch/>
        </p:blipFill>
        <p:spPr>
          <a:xfrm>
            <a:off x="3480875" y="3101878"/>
            <a:ext cx="2067947" cy="1652480"/>
          </a:xfrm>
          <a:prstGeom prst="rect">
            <a:avLst/>
          </a:prstGeom>
        </p:spPr>
      </p:pic>
    </p:spTree>
    <p:extLst>
      <p:ext uri="{BB962C8B-B14F-4D97-AF65-F5344CB8AC3E}">
        <p14:creationId xmlns:p14="http://schemas.microsoft.com/office/powerpoint/2010/main" val="12129933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85724" y="2162175"/>
            <a:ext cx="9058275" cy="193357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11" name="Rectangle 10"/>
          <p:cNvSpPr/>
          <p:nvPr/>
        </p:nvSpPr>
        <p:spPr>
          <a:xfrm>
            <a:off x="85725" y="4095750"/>
            <a:ext cx="9058275" cy="1933575"/>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3" name="Title 2"/>
          <p:cNvSpPr>
            <a:spLocks noGrp="1"/>
          </p:cNvSpPr>
          <p:nvPr>
            <p:ph type="title"/>
          </p:nvPr>
        </p:nvSpPr>
        <p:spPr/>
        <p:txBody>
          <a:bodyPr/>
          <a:lstStyle/>
          <a:p>
            <a:r>
              <a:rPr lang="en-US" dirty="0" smtClean="0"/>
              <a:t>Discrete and continuum joint methods produce similar results where the flow is controlled by plasticity (2D)</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5318" y="3035966"/>
            <a:ext cx="2608632" cy="2393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7532" y="2967174"/>
            <a:ext cx="2506068" cy="2462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113" y="2967174"/>
            <a:ext cx="2429868" cy="2393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460852" y="4689189"/>
            <a:ext cx="763351" cy="461665"/>
          </a:xfrm>
          <a:prstGeom prst="rect">
            <a:avLst/>
          </a:prstGeom>
          <a:noFill/>
        </p:spPr>
        <p:txBody>
          <a:bodyPr wrap="none" rtlCol="0">
            <a:spAutoFit/>
          </a:bodyPr>
          <a:lstStyle/>
          <a:p>
            <a:r>
              <a:rPr lang="en-US" sz="1200" b="1" dirty="0" smtClean="0"/>
              <a:t>Q=1 kJ/g</a:t>
            </a:r>
          </a:p>
          <a:p>
            <a:r>
              <a:rPr lang="en-US" sz="1200" b="1" dirty="0" smtClean="0"/>
              <a:t>f=0.4</a:t>
            </a:r>
            <a:endParaRPr lang="en-US" sz="1200" b="1" dirty="0"/>
          </a:p>
        </p:txBody>
      </p:sp>
      <p:sp>
        <p:nvSpPr>
          <p:cNvPr id="7" name="TextBox 6"/>
          <p:cNvSpPr txBox="1"/>
          <p:nvPr/>
        </p:nvSpPr>
        <p:spPr>
          <a:xfrm>
            <a:off x="4271122" y="5533754"/>
            <a:ext cx="1558440" cy="461665"/>
          </a:xfrm>
          <a:prstGeom prst="rect">
            <a:avLst/>
          </a:prstGeom>
          <a:noFill/>
        </p:spPr>
        <p:txBody>
          <a:bodyPr wrap="none" rtlCol="0">
            <a:spAutoFit/>
          </a:bodyPr>
          <a:lstStyle/>
          <a:p>
            <a:r>
              <a:rPr lang="en-US" sz="2400" b="1" dirty="0" smtClean="0"/>
              <a:t>DISCRETE</a:t>
            </a:r>
            <a:endParaRPr lang="en-US" sz="2400" b="1" dirty="0"/>
          </a:p>
        </p:txBody>
      </p:sp>
      <p:sp>
        <p:nvSpPr>
          <p:cNvPr id="8" name="TextBox 7"/>
          <p:cNvSpPr txBox="1"/>
          <p:nvPr/>
        </p:nvSpPr>
        <p:spPr>
          <a:xfrm>
            <a:off x="3948918" y="2496771"/>
            <a:ext cx="1984839" cy="461665"/>
          </a:xfrm>
          <a:prstGeom prst="rect">
            <a:avLst/>
          </a:prstGeom>
          <a:noFill/>
        </p:spPr>
        <p:txBody>
          <a:bodyPr wrap="none" rtlCol="0">
            <a:spAutoFit/>
          </a:bodyPr>
          <a:lstStyle/>
          <a:p>
            <a:r>
              <a:rPr lang="en-US" sz="2400" b="1" dirty="0" smtClean="0"/>
              <a:t>CONTINUUM</a:t>
            </a:r>
            <a:endParaRPr lang="en-US" sz="2400" b="1" dirty="0"/>
          </a:p>
        </p:txBody>
      </p:sp>
      <p:sp>
        <p:nvSpPr>
          <p:cNvPr id="12" name="TextBox 11"/>
          <p:cNvSpPr txBox="1"/>
          <p:nvPr/>
        </p:nvSpPr>
        <p:spPr>
          <a:xfrm>
            <a:off x="5165887" y="4689189"/>
            <a:ext cx="763351" cy="461665"/>
          </a:xfrm>
          <a:prstGeom prst="rect">
            <a:avLst/>
          </a:prstGeom>
          <a:noFill/>
        </p:spPr>
        <p:txBody>
          <a:bodyPr wrap="none" rtlCol="0">
            <a:spAutoFit/>
          </a:bodyPr>
          <a:lstStyle/>
          <a:p>
            <a:r>
              <a:rPr lang="en-US" sz="1200" b="1" dirty="0" smtClean="0"/>
              <a:t>Q=1 kJ/g</a:t>
            </a:r>
          </a:p>
          <a:p>
            <a:r>
              <a:rPr lang="en-US" sz="1200" b="1" dirty="0" smtClean="0"/>
              <a:t>f=0.2</a:t>
            </a:r>
            <a:endParaRPr lang="en-US" sz="1200" b="1" dirty="0"/>
          </a:p>
        </p:txBody>
      </p:sp>
      <p:sp>
        <p:nvSpPr>
          <p:cNvPr id="13" name="TextBox 12"/>
          <p:cNvSpPr txBox="1"/>
          <p:nvPr/>
        </p:nvSpPr>
        <p:spPr>
          <a:xfrm>
            <a:off x="7966555" y="4689189"/>
            <a:ext cx="893193" cy="461665"/>
          </a:xfrm>
          <a:prstGeom prst="rect">
            <a:avLst/>
          </a:prstGeom>
          <a:noFill/>
        </p:spPr>
        <p:txBody>
          <a:bodyPr wrap="none" rtlCol="0">
            <a:spAutoFit/>
          </a:bodyPr>
          <a:lstStyle/>
          <a:p>
            <a:r>
              <a:rPr lang="en-US" sz="1200" b="1" dirty="0" smtClean="0"/>
              <a:t>Q=0.4 kJ/g</a:t>
            </a:r>
          </a:p>
          <a:p>
            <a:r>
              <a:rPr lang="en-US" sz="1200" b="1" dirty="0" smtClean="0"/>
              <a:t>f=0.2</a:t>
            </a:r>
            <a:endParaRPr lang="en-US" sz="1200" b="1" dirty="0"/>
          </a:p>
        </p:txBody>
      </p:sp>
    </p:spTree>
    <p:extLst>
      <p:ext uri="{BB962C8B-B14F-4D97-AF65-F5344CB8AC3E}">
        <p14:creationId xmlns:p14="http://schemas.microsoft.com/office/powerpoint/2010/main" val="13113538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566" y="288835"/>
            <a:ext cx="8796884" cy="663574"/>
          </a:xfrm>
        </p:spPr>
        <p:txBody>
          <a:bodyPr/>
          <a:lstStyle/>
          <a:p>
            <a:r>
              <a:rPr lang="en-US" dirty="0" smtClean="0"/>
              <a:t>Discrete and continuum methods show similar results (3D) </a:t>
            </a:r>
            <a:endParaRPr lang="en-US" dirty="0"/>
          </a:p>
        </p:txBody>
      </p:sp>
      <p:grpSp>
        <p:nvGrpSpPr>
          <p:cNvPr id="35" name="Group 34"/>
          <p:cNvGrpSpPr/>
          <p:nvPr/>
        </p:nvGrpSpPr>
        <p:grpSpPr>
          <a:xfrm>
            <a:off x="0" y="1194457"/>
            <a:ext cx="3307054" cy="2886932"/>
            <a:chOff x="0" y="1194457"/>
            <a:chExt cx="3307054" cy="2886932"/>
          </a:xfrm>
        </p:grpSpPr>
        <p:pic>
          <p:nvPicPr>
            <p:cNvPr id="8" name="Picture 7"/>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6092" t="12500" r="23846" b="13056"/>
            <a:stretch/>
          </p:blipFill>
          <p:spPr>
            <a:xfrm>
              <a:off x="937921" y="1302712"/>
              <a:ext cx="2369133" cy="2778677"/>
            </a:xfrm>
            <a:prstGeom prst="rect">
              <a:avLst/>
            </a:prstGeom>
            <a:ln>
              <a:noFill/>
            </a:ln>
            <a:effectLst>
              <a:outerShdw blurRad="190500" algn="tl" rotWithShape="0">
                <a:srgbClr val="000000">
                  <a:alpha val="70000"/>
                </a:srgbClr>
              </a:outerShdw>
            </a:effectLst>
          </p:spPr>
        </p:pic>
        <p:sp>
          <p:nvSpPr>
            <p:cNvPr id="10" name="TextBox 9"/>
            <p:cNvSpPr txBox="1"/>
            <p:nvPr/>
          </p:nvSpPr>
          <p:spPr>
            <a:xfrm>
              <a:off x="0" y="1194457"/>
              <a:ext cx="1907311" cy="1169551"/>
            </a:xfrm>
            <a:prstGeom prst="rect">
              <a:avLst/>
            </a:prstGeom>
            <a:noFill/>
          </p:spPr>
          <p:txBody>
            <a:bodyPr wrap="square" rtlCol="0">
              <a:spAutoFit/>
            </a:bodyPr>
            <a:lstStyle/>
            <a:p>
              <a:pPr algn="l"/>
              <a:r>
                <a:rPr lang="en-US" sz="1400" b="1" dirty="0" smtClean="0"/>
                <a:t>Explosion in hard rock with three Cartesian </a:t>
              </a:r>
            </a:p>
            <a:p>
              <a:pPr algn="l"/>
              <a:r>
                <a:rPr lang="en-US" sz="1400" b="1" dirty="0" smtClean="0"/>
                <a:t>sets of </a:t>
              </a:r>
            </a:p>
            <a:p>
              <a:pPr algn="l"/>
              <a:r>
                <a:rPr lang="en-US" sz="1400" b="1" dirty="0" smtClean="0"/>
                <a:t>joints</a:t>
              </a:r>
              <a:endParaRPr lang="en-US" sz="1400" b="1" dirty="0"/>
            </a:p>
          </p:txBody>
        </p:sp>
        <p:cxnSp>
          <p:nvCxnSpPr>
            <p:cNvPr id="12" name="Straight Arrow Connector 11"/>
            <p:cNvCxnSpPr/>
            <p:nvPr/>
          </p:nvCxnSpPr>
          <p:spPr>
            <a:xfrm>
              <a:off x="815926" y="1940755"/>
              <a:ext cx="1458919" cy="874459"/>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grpSp>
      <p:sp>
        <p:nvSpPr>
          <p:cNvPr id="13" name="TextBox 12"/>
          <p:cNvSpPr txBox="1"/>
          <p:nvPr/>
        </p:nvSpPr>
        <p:spPr>
          <a:xfrm>
            <a:off x="5385145" y="6186454"/>
            <a:ext cx="2656496" cy="307777"/>
          </a:xfrm>
          <a:prstGeom prst="rect">
            <a:avLst/>
          </a:prstGeom>
          <a:noFill/>
        </p:spPr>
        <p:txBody>
          <a:bodyPr wrap="none" rtlCol="0">
            <a:spAutoFit/>
          </a:bodyPr>
          <a:lstStyle/>
          <a:p>
            <a:r>
              <a:rPr lang="en-US" sz="1400" b="1" dirty="0" smtClean="0"/>
              <a:t>Dependence on joint friction</a:t>
            </a:r>
            <a:endParaRPr lang="en-US" sz="1400" b="1" dirty="0"/>
          </a:p>
        </p:txBody>
      </p:sp>
      <p:grpSp>
        <p:nvGrpSpPr>
          <p:cNvPr id="36" name="Group 35"/>
          <p:cNvGrpSpPr/>
          <p:nvPr/>
        </p:nvGrpSpPr>
        <p:grpSpPr>
          <a:xfrm>
            <a:off x="4526020" y="1361392"/>
            <a:ext cx="4519920" cy="2322385"/>
            <a:chOff x="4526020" y="1361392"/>
            <a:chExt cx="4519920" cy="2322385"/>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8152" b="50000"/>
            <a:stretch/>
          </p:blipFill>
          <p:spPr>
            <a:xfrm>
              <a:off x="4526020" y="1695412"/>
              <a:ext cx="4519920" cy="1988365"/>
            </a:xfrm>
            <a:prstGeom prst="rect">
              <a:avLst/>
            </a:prstGeom>
            <a:solidFill>
              <a:schemeClr val="bg1"/>
            </a:solidFill>
            <a:ln>
              <a:noFill/>
            </a:ln>
            <a:effectLst>
              <a:outerShdw blurRad="190500" algn="tl" rotWithShape="0">
                <a:srgbClr val="000000">
                  <a:alpha val="70000"/>
                </a:srgbClr>
              </a:outerShdw>
            </a:effectLst>
          </p:spPr>
        </p:pic>
        <p:sp>
          <p:nvSpPr>
            <p:cNvPr id="16" name="TextBox 15"/>
            <p:cNvSpPr txBox="1"/>
            <p:nvPr/>
          </p:nvSpPr>
          <p:spPr>
            <a:xfrm>
              <a:off x="5631267" y="1361392"/>
              <a:ext cx="2610010" cy="307777"/>
            </a:xfrm>
            <a:prstGeom prst="rect">
              <a:avLst/>
            </a:prstGeom>
            <a:noFill/>
          </p:spPr>
          <p:txBody>
            <a:bodyPr wrap="none" rtlCol="0">
              <a:spAutoFit/>
            </a:bodyPr>
            <a:lstStyle/>
            <a:p>
              <a:r>
                <a:rPr lang="en-US" sz="1400" b="1" dirty="0" smtClean="0">
                  <a:solidFill>
                    <a:srgbClr val="C00000"/>
                  </a:solidFill>
                </a:rPr>
                <a:t>Discrete joint representation</a:t>
              </a:r>
              <a:endParaRPr lang="en-US" sz="1400" b="1" dirty="0">
                <a:solidFill>
                  <a:srgbClr val="C00000"/>
                </a:solidFill>
              </a:endParaRPr>
            </a:p>
          </p:txBody>
        </p:sp>
        <p:sp>
          <p:nvSpPr>
            <p:cNvPr id="17" name="TextBox 16"/>
            <p:cNvSpPr txBox="1"/>
            <p:nvPr/>
          </p:nvSpPr>
          <p:spPr>
            <a:xfrm>
              <a:off x="4926638" y="1856935"/>
              <a:ext cx="1053494" cy="276999"/>
            </a:xfrm>
            <a:prstGeom prst="rect">
              <a:avLst/>
            </a:prstGeom>
            <a:noFill/>
          </p:spPr>
          <p:txBody>
            <a:bodyPr wrap="none" rtlCol="0">
              <a:spAutoFit/>
            </a:bodyPr>
            <a:lstStyle/>
            <a:p>
              <a:r>
                <a:rPr lang="en-US" sz="1200" b="1" dirty="0" smtClean="0"/>
                <a:t>Friction=0.6</a:t>
              </a:r>
              <a:endParaRPr lang="en-US" sz="1200" b="1" dirty="0"/>
            </a:p>
          </p:txBody>
        </p:sp>
        <p:sp>
          <p:nvSpPr>
            <p:cNvPr id="19" name="TextBox 18"/>
            <p:cNvSpPr txBox="1"/>
            <p:nvPr/>
          </p:nvSpPr>
          <p:spPr>
            <a:xfrm>
              <a:off x="7866171" y="1856934"/>
              <a:ext cx="1053494" cy="276999"/>
            </a:xfrm>
            <a:prstGeom prst="rect">
              <a:avLst/>
            </a:prstGeom>
            <a:noFill/>
          </p:spPr>
          <p:txBody>
            <a:bodyPr wrap="none" rtlCol="0">
              <a:spAutoFit/>
            </a:bodyPr>
            <a:lstStyle/>
            <a:p>
              <a:pPr algn="r"/>
              <a:r>
                <a:rPr lang="en-US" sz="1200" b="1" dirty="0" smtClean="0"/>
                <a:t>Friction=0.2</a:t>
              </a:r>
              <a:endParaRPr lang="en-US" sz="1200" b="1" dirty="0"/>
            </a:p>
          </p:txBody>
        </p:sp>
      </p:grpSp>
      <p:grpSp>
        <p:nvGrpSpPr>
          <p:cNvPr id="37" name="Group 36"/>
          <p:cNvGrpSpPr/>
          <p:nvPr/>
        </p:nvGrpSpPr>
        <p:grpSpPr>
          <a:xfrm>
            <a:off x="4514644" y="3915681"/>
            <a:ext cx="4519920" cy="2296172"/>
            <a:chOff x="4514644" y="3915681"/>
            <a:chExt cx="4519920" cy="2296172"/>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t="58018"/>
            <a:stretch/>
          </p:blipFill>
          <p:spPr>
            <a:xfrm>
              <a:off x="4514644" y="4217158"/>
              <a:ext cx="4519920" cy="1994695"/>
            </a:xfrm>
            <a:prstGeom prst="rect">
              <a:avLst/>
            </a:prstGeom>
            <a:solidFill>
              <a:schemeClr val="bg1"/>
            </a:solidFill>
            <a:ln>
              <a:noFill/>
            </a:ln>
            <a:effectLst>
              <a:outerShdw blurRad="190500" algn="tl" rotWithShape="0">
                <a:srgbClr val="000000">
                  <a:alpha val="70000"/>
                </a:srgbClr>
              </a:outerShdw>
            </a:effectLst>
          </p:spPr>
        </p:pic>
        <p:sp>
          <p:nvSpPr>
            <p:cNvPr id="9" name="TextBox 8"/>
            <p:cNvSpPr txBox="1"/>
            <p:nvPr/>
          </p:nvSpPr>
          <p:spPr>
            <a:xfrm>
              <a:off x="5376165" y="3915681"/>
              <a:ext cx="2847254" cy="307777"/>
            </a:xfrm>
            <a:prstGeom prst="rect">
              <a:avLst/>
            </a:prstGeom>
            <a:noFill/>
          </p:spPr>
          <p:txBody>
            <a:bodyPr wrap="none" rtlCol="0">
              <a:spAutoFit/>
            </a:bodyPr>
            <a:lstStyle/>
            <a:p>
              <a:r>
                <a:rPr lang="en-US" sz="1400" b="1" dirty="0" smtClean="0">
                  <a:solidFill>
                    <a:srgbClr val="C00000"/>
                  </a:solidFill>
                </a:rPr>
                <a:t>Continuum joint representation</a:t>
              </a:r>
              <a:endParaRPr lang="en-US" sz="1400" b="1" dirty="0">
                <a:solidFill>
                  <a:srgbClr val="C00000"/>
                </a:solidFill>
              </a:endParaRPr>
            </a:p>
          </p:txBody>
        </p:sp>
        <p:sp>
          <p:nvSpPr>
            <p:cNvPr id="18" name="TextBox 17"/>
            <p:cNvSpPr txBox="1"/>
            <p:nvPr/>
          </p:nvSpPr>
          <p:spPr>
            <a:xfrm>
              <a:off x="4931593" y="4381412"/>
              <a:ext cx="1053494" cy="276999"/>
            </a:xfrm>
            <a:prstGeom prst="rect">
              <a:avLst/>
            </a:prstGeom>
            <a:noFill/>
          </p:spPr>
          <p:txBody>
            <a:bodyPr wrap="none" rtlCol="0">
              <a:spAutoFit/>
            </a:bodyPr>
            <a:lstStyle/>
            <a:p>
              <a:r>
                <a:rPr lang="en-US" sz="1200" b="1" dirty="0" smtClean="0"/>
                <a:t>Friction=0.6</a:t>
              </a:r>
              <a:endParaRPr lang="en-US" sz="1200" b="1" dirty="0"/>
            </a:p>
          </p:txBody>
        </p:sp>
        <p:sp>
          <p:nvSpPr>
            <p:cNvPr id="20" name="TextBox 19"/>
            <p:cNvSpPr txBox="1"/>
            <p:nvPr/>
          </p:nvSpPr>
          <p:spPr>
            <a:xfrm>
              <a:off x="7871126" y="4381411"/>
              <a:ext cx="1053494" cy="276999"/>
            </a:xfrm>
            <a:prstGeom prst="rect">
              <a:avLst/>
            </a:prstGeom>
            <a:noFill/>
          </p:spPr>
          <p:txBody>
            <a:bodyPr wrap="none" rtlCol="0">
              <a:spAutoFit/>
            </a:bodyPr>
            <a:lstStyle/>
            <a:p>
              <a:pPr algn="r"/>
              <a:r>
                <a:rPr lang="en-US" sz="1200" b="1" dirty="0" smtClean="0"/>
                <a:t>Friction=0.2</a:t>
              </a:r>
              <a:endParaRPr lang="en-US" sz="1200" b="1" dirty="0"/>
            </a:p>
          </p:txBody>
        </p:sp>
      </p:grpSp>
      <p:grpSp>
        <p:nvGrpSpPr>
          <p:cNvPr id="34" name="Group 33"/>
          <p:cNvGrpSpPr/>
          <p:nvPr/>
        </p:nvGrpSpPr>
        <p:grpSpPr>
          <a:xfrm>
            <a:off x="215177" y="3573738"/>
            <a:ext cx="4133511" cy="3067356"/>
            <a:chOff x="215177" y="3573738"/>
            <a:chExt cx="4133511" cy="3067356"/>
          </a:xfrm>
        </p:grpSpPr>
        <p:grpSp>
          <p:nvGrpSpPr>
            <p:cNvPr id="11" name="Group 10"/>
            <p:cNvGrpSpPr/>
            <p:nvPr/>
          </p:nvGrpSpPr>
          <p:grpSpPr>
            <a:xfrm>
              <a:off x="215177" y="3959937"/>
              <a:ext cx="3814622" cy="2681157"/>
              <a:chOff x="215177" y="3876117"/>
              <a:chExt cx="3814622" cy="2681157"/>
            </a:xfrm>
          </p:grpSpPr>
          <p:pic>
            <p:nvPicPr>
              <p:cNvPr id="3" name="Picture 2"/>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15177" y="3876117"/>
                <a:ext cx="3814622" cy="2181650"/>
              </a:xfrm>
              <a:prstGeom prst="rect">
                <a:avLst/>
              </a:prstGeom>
              <a:ln>
                <a:noFill/>
              </a:ln>
              <a:effectLst>
                <a:outerShdw blurRad="190500" algn="tl" rotWithShape="0">
                  <a:srgbClr val="000000">
                    <a:alpha val="70000"/>
                  </a:srgbClr>
                </a:outerShdw>
              </a:effectLst>
            </p:spPr>
          </p:pic>
          <p:sp>
            <p:nvSpPr>
              <p:cNvPr id="7" name="TextBox 6"/>
              <p:cNvSpPr txBox="1"/>
              <p:nvPr/>
            </p:nvSpPr>
            <p:spPr>
              <a:xfrm>
                <a:off x="673963" y="6034054"/>
                <a:ext cx="2802370" cy="523220"/>
              </a:xfrm>
              <a:prstGeom prst="rect">
                <a:avLst/>
              </a:prstGeom>
              <a:noFill/>
            </p:spPr>
            <p:txBody>
              <a:bodyPr wrap="none" rtlCol="0">
                <a:spAutoFit/>
              </a:bodyPr>
              <a:lstStyle/>
              <a:p>
                <a:r>
                  <a:rPr lang="en-US" sz="1400" b="1" dirty="0" smtClean="0"/>
                  <a:t>Pressure contours (0-50 </a:t>
                </a:r>
                <a:r>
                  <a:rPr lang="en-US" sz="1400" b="1" dirty="0" err="1" smtClean="0"/>
                  <a:t>MPa</a:t>
                </a:r>
                <a:r>
                  <a:rPr lang="en-US" sz="1400" b="1" dirty="0" smtClean="0"/>
                  <a:t>)</a:t>
                </a:r>
              </a:p>
              <a:p>
                <a:r>
                  <a:rPr lang="en-US" sz="1400" b="1" dirty="0" smtClean="0"/>
                  <a:t>Joint spacing 1 m, friction ~0.2</a:t>
                </a:r>
                <a:endParaRPr lang="en-US" sz="1400" b="1" dirty="0"/>
              </a:p>
            </p:txBody>
          </p:sp>
        </p:grpSp>
        <p:grpSp>
          <p:nvGrpSpPr>
            <p:cNvPr id="33" name="Group 32"/>
            <p:cNvGrpSpPr/>
            <p:nvPr/>
          </p:nvGrpSpPr>
          <p:grpSpPr>
            <a:xfrm>
              <a:off x="2988857" y="3573738"/>
              <a:ext cx="1359831" cy="1423586"/>
              <a:chOff x="2988857" y="3573738"/>
              <a:chExt cx="1359831" cy="1423586"/>
            </a:xfrm>
          </p:grpSpPr>
          <p:cxnSp>
            <p:nvCxnSpPr>
              <p:cNvPr id="22" name="Straight Arrow Connector 21"/>
              <p:cNvCxnSpPr/>
              <p:nvPr/>
            </p:nvCxnSpPr>
            <p:spPr bwMode="auto">
              <a:xfrm flipV="1">
                <a:off x="3166281" y="4603731"/>
                <a:ext cx="970465" cy="392439"/>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23" name="Straight Arrow Connector 22"/>
              <p:cNvCxnSpPr/>
              <p:nvPr/>
            </p:nvCxnSpPr>
            <p:spPr bwMode="auto">
              <a:xfrm flipV="1">
                <a:off x="3154908" y="3864250"/>
                <a:ext cx="0" cy="112006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26" name="Straight Arrow Connector 25"/>
              <p:cNvCxnSpPr/>
              <p:nvPr/>
            </p:nvCxnSpPr>
            <p:spPr bwMode="auto">
              <a:xfrm flipV="1">
                <a:off x="3152633" y="3987233"/>
                <a:ext cx="552734" cy="101009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30" name="TextBox 29"/>
              <p:cNvSpPr txBox="1"/>
              <p:nvPr/>
            </p:nvSpPr>
            <p:spPr>
              <a:xfrm>
                <a:off x="3662300" y="3737514"/>
                <a:ext cx="312907" cy="369332"/>
              </a:xfrm>
              <a:prstGeom prst="rect">
                <a:avLst/>
              </a:prstGeom>
              <a:noFill/>
            </p:spPr>
            <p:txBody>
              <a:bodyPr wrap="none" rtlCol="0">
                <a:spAutoFit/>
              </a:bodyPr>
              <a:lstStyle/>
              <a:p>
                <a:r>
                  <a:rPr lang="en-US" dirty="0" smtClean="0">
                    <a:solidFill>
                      <a:srgbClr val="0000FF"/>
                    </a:solidFill>
                  </a:rPr>
                  <a:t>3</a:t>
                </a:r>
                <a:endParaRPr lang="en-US" dirty="0">
                  <a:solidFill>
                    <a:srgbClr val="0000FF"/>
                  </a:solidFill>
                </a:endParaRPr>
              </a:p>
            </p:txBody>
          </p:sp>
          <p:sp>
            <p:nvSpPr>
              <p:cNvPr id="31" name="TextBox 30"/>
              <p:cNvSpPr txBox="1"/>
              <p:nvPr/>
            </p:nvSpPr>
            <p:spPr>
              <a:xfrm>
                <a:off x="4035781" y="4389166"/>
                <a:ext cx="312907" cy="369332"/>
              </a:xfrm>
              <a:prstGeom prst="rect">
                <a:avLst/>
              </a:prstGeom>
              <a:noFill/>
            </p:spPr>
            <p:txBody>
              <a:bodyPr wrap="none" rtlCol="0">
                <a:spAutoFit/>
              </a:bodyPr>
              <a:lstStyle/>
              <a:p>
                <a:r>
                  <a:rPr lang="en-US" dirty="0" smtClean="0">
                    <a:solidFill>
                      <a:srgbClr val="FF0000"/>
                    </a:solidFill>
                  </a:rPr>
                  <a:t>1</a:t>
                </a:r>
                <a:endParaRPr lang="en-US" dirty="0">
                  <a:solidFill>
                    <a:srgbClr val="FF0000"/>
                  </a:solidFill>
                </a:endParaRPr>
              </a:p>
            </p:txBody>
          </p:sp>
          <p:sp>
            <p:nvSpPr>
              <p:cNvPr id="32" name="TextBox 31"/>
              <p:cNvSpPr txBox="1"/>
              <p:nvPr/>
            </p:nvSpPr>
            <p:spPr>
              <a:xfrm>
                <a:off x="2988857" y="3573738"/>
                <a:ext cx="312907" cy="369332"/>
              </a:xfrm>
              <a:prstGeom prst="rect">
                <a:avLst/>
              </a:prstGeom>
              <a:noFill/>
            </p:spPr>
            <p:txBody>
              <a:bodyPr wrap="none" rtlCol="0">
                <a:spAutoFit/>
              </a:bodyPr>
              <a:lstStyle/>
              <a:p>
                <a:r>
                  <a:rPr lang="en-US" dirty="0" smtClean="0">
                    <a:solidFill>
                      <a:srgbClr val="339966"/>
                    </a:solidFill>
                  </a:rPr>
                  <a:t>2</a:t>
                </a:r>
                <a:endParaRPr lang="en-US" dirty="0">
                  <a:solidFill>
                    <a:srgbClr val="339966"/>
                  </a:solidFill>
                </a:endParaRPr>
              </a:p>
            </p:txBody>
          </p:sp>
        </p:grpSp>
      </p:grpSp>
    </p:spTree>
    <p:extLst>
      <p:ext uri="{BB962C8B-B14F-4D97-AF65-F5344CB8AC3E}">
        <p14:creationId xmlns:p14="http://schemas.microsoft.com/office/powerpoint/2010/main" val="41568228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7389" y="0"/>
            <a:ext cx="8536898" cy="809625"/>
          </a:xfrm>
        </p:spPr>
        <p:txBody>
          <a:bodyPr/>
          <a:lstStyle/>
          <a:p>
            <a:r>
              <a:rPr lang="en-US" dirty="0" smtClean="0"/>
              <a:t>Material tensile strength affects the vertical velocity calculated at the surface</a:t>
            </a:r>
            <a:endParaRPr lang="en-US" dirty="0"/>
          </a:p>
        </p:txBody>
      </p:sp>
      <p:grpSp>
        <p:nvGrpSpPr>
          <p:cNvPr id="27" name="Group 26"/>
          <p:cNvGrpSpPr/>
          <p:nvPr/>
        </p:nvGrpSpPr>
        <p:grpSpPr>
          <a:xfrm>
            <a:off x="4322739" y="2126141"/>
            <a:ext cx="4484641" cy="3499148"/>
            <a:chOff x="4322739" y="2126141"/>
            <a:chExt cx="4484641" cy="3499148"/>
          </a:xfrm>
        </p:grpSpPr>
        <p:grpSp>
          <p:nvGrpSpPr>
            <p:cNvPr id="7" name="Group 6"/>
            <p:cNvGrpSpPr/>
            <p:nvPr/>
          </p:nvGrpSpPr>
          <p:grpSpPr>
            <a:xfrm>
              <a:off x="4322739" y="2126141"/>
              <a:ext cx="4484641" cy="3499148"/>
              <a:chOff x="788982" y="1644352"/>
              <a:chExt cx="6064913" cy="4510915"/>
            </a:xfrm>
          </p:grpSpPr>
          <p:sp>
            <p:nvSpPr>
              <p:cNvPr id="8" name="TextBox 7"/>
              <p:cNvSpPr txBox="1"/>
              <p:nvPr/>
            </p:nvSpPr>
            <p:spPr>
              <a:xfrm>
                <a:off x="1667934" y="1661285"/>
                <a:ext cx="986489" cy="369332"/>
              </a:xfrm>
              <a:prstGeom prst="rect">
                <a:avLst/>
              </a:prstGeom>
              <a:noFill/>
            </p:spPr>
            <p:txBody>
              <a:bodyPr wrap="none" rtlCol="0">
                <a:spAutoFit/>
              </a:bodyPr>
              <a:lstStyle/>
              <a:p>
                <a:r>
                  <a:rPr lang="en-US" dirty="0" smtClean="0"/>
                  <a:t>T=50 </a:t>
                </a:r>
                <a:r>
                  <a:rPr lang="en-US" dirty="0" err="1" smtClean="0"/>
                  <a:t>ms</a:t>
                </a:r>
                <a:endParaRPr lang="en-US" dirty="0"/>
              </a:p>
            </p:txBody>
          </p:sp>
          <p:sp>
            <p:nvSpPr>
              <p:cNvPr id="9" name="TextBox 8"/>
              <p:cNvSpPr txBox="1"/>
              <p:nvPr/>
            </p:nvSpPr>
            <p:spPr>
              <a:xfrm rot="20536770">
                <a:off x="1988630" y="2561402"/>
                <a:ext cx="1350050" cy="369332"/>
              </a:xfrm>
              <a:prstGeom prst="rect">
                <a:avLst/>
              </a:prstGeom>
              <a:noFill/>
            </p:spPr>
            <p:txBody>
              <a:bodyPr wrap="none" rtlCol="0">
                <a:spAutoFit/>
              </a:bodyPr>
              <a:lstStyle/>
              <a:p>
                <a:r>
                  <a:rPr lang="en-US" dirty="0" smtClean="0"/>
                  <a:t>Free surface</a:t>
                </a:r>
                <a:endParaRPr lang="en-US" dirty="0"/>
              </a:p>
            </p:txBody>
          </p:sp>
          <p:grpSp>
            <p:nvGrpSpPr>
              <p:cNvPr id="10" name="Group 9"/>
              <p:cNvGrpSpPr/>
              <p:nvPr/>
            </p:nvGrpSpPr>
            <p:grpSpPr>
              <a:xfrm>
                <a:off x="788982" y="1644352"/>
                <a:ext cx="6064913" cy="4510915"/>
                <a:chOff x="788982" y="1644352"/>
                <a:chExt cx="6064913" cy="4510915"/>
              </a:xfrm>
            </p:grpSpPr>
            <p:pic>
              <p:nvPicPr>
                <p:cNvPr id="1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91" t="6383" r="7394" b="1967"/>
                <a:stretch/>
              </p:blipFill>
              <p:spPr bwMode="auto">
                <a:xfrm>
                  <a:off x="1468157" y="1644352"/>
                  <a:ext cx="5322111" cy="451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rot="16200000">
                  <a:off x="143933" y="3056467"/>
                  <a:ext cx="1659429" cy="369332"/>
                </a:xfrm>
                <a:prstGeom prst="rect">
                  <a:avLst/>
                </a:prstGeom>
                <a:noFill/>
              </p:spPr>
              <p:txBody>
                <a:bodyPr wrap="none" rtlCol="0">
                  <a:spAutoFit/>
                </a:bodyPr>
                <a:lstStyle/>
                <a:p>
                  <a:r>
                    <a:rPr lang="en-US" dirty="0" smtClean="0"/>
                    <a:t>Fixed boundary</a:t>
                  </a:r>
                  <a:endParaRPr lang="en-US" dirty="0"/>
                </a:p>
              </p:txBody>
            </p:sp>
            <p:cxnSp>
              <p:nvCxnSpPr>
                <p:cNvPr id="18" name="Straight Arrow Connector 17"/>
                <p:cNvCxnSpPr>
                  <a:stCxn id="17" idx="2"/>
                </p:cNvCxnSpPr>
                <p:nvPr/>
              </p:nvCxnSpPr>
              <p:spPr>
                <a:xfrm>
                  <a:off x="1158314" y="3241133"/>
                  <a:ext cx="619686" cy="41646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9" name="Straight Arrow Connector 18"/>
                <p:cNvCxnSpPr>
                  <a:stCxn id="17" idx="2"/>
                </p:cNvCxnSpPr>
                <p:nvPr/>
              </p:nvCxnSpPr>
              <p:spPr>
                <a:xfrm>
                  <a:off x="1158314" y="3241133"/>
                  <a:ext cx="805953" cy="18304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0" name="TextBox 19"/>
                <p:cNvSpPr txBox="1"/>
                <p:nvPr/>
              </p:nvSpPr>
              <p:spPr>
                <a:xfrm>
                  <a:off x="4557697" y="5715000"/>
                  <a:ext cx="2296198" cy="396770"/>
                </a:xfrm>
                <a:prstGeom prst="rect">
                  <a:avLst/>
                </a:prstGeom>
                <a:noFill/>
              </p:spPr>
              <p:txBody>
                <a:bodyPr wrap="none" rtlCol="0">
                  <a:spAutoFit/>
                </a:bodyPr>
                <a:lstStyle/>
                <a:p>
                  <a:r>
                    <a:rPr lang="en-US" sz="1400" dirty="0" smtClean="0"/>
                    <a:t>3D Velocity contours</a:t>
                  </a:r>
                  <a:endParaRPr lang="en-US" sz="1400" dirty="0"/>
                </a:p>
              </p:txBody>
            </p:sp>
            <p:cxnSp>
              <p:nvCxnSpPr>
                <p:cNvPr id="21" name="Straight Arrow Connector 20"/>
                <p:cNvCxnSpPr/>
                <p:nvPr/>
              </p:nvCxnSpPr>
              <p:spPr>
                <a:xfrm flipV="1">
                  <a:off x="5621867" y="5215467"/>
                  <a:ext cx="0" cy="49953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cxnSp>
            <p:nvCxnSpPr>
              <p:cNvPr id="11" name="Straight Arrow Connector 10"/>
              <p:cNvCxnSpPr/>
              <p:nvPr/>
            </p:nvCxnSpPr>
            <p:spPr>
              <a:xfrm flipV="1">
                <a:off x="4544405" y="2698789"/>
                <a:ext cx="0" cy="33408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flipH="1">
                <a:off x="3183467" y="4411133"/>
                <a:ext cx="431800" cy="11853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 name="TextBox 13"/>
              <p:cNvSpPr txBox="1"/>
              <p:nvPr/>
            </p:nvSpPr>
            <p:spPr>
              <a:xfrm rot="20598571">
                <a:off x="3778110" y="3237106"/>
                <a:ext cx="1006321" cy="436446"/>
              </a:xfrm>
              <a:prstGeom prst="rect">
                <a:avLst/>
              </a:prstGeom>
              <a:noFill/>
            </p:spPr>
            <p:txBody>
              <a:bodyPr wrap="none" rtlCol="0">
                <a:spAutoFit/>
              </a:bodyPr>
              <a:lstStyle/>
              <a:p>
                <a:r>
                  <a:rPr lang="en-US" sz="1600" dirty="0" smtClean="0"/>
                  <a:t>source</a:t>
                </a:r>
                <a:endParaRPr lang="en-US" sz="1600" dirty="0"/>
              </a:p>
            </p:txBody>
          </p:sp>
          <p:cxnSp>
            <p:nvCxnSpPr>
              <p:cNvPr id="15" name="Straight Arrow Connector 14"/>
              <p:cNvCxnSpPr/>
              <p:nvPr/>
            </p:nvCxnSpPr>
            <p:spPr>
              <a:xfrm>
                <a:off x="4639733" y="3562866"/>
                <a:ext cx="270934" cy="9473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sp>
          <p:nvSpPr>
            <p:cNvPr id="6" name="5-Point Star 5"/>
            <p:cNvSpPr/>
            <p:nvPr/>
          </p:nvSpPr>
          <p:spPr bwMode="auto">
            <a:xfrm>
              <a:off x="6965738" y="3230479"/>
              <a:ext cx="204401" cy="167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23" name="Straight Arrow Connector 22"/>
            <p:cNvCxnSpPr/>
            <p:nvPr/>
          </p:nvCxnSpPr>
          <p:spPr>
            <a:xfrm flipV="1">
              <a:off x="7748438" y="2692374"/>
              <a:ext cx="0" cy="25915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4" name="5-Point Star 23"/>
            <p:cNvSpPr/>
            <p:nvPr/>
          </p:nvSpPr>
          <p:spPr bwMode="auto">
            <a:xfrm>
              <a:off x="7646237" y="2935934"/>
              <a:ext cx="204401" cy="167400"/>
            </a:xfrm>
            <a:prstGeom prst="star5">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5" name="TextBox 24"/>
            <p:cNvSpPr txBox="1"/>
            <p:nvPr/>
          </p:nvSpPr>
          <p:spPr>
            <a:xfrm>
              <a:off x="6703344" y="2617033"/>
              <a:ext cx="466795" cy="369332"/>
            </a:xfrm>
            <a:prstGeom prst="rect">
              <a:avLst/>
            </a:prstGeom>
            <a:noFill/>
          </p:spPr>
          <p:txBody>
            <a:bodyPr wrap="none" rtlCol="0">
              <a:spAutoFit/>
            </a:bodyPr>
            <a:lstStyle/>
            <a:p>
              <a:r>
                <a:rPr lang="en-US" dirty="0" smtClean="0"/>
                <a:t>A6</a:t>
              </a:r>
              <a:endParaRPr lang="en-US" dirty="0"/>
            </a:p>
          </p:txBody>
        </p:sp>
        <p:sp>
          <p:nvSpPr>
            <p:cNvPr id="26" name="TextBox 25"/>
            <p:cNvSpPr txBox="1"/>
            <p:nvPr/>
          </p:nvSpPr>
          <p:spPr>
            <a:xfrm>
              <a:off x="7505205" y="2367927"/>
              <a:ext cx="466795" cy="369332"/>
            </a:xfrm>
            <a:prstGeom prst="rect">
              <a:avLst/>
            </a:prstGeom>
            <a:noFill/>
          </p:spPr>
          <p:txBody>
            <a:bodyPr wrap="none" rtlCol="0">
              <a:spAutoFit/>
            </a:bodyPr>
            <a:lstStyle/>
            <a:p>
              <a:r>
                <a:rPr lang="en-US" dirty="0" smtClean="0"/>
                <a:t>A7</a:t>
              </a:r>
              <a:endParaRPr lang="en-US" dirty="0"/>
            </a:p>
          </p:txBody>
        </p:sp>
      </p:grpSp>
      <p:sp>
        <p:nvSpPr>
          <p:cNvPr id="28" name="TextBox 27"/>
          <p:cNvSpPr txBox="1"/>
          <p:nvPr/>
        </p:nvSpPr>
        <p:spPr>
          <a:xfrm>
            <a:off x="5107045" y="1696385"/>
            <a:ext cx="3518912" cy="369332"/>
          </a:xfrm>
          <a:prstGeom prst="rect">
            <a:avLst/>
          </a:prstGeom>
          <a:noFill/>
        </p:spPr>
        <p:txBody>
          <a:bodyPr wrap="none" rtlCol="0">
            <a:spAutoFit/>
          </a:bodyPr>
          <a:lstStyle/>
          <a:p>
            <a:r>
              <a:rPr lang="en-US" b="1" u="sng" dirty="0" smtClean="0"/>
              <a:t>Calculation set up with gravity</a:t>
            </a:r>
            <a:endParaRPr lang="en-US" b="1" u="sng" dirty="0"/>
          </a:p>
        </p:txBody>
      </p:sp>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2612"/>
            <a:ext cx="3448937" cy="2948841"/>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008392"/>
            <a:ext cx="3448594" cy="2758875"/>
          </a:xfrm>
          <a:prstGeom prst="rect">
            <a:avLst/>
          </a:prstGeom>
        </p:spPr>
      </p:pic>
      <p:cxnSp>
        <p:nvCxnSpPr>
          <p:cNvPr id="4" name="Straight Connector 3"/>
          <p:cNvCxnSpPr/>
          <p:nvPr/>
        </p:nvCxnSpPr>
        <p:spPr bwMode="auto">
          <a:xfrm>
            <a:off x="914400" y="1646616"/>
            <a:ext cx="1740660" cy="970417"/>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13" name="TextBox 12"/>
          <p:cNvSpPr txBox="1"/>
          <p:nvPr/>
        </p:nvSpPr>
        <p:spPr>
          <a:xfrm>
            <a:off x="1784730" y="1881051"/>
            <a:ext cx="364203" cy="369332"/>
          </a:xfrm>
          <a:prstGeom prst="rect">
            <a:avLst/>
          </a:prstGeom>
          <a:noFill/>
        </p:spPr>
        <p:txBody>
          <a:bodyPr wrap="none" rtlCol="0">
            <a:spAutoFit/>
          </a:bodyPr>
          <a:lstStyle/>
          <a:p>
            <a:r>
              <a:rPr lang="en-US" dirty="0" smtClean="0"/>
              <a:t>G</a:t>
            </a:r>
            <a:endParaRPr lang="en-US" dirty="0"/>
          </a:p>
        </p:txBody>
      </p:sp>
      <p:cxnSp>
        <p:nvCxnSpPr>
          <p:cNvPr id="5" name="Straight Arrow Connector 4"/>
          <p:cNvCxnSpPr/>
          <p:nvPr/>
        </p:nvCxnSpPr>
        <p:spPr bwMode="auto">
          <a:xfrm>
            <a:off x="2655060" y="1696385"/>
            <a:ext cx="0" cy="92064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4474521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545" y="1776414"/>
            <a:ext cx="6991206" cy="4310062"/>
          </a:xfrm>
          <a:solidFill>
            <a:schemeClr val="bg1"/>
          </a:solidFill>
          <a:ln>
            <a:solidFill>
              <a:schemeClr val="bg1"/>
            </a:solidFill>
          </a:ln>
        </p:spPr>
      </p:pic>
      <p:sp>
        <p:nvSpPr>
          <p:cNvPr id="3" name="Title 2"/>
          <p:cNvSpPr>
            <a:spLocks noGrp="1"/>
          </p:cNvSpPr>
          <p:nvPr>
            <p:ph type="title"/>
          </p:nvPr>
        </p:nvSpPr>
        <p:spPr>
          <a:xfrm>
            <a:off x="0" y="113212"/>
            <a:ext cx="9400117" cy="809625"/>
          </a:xfrm>
        </p:spPr>
        <p:txBody>
          <a:bodyPr/>
          <a:lstStyle/>
          <a:p>
            <a:r>
              <a:rPr lang="en-US" dirty="0" smtClean="0"/>
              <a:t>Continuum model with gravity provides reasonable </a:t>
            </a:r>
            <a:br>
              <a:rPr lang="en-US" dirty="0" smtClean="0"/>
            </a:br>
            <a:r>
              <a:rPr lang="en-US" dirty="0" smtClean="0"/>
              <a:t>agreement with the surface measurements in SPE3</a:t>
            </a:r>
            <a:endParaRPr lang="en-US" dirty="0"/>
          </a:p>
        </p:txBody>
      </p:sp>
      <p:sp>
        <p:nvSpPr>
          <p:cNvPr id="2" name="TextBox 1"/>
          <p:cNvSpPr txBox="1"/>
          <p:nvPr/>
        </p:nvSpPr>
        <p:spPr>
          <a:xfrm>
            <a:off x="778411" y="1266941"/>
            <a:ext cx="7353295" cy="369332"/>
          </a:xfrm>
          <a:prstGeom prst="rect">
            <a:avLst/>
          </a:prstGeom>
          <a:noFill/>
        </p:spPr>
        <p:txBody>
          <a:bodyPr wrap="none" rtlCol="0">
            <a:spAutoFit/>
          </a:bodyPr>
          <a:lstStyle/>
          <a:p>
            <a:r>
              <a:rPr lang="en-US" i="1" dirty="0" smtClean="0"/>
              <a:t>Continuum joint model, 600mx600mx300m domain, 834 CPU, 6 hours</a:t>
            </a:r>
            <a:endParaRPr lang="en-US" i="1" dirty="0"/>
          </a:p>
        </p:txBody>
      </p:sp>
    </p:spTree>
    <p:extLst>
      <p:ext uri="{BB962C8B-B14F-4D97-AF65-F5344CB8AC3E}">
        <p14:creationId xmlns:p14="http://schemas.microsoft.com/office/powerpoint/2010/main" val="4040052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13508"/>
            <a:ext cx="8991600" cy="1251062"/>
          </a:xfrm>
        </p:spPr>
        <p:txBody>
          <a:bodyPr/>
          <a:lstStyle/>
          <a:p>
            <a:r>
              <a:rPr lang="en-US" dirty="0" smtClean="0"/>
              <a:t>We expect similar near field velocities in SPE4 as in SPE1 with less damage near the surface</a:t>
            </a:r>
            <a:endParaRPr lang="en-US" dirty="0"/>
          </a:p>
        </p:txBody>
      </p:sp>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a:xfrm>
            <a:off x="400050" y="1647824"/>
            <a:ext cx="2924175" cy="2686051"/>
          </a:xfrm>
          <a:prstGeom prst="rect">
            <a:avLst/>
          </a:prstGeom>
        </p:spPr>
      </p:pic>
      <p:pic>
        <p:nvPicPr>
          <p:cNvPr id="7" name="Picture 6"/>
          <p:cNvPicPr/>
          <p:nvPr/>
        </p:nvPicPr>
        <p:blipFill rotWithShape="1">
          <a:blip r:embed="rId3">
            <a:extLst>
              <a:ext uri="{28A0092B-C50C-407E-A947-70E740481C1C}">
                <a14:useLocalDpi xmlns:a14="http://schemas.microsoft.com/office/drawing/2010/main" val="0"/>
              </a:ext>
            </a:extLst>
          </a:blip>
          <a:srcRect r="6250"/>
          <a:stretch/>
        </p:blipFill>
        <p:spPr>
          <a:xfrm>
            <a:off x="317590" y="4457698"/>
            <a:ext cx="3089094" cy="1956163"/>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0186" y="1849337"/>
            <a:ext cx="5543814" cy="4435051"/>
          </a:xfrm>
          <a:prstGeom prst="rect">
            <a:avLst/>
          </a:prstGeom>
          <a:solidFill>
            <a:schemeClr val="bg1"/>
          </a:solidFill>
        </p:spPr>
      </p:pic>
      <p:sp>
        <p:nvSpPr>
          <p:cNvPr id="4" name="TextBox 3"/>
          <p:cNvSpPr txBox="1"/>
          <p:nvPr/>
        </p:nvSpPr>
        <p:spPr>
          <a:xfrm>
            <a:off x="898342" y="1356895"/>
            <a:ext cx="2492990" cy="338554"/>
          </a:xfrm>
          <a:prstGeom prst="rect">
            <a:avLst/>
          </a:prstGeom>
          <a:noFill/>
        </p:spPr>
        <p:txBody>
          <a:bodyPr wrap="none" rtlCol="0">
            <a:spAutoFit/>
          </a:bodyPr>
          <a:lstStyle/>
          <a:p>
            <a:r>
              <a:rPr lang="en-US" sz="1600" b="1" u="sng" dirty="0" smtClean="0"/>
              <a:t>Plastic Slip at the joints</a:t>
            </a:r>
            <a:endParaRPr lang="en-US" sz="1600" b="1" u="sng" dirty="0"/>
          </a:p>
        </p:txBody>
      </p:sp>
      <p:sp>
        <p:nvSpPr>
          <p:cNvPr id="8" name="TextBox 7"/>
          <p:cNvSpPr txBox="1"/>
          <p:nvPr/>
        </p:nvSpPr>
        <p:spPr>
          <a:xfrm>
            <a:off x="2368194" y="5151715"/>
            <a:ext cx="956031" cy="369332"/>
          </a:xfrm>
          <a:prstGeom prst="rect">
            <a:avLst/>
          </a:prstGeom>
          <a:noFill/>
        </p:spPr>
        <p:txBody>
          <a:bodyPr wrap="none" rtlCol="0">
            <a:spAutoFit/>
          </a:bodyPr>
          <a:lstStyle/>
          <a:p>
            <a:r>
              <a:rPr lang="en-US" dirty="0" smtClean="0"/>
              <a:t>R= 20 m</a:t>
            </a:r>
            <a:endParaRPr lang="en-US" dirty="0"/>
          </a:p>
        </p:txBody>
      </p:sp>
      <p:sp>
        <p:nvSpPr>
          <p:cNvPr id="9" name="TextBox 8"/>
          <p:cNvSpPr txBox="1"/>
          <p:nvPr/>
        </p:nvSpPr>
        <p:spPr>
          <a:xfrm>
            <a:off x="4077496" y="1203006"/>
            <a:ext cx="4852611" cy="646331"/>
          </a:xfrm>
          <a:prstGeom prst="rect">
            <a:avLst/>
          </a:prstGeom>
          <a:noFill/>
        </p:spPr>
        <p:txBody>
          <a:bodyPr wrap="none" rtlCol="0">
            <a:spAutoFit/>
          </a:bodyPr>
          <a:lstStyle/>
          <a:p>
            <a:r>
              <a:rPr lang="en-US" b="1" dirty="0" smtClean="0"/>
              <a:t>Calculated </a:t>
            </a:r>
            <a:r>
              <a:rPr lang="en-US" b="1" dirty="0"/>
              <a:t>s</a:t>
            </a:r>
            <a:r>
              <a:rPr lang="en-US" b="1" dirty="0" smtClean="0"/>
              <a:t>urface motion (SPE1 </a:t>
            </a:r>
            <a:r>
              <a:rPr lang="en-US" b="1" dirty="0" err="1" smtClean="0"/>
              <a:t>vs</a:t>
            </a:r>
            <a:r>
              <a:rPr lang="en-US" b="1" dirty="0" smtClean="0"/>
              <a:t> SPE4)</a:t>
            </a:r>
          </a:p>
          <a:p>
            <a:r>
              <a:rPr lang="en-US" b="1" dirty="0"/>
              <a:t>t</a:t>
            </a:r>
            <a:r>
              <a:rPr lang="en-US" b="1" dirty="0" smtClean="0"/>
              <a:t>he model is calibrated for SPE3 data first</a:t>
            </a:r>
            <a:endParaRPr lang="en-US" b="1" dirty="0"/>
          </a:p>
        </p:txBody>
      </p:sp>
    </p:spTree>
    <p:extLst>
      <p:ext uri="{BB962C8B-B14F-4D97-AF65-F5344CB8AC3E}">
        <p14:creationId xmlns:p14="http://schemas.microsoft.com/office/powerpoint/2010/main" val="7173586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a:xfrm>
            <a:off x="252193" y="1166667"/>
            <a:ext cx="4548407" cy="4751357"/>
          </a:xfrm>
        </p:spPr>
        <p:txBody>
          <a:bodyPr>
            <a:noAutofit/>
          </a:bodyPr>
          <a:lstStyle/>
          <a:p>
            <a:r>
              <a:rPr lang="en-US" sz="1800" dirty="0"/>
              <a:t>V</a:t>
            </a:r>
            <a:r>
              <a:rPr lang="en-US" sz="1800" dirty="0" smtClean="0"/>
              <a:t>ertical Joints can cause significant horizontal motion comparable with that observed in the SPE experiments</a:t>
            </a:r>
          </a:p>
          <a:p>
            <a:r>
              <a:rPr lang="en-US" sz="1800" dirty="0" smtClean="0"/>
              <a:t>Both joint spacing and friction angle affect the amount of  produced shear motion.</a:t>
            </a:r>
          </a:p>
          <a:p>
            <a:r>
              <a:rPr lang="en-US" sz="1800" dirty="0" smtClean="0"/>
              <a:t>The higher the friction, the shorter and more delayed is the pulse of the shear wave. </a:t>
            </a:r>
          </a:p>
          <a:p>
            <a:r>
              <a:rPr lang="en-US" sz="1800" dirty="0" smtClean="0"/>
              <a:t>By controlling the  joint friction and spacing in a reasonable interval one can describe shear waves that correlate with larger than expected  P-wave motion. </a:t>
            </a:r>
          </a:p>
          <a:p>
            <a:r>
              <a:rPr lang="en-US" sz="1800" dirty="0" smtClean="0"/>
              <a:t> Gravity is important to model the vertical velocity as well as the radial velocity near the surface</a:t>
            </a:r>
            <a:endParaRPr lang="en-US" sz="1800" dirty="0"/>
          </a:p>
        </p:txBody>
      </p:sp>
      <p:pic>
        <p:nvPicPr>
          <p:cNvPr id="4" name="Content Placeholder 3"/>
          <p:cNvPicPr>
            <a:picLocks noChangeAspect="1"/>
          </p:cNvPicPr>
          <p:nvPr/>
        </p:nvPicPr>
        <p:blipFill rotWithShape="1">
          <a:blip r:embed="rId2">
            <a:extLst>
              <a:ext uri="{28A0092B-C50C-407E-A947-70E740481C1C}">
                <a14:useLocalDpi xmlns:a14="http://schemas.microsoft.com/office/drawing/2010/main" val="0"/>
              </a:ext>
            </a:extLst>
          </a:blip>
          <a:srcRect l="48654" t="54807"/>
          <a:stretch/>
        </p:blipFill>
        <p:spPr>
          <a:xfrm>
            <a:off x="5786778" y="1205656"/>
            <a:ext cx="3261972" cy="2871044"/>
          </a:xfrm>
          <a:prstGeom prst="rect">
            <a:avLst/>
          </a:prstGeom>
          <a:noFill/>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0379" t="53969" r="5514" b="14490"/>
          <a:stretch/>
        </p:blipFill>
        <p:spPr>
          <a:xfrm>
            <a:off x="4824753" y="4514850"/>
            <a:ext cx="4223997" cy="1438275"/>
          </a:xfrm>
          <a:prstGeom prst="rect">
            <a:avLst/>
          </a:prstGeom>
          <a:solidFill>
            <a:schemeClr val="bg1"/>
          </a:solidFill>
        </p:spPr>
      </p:pic>
      <p:cxnSp>
        <p:nvCxnSpPr>
          <p:cNvPr id="8" name="Straight Arrow Connector 7"/>
          <p:cNvCxnSpPr/>
          <p:nvPr/>
        </p:nvCxnSpPr>
        <p:spPr>
          <a:xfrm flipV="1">
            <a:off x="4457700" y="2438400"/>
            <a:ext cx="1123950" cy="78105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a:off x="4700445" y="4296548"/>
            <a:ext cx="319230" cy="19565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6" name="TextBox 15"/>
          <p:cNvSpPr txBox="1"/>
          <p:nvPr/>
        </p:nvSpPr>
        <p:spPr>
          <a:xfrm>
            <a:off x="7006151" y="1196465"/>
            <a:ext cx="1779654" cy="276999"/>
          </a:xfrm>
          <a:prstGeom prst="rect">
            <a:avLst/>
          </a:prstGeom>
          <a:noFill/>
        </p:spPr>
        <p:txBody>
          <a:bodyPr wrap="none" rtlCol="0">
            <a:spAutoFit/>
          </a:bodyPr>
          <a:lstStyle/>
          <a:p>
            <a:r>
              <a:rPr lang="en-US" sz="1200" b="1" dirty="0" smtClean="0"/>
              <a:t>Effect  of joint friction</a:t>
            </a:r>
            <a:endParaRPr lang="en-US" sz="1200" b="1" dirty="0"/>
          </a:p>
        </p:txBody>
      </p:sp>
      <p:sp>
        <p:nvSpPr>
          <p:cNvPr id="17" name="TextBox 16"/>
          <p:cNvSpPr txBox="1"/>
          <p:nvPr/>
        </p:nvSpPr>
        <p:spPr>
          <a:xfrm>
            <a:off x="5291676" y="4215199"/>
            <a:ext cx="3428952" cy="276999"/>
          </a:xfrm>
          <a:prstGeom prst="rect">
            <a:avLst/>
          </a:prstGeom>
          <a:noFill/>
        </p:spPr>
        <p:txBody>
          <a:bodyPr wrap="none" rtlCol="0">
            <a:spAutoFit/>
          </a:bodyPr>
          <a:lstStyle/>
          <a:p>
            <a:r>
              <a:rPr lang="en-US" sz="1200" b="1" dirty="0" smtClean="0"/>
              <a:t>Tangential motion cased by one set of joints</a:t>
            </a:r>
            <a:endParaRPr lang="en-US" sz="1200" b="1" dirty="0"/>
          </a:p>
        </p:txBody>
      </p:sp>
    </p:spTree>
    <p:extLst>
      <p:ext uri="{BB962C8B-B14F-4D97-AF65-F5344CB8AC3E}">
        <p14:creationId xmlns:p14="http://schemas.microsoft.com/office/powerpoint/2010/main" val="13106080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400" b="1" i="1" dirty="0" smtClean="0"/>
              <a:t>Shear-wave generation, implications for monitoring</a:t>
            </a:r>
          </a:p>
          <a:p>
            <a:r>
              <a:rPr lang="en-US" sz="2400" b="1" i="1" dirty="0" smtClean="0"/>
              <a:t>Role of site characterization</a:t>
            </a:r>
          </a:p>
          <a:p>
            <a:r>
              <a:rPr lang="en-US" sz="2400" b="1" i="1" dirty="0" smtClean="0"/>
              <a:t>Role of surface and gravity</a:t>
            </a:r>
          </a:p>
          <a:p>
            <a:r>
              <a:rPr lang="en-US" sz="2400" b="1" i="1" dirty="0" smtClean="0"/>
              <a:t>Scalability with yield</a:t>
            </a:r>
          </a:p>
          <a:p>
            <a:r>
              <a:rPr lang="en-US" sz="2400" b="1" i="1" dirty="0" smtClean="0"/>
              <a:t>Source model for the far field</a:t>
            </a:r>
            <a:endParaRPr lang="en-US" sz="2400" b="1" i="1" dirty="0"/>
          </a:p>
        </p:txBody>
      </p:sp>
      <p:sp>
        <p:nvSpPr>
          <p:cNvPr id="3" name="Title 2"/>
          <p:cNvSpPr>
            <a:spLocks noGrp="1"/>
          </p:cNvSpPr>
          <p:nvPr>
            <p:ph type="title"/>
          </p:nvPr>
        </p:nvSpPr>
        <p:spPr/>
        <p:txBody>
          <a:bodyPr/>
          <a:lstStyle/>
          <a:p>
            <a:r>
              <a:rPr lang="en-US" dirty="0" smtClean="0"/>
              <a:t>What can we learn from near field modeling ?</a:t>
            </a:r>
            <a:endParaRPr lang="en-US" dirty="0"/>
          </a:p>
        </p:txBody>
      </p:sp>
      <p:pic>
        <p:nvPicPr>
          <p:cNvPr id="5" name="Picture 2" descr="http://t3.gstatic.com/images?q=tbn:ANd9GcR3fEPTsLl-sIUk0xkUxKdOYuVk_q4mFK60MXgHxQsjtKME3v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18707" y="0"/>
            <a:ext cx="1025293" cy="105092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6562725" y="4067175"/>
            <a:ext cx="2581274" cy="2276475"/>
          </a:xfrm>
          <a:prstGeom prst="rect">
            <a:avLst/>
          </a:prstGeom>
          <a:gradFill>
            <a:gsLst>
              <a:gs pos="9000">
                <a:srgbClr val="E6DCAC"/>
              </a:gs>
              <a:gs pos="12000">
                <a:srgbClr val="E6D78A"/>
              </a:gs>
              <a:gs pos="30000">
                <a:srgbClr val="C7AC4C"/>
              </a:gs>
              <a:gs pos="45000">
                <a:srgbClr val="E6D78A"/>
              </a:gs>
              <a:gs pos="77000">
                <a:srgbClr val="C7AC4C"/>
              </a:gs>
              <a:gs pos="100000">
                <a:srgbClr val="E6DCAC"/>
              </a:gs>
            </a:gsLst>
            <a:lin ang="8100000" scaled="0"/>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dirty="0" smtClean="0">
              <a:cs typeface="ＭＳ Ｐゴシック" pitchFamily="101" charset="-128"/>
            </a:endParaRPr>
          </a:p>
        </p:txBody>
      </p:sp>
      <p:pic>
        <p:nvPicPr>
          <p:cNvPr id="7" name="Picture 3"/>
          <p:cNvPicPr>
            <a:picLocks noChangeAspect="1" noChangeArrowheads="1"/>
          </p:cNvPicPr>
          <p:nvPr/>
        </p:nvPicPr>
        <p:blipFill rotWithShape="1">
          <a:blip r:embed="rId4"/>
          <a:srcRect l="33486"/>
          <a:stretch/>
        </p:blipFill>
        <p:spPr bwMode="auto">
          <a:xfrm>
            <a:off x="6562724" y="2882919"/>
            <a:ext cx="2581275" cy="1182785"/>
          </a:xfrm>
          <a:prstGeom prst="rect">
            <a:avLst/>
          </a:prstGeom>
          <a:noFill/>
          <a:ln w="9525">
            <a:noFill/>
            <a:miter lim="800000"/>
            <a:headEnd/>
            <a:tailEnd/>
          </a:ln>
        </p:spPr>
      </p:pic>
      <p:pic>
        <p:nvPicPr>
          <p:cNvPr id="1027" name="Picture 3" descr="C:\Users\vorobiev1\Desktop\SPE\spe_2dL0000.png"/>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20549" t="5625" r="6362" b="18125"/>
          <a:stretch/>
        </p:blipFill>
        <p:spPr bwMode="auto">
          <a:xfrm>
            <a:off x="6562725" y="4107980"/>
            <a:ext cx="2581275" cy="2240432"/>
          </a:xfrm>
          <a:prstGeom prst="rect">
            <a:avLst/>
          </a:prstGeom>
          <a:noFill/>
          <a:extLst>
            <a:ext uri="{909E8E84-426E-40DD-AFC4-6F175D3DCCD1}">
              <a14:hiddenFill xmlns:a14="http://schemas.microsoft.com/office/drawing/2010/main">
                <a:solidFill>
                  <a:srgbClr val="FFFFFF"/>
                </a:solidFill>
              </a14:hiddenFill>
            </a:ext>
          </a:extLst>
        </p:spPr>
      </p:pic>
      <p:sp>
        <p:nvSpPr>
          <p:cNvPr id="17" name="5-Point Star 16"/>
          <p:cNvSpPr/>
          <p:nvPr/>
        </p:nvSpPr>
        <p:spPr>
          <a:xfrm>
            <a:off x="6562725" y="4009320"/>
            <a:ext cx="190500" cy="197320"/>
          </a:xfrm>
          <a:prstGeom prst="star5">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5-Point Star 19"/>
          <p:cNvSpPr/>
          <p:nvPr/>
        </p:nvSpPr>
        <p:spPr>
          <a:xfrm>
            <a:off x="7843836" y="4067175"/>
            <a:ext cx="190500" cy="197320"/>
          </a:xfrm>
          <a:prstGeom prst="star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5-Point Star 20"/>
          <p:cNvSpPr/>
          <p:nvPr/>
        </p:nvSpPr>
        <p:spPr>
          <a:xfrm>
            <a:off x="8801100" y="4072585"/>
            <a:ext cx="190500" cy="197320"/>
          </a:xfrm>
          <a:prstGeom prst="star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Down Arrow 22"/>
          <p:cNvSpPr/>
          <p:nvPr/>
        </p:nvSpPr>
        <p:spPr>
          <a:xfrm rot="10800000">
            <a:off x="6562725" y="3750945"/>
            <a:ext cx="257175" cy="258375"/>
          </a:xfrm>
          <a:prstGeom prst="downArrow">
            <a:avLst/>
          </a:prstGeom>
          <a:solidFill>
            <a:srgbClr val="FF0000"/>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ight Arrow 25"/>
          <p:cNvSpPr/>
          <p:nvPr/>
        </p:nvSpPr>
        <p:spPr>
          <a:xfrm>
            <a:off x="6750751" y="4072585"/>
            <a:ext cx="333375" cy="129188"/>
          </a:xfrm>
          <a:prstGeom prst="rightArrow">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9" name="Picture 5" descr="stplot_v1.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0858" y="4269905"/>
            <a:ext cx="2608587" cy="2169742"/>
          </a:xfrm>
          <a:prstGeom prst="rect">
            <a:avLst/>
          </a:prstGeom>
          <a:noFill/>
          <a:ln w="9525">
            <a:noFill/>
            <a:miter lim="800000"/>
            <a:headEnd/>
            <a:tailEnd/>
          </a:ln>
        </p:spPr>
      </p:pic>
      <p:pic>
        <p:nvPicPr>
          <p:cNvPr id="24" name="Picture 23" descr="plot-spe2-DHZ-20.png"/>
          <p:cNvPicPr>
            <a:picLocks noChangeAspect="1"/>
          </p:cNvPicPr>
          <p:nvPr/>
        </p:nvPicPr>
        <p:blipFill rotWithShape="1">
          <a:blip r:embed="rId7" cstate="screen">
            <a:extLst>
              <a:ext uri="{28A0092B-C50C-407E-A947-70E740481C1C}">
                <a14:useLocalDpi xmlns:a14="http://schemas.microsoft.com/office/drawing/2010/main"/>
              </a:ext>
            </a:extLst>
          </a:blip>
          <a:srcRect l="13830" b="73921"/>
          <a:stretch/>
        </p:blipFill>
        <p:spPr>
          <a:xfrm>
            <a:off x="3297436" y="4319054"/>
            <a:ext cx="2776218" cy="631375"/>
          </a:xfrm>
          <a:prstGeom prst="rect">
            <a:avLst/>
          </a:prstGeom>
        </p:spPr>
      </p:pic>
      <p:pic>
        <p:nvPicPr>
          <p:cNvPr id="27" name="Picture 26" descr="plot-spe2-DHT-20.png"/>
          <p:cNvPicPr>
            <a:picLocks noChangeAspect="1"/>
          </p:cNvPicPr>
          <p:nvPr/>
        </p:nvPicPr>
        <p:blipFill rotWithShape="1">
          <a:blip r:embed="rId8" cstate="screen">
            <a:extLst>
              <a:ext uri="{28A0092B-C50C-407E-A947-70E740481C1C}">
                <a14:useLocalDpi xmlns:a14="http://schemas.microsoft.com/office/drawing/2010/main"/>
              </a:ext>
            </a:extLst>
          </a:blip>
          <a:srcRect l="13831" b="74704"/>
          <a:stretch/>
        </p:blipFill>
        <p:spPr>
          <a:xfrm>
            <a:off x="3366655" y="5742870"/>
            <a:ext cx="2769216" cy="600780"/>
          </a:xfrm>
          <a:prstGeom prst="rect">
            <a:avLst/>
          </a:prstGeom>
        </p:spPr>
      </p:pic>
      <p:cxnSp>
        <p:nvCxnSpPr>
          <p:cNvPr id="8" name="Straight Arrow Connector 7"/>
          <p:cNvCxnSpPr/>
          <p:nvPr/>
        </p:nvCxnSpPr>
        <p:spPr bwMode="auto">
          <a:xfrm flipH="1">
            <a:off x="5925787" y="4206640"/>
            <a:ext cx="636937" cy="1487578"/>
          </a:xfrm>
          <a:prstGeom prst="straightConnector1">
            <a:avLst/>
          </a:prstGeom>
          <a:solidFill>
            <a:schemeClr val="accent1"/>
          </a:solidFill>
          <a:ln w="38100" cap="flat" cmpd="sng" algn="ctr">
            <a:solidFill>
              <a:srgbClr val="00B050"/>
            </a:solidFill>
            <a:prstDash val="solid"/>
            <a:round/>
            <a:headEnd type="none" w="med" len="med"/>
            <a:tailEnd type="arrow"/>
          </a:ln>
          <a:effectLst/>
        </p:spPr>
      </p:cxnSp>
      <p:cxnSp>
        <p:nvCxnSpPr>
          <p:cNvPr id="10" name="Straight Arrow Connector 9"/>
          <p:cNvCxnSpPr>
            <a:endCxn id="24" idx="3"/>
          </p:cNvCxnSpPr>
          <p:nvPr/>
        </p:nvCxnSpPr>
        <p:spPr bwMode="auto">
          <a:xfrm flipH="1">
            <a:off x="6073654" y="4201773"/>
            <a:ext cx="489070" cy="432969"/>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
        <p:nvSpPr>
          <p:cNvPr id="12" name="Left Arrow Callout 11"/>
          <p:cNvSpPr/>
          <p:nvPr/>
        </p:nvSpPr>
        <p:spPr bwMode="auto">
          <a:xfrm>
            <a:off x="2699445" y="4319054"/>
            <a:ext cx="667210" cy="2029358"/>
          </a:xfrm>
          <a:prstGeom prst="leftArrow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5317350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321794" y="341993"/>
            <a:ext cx="8489581" cy="4775918"/>
          </a:xfrm>
          <a:prstGeom prst="rect">
            <a:avLst/>
          </a:prstGeom>
          <a:noFill/>
          <a:ln w="38100">
            <a:solidFill>
              <a:schemeClr val="bg1"/>
            </a:solidFill>
            <a:miter lim="800000"/>
            <a:headEnd/>
            <a:tailEnd/>
          </a:ln>
        </p:spPr>
        <p:txBody>
          <a:bodyPr lIns="82039" tIns="41020" rIns="82039" bIns="41020"/>
          <a:lstStyle/>
          <a:p>
            <a:pPr algn="l">
              <a:lnSpc>
                <a:spcPct val="80000"/>
              </a:lnSpc>
              <a:spcBef>
                <a:spcPct val="20000"/>
              </a:spcBef>
              <a:spcAft>
                <a:spcPct val="25000"/>
              </a:spcAft>
              <a:buClr>
                <a:srgbClr val="124A91"/>
              </a:buClr>
              <a:buFont typeface="Wingdings" pitchFamily="84" charset="2"/>
              <a:buNone/>
            </a:pPr>
            <a:endParaRPr lang="en-US" sz="900" b="1" dirty="0" smtClean="0">
              <a:solidFill>
                <a:schemeClr val="bg1"/>
              </a:solidFill>
            </a:endParaRPr>
          </a:p>
          <a:p>
            <a:pPr algn="l">
              <a:lnSpc>
                <a:spcPct val="80000"/>
              </a:lnSpc>
              <a:spcBef>
                <a:spcPct val="20000"/>
              </a:spcBef>
              <a:spcAft>
                <a:spcPct val="25000"/>
              </a:spcAft>
              <a:buClr>
                <a:srgbClr val="124A91"/>
              </a:buClr>
              <a:buFont typeface="Wingdings" pitchFamily="84" charset="2"/>
              <a:buNone/>
            </a:pPr>
            <a:r>
              <a:rPr lang="en-US" sz="1600" b="1" dirty="0" smtClean="0">
                <a:solidFill>
                  <a:schemeClr val="bg1"/>
                </a:solidFill>
              </a:rPr>
              <a:t>For more information:</a:t>
            </a:r>
          </a:p>
          <a:p>
            <a:pPr algn="l">
              <a:lnSpc>
                <a:spcPct val="80000"/>
              </a:lnSpc>
              <a:spcBef>
                <a:spcPct val="20000"/>
              </a:spcBef>
              <a:spcAft>
                <a:spcPct val="25000"/>
              </a:spcAft>
              <a:buClr>
                <a:srgbClr val="124A91"/>
              </a:buClr>
              <a:buFont typeface="Wingdings" pitchFamily="84" charset="2"/>
              <a:buNone/>
            </a:pPr>
            <a:r>
              <a:rPr lang="en-US" sz="1600" b="1" dirty="0" smtClean="0">
                <a:solidFill>
                  <a:schemeClr val="bg1"/>
                </a:solidFill>
              </a:rPr>
              <a:t>	Oleg Vorobiev</a:t>
            </a:r>
          </a:p>
          <a:p>
            <a:pPr algn="l">
              <a:lnSpc>
                <a:spcPct val="80000"/>
              </a:lnSpc>
              <a:spcBef>
                <a:spcPct val="20000"/>
              </a:spcBef>
              <a:spcAft>
                <a:spcPct val="25000"/>
              </a:spcAft>
              <a:buClr>
                <a:srgbClr val="124A91"/>
              </a:buClr>
              <a:buFont typeface="Wingdings" pitchFamily="84" charset="2"/>
              <a:buNone/>
            </a:pPr>
            <a:r>
              <a:rPr lang="en-US" sz="1600" b="1" dirty="0" smtClean="0">
                <a:solidFill>
                  <a:schemeClr val="bg1"/>
                </a:solidFill>
              </a:rPr>
              <a:t>	vorobiev1@llnl.gov</a:t>
            </a:r>
          </a:p>
          <a:p>
            <a:pPr algn="l">
              <a:lnSpc>
                <a:spcPct val="80000"/>
              </a:lnSpc>
              <a:spcBef>
                <a:spcPct val="20000"/>
              </a:spcBef>
              <a:spcAft>
                <a:spcPct val="25000"/>
              </a:spcAft>
              <a:buClr>
                <a:srgbClr val="124A91"/>
              </a:buClr>
              <a:buFont typeface="Wingdings" pitchFamily="84" charset="2"/>
              <a:buNone/>
            </a:pPr>
            <a:r>
              <a:rPr lang="en-US" sz="1600" b="1" dirty="0" smtClean="0">
                <a:solidFill>
                  <a:schemeClr val="bg1"/>
                </a:solidFill>
              </a:rPr>
              <a:t>	925-423-5151</a:t>
            </a:r>
          </a:p>
          <a:p>
            <a:pPr algn="l">
              <a:lnSpc>
                <a:spcPct val="80000"/>
              </a:lnSpc>
              <a:spcBef>
                <a:spcPct val="20000"/>
              </a:spcBef>
              <a:spcAft>
                <a:spcPct val="25000"/>
              </a:spcAft>
              <a:buClr>
                <a:srgbClr val="124A91"/>
              </a:buClr>
              <a:buFont typeface="Wingdings" pitchFamily="84" charset="2"/>
              <a:buNone/>
            </a:pPr>
            <a:endParaRPr lang="en-US" sz="1600" b="1" dirty="0" smtClean="0">
              <a:solidFill>
                <a:schemeClr val="bg1"/>
              </a:solidFill>
            </a:endParaRPr>
          </a:p>
          <a:p>
            <a:pPr algn="l">
              <a:lnSpc>
                <a:spcPct val="80000"/>
              </a:lnSpc>
              <a:spcBef>
                <a:spcPct val="20000"/>
              </a:spcBef>
              <a:spcAft>
                <a:spcPct val="25000"/>
              </a:spcAft>
              <a:buClr>
                <a:srgbClr val="124A91"/>
              </a:buClr>
              <a:buFont typeface="Wingdings" pitchFamily="84" charset="2"/>
              <a:buNone/>
            </a:pPr>
            <a:r>
              <a:rPr lang="en-US" sz="1600" b="1" dirty="0" smtClean="0">
                <a:solidFill>
                  <a:schemeClr val="bg1"/>
                </a:solidFill>
              </a:rPr>
              <a:t>Auspices</a:t>
            </a:r>
            <a:endParaRPr lang="en-US" sz="1600" b="1" dirty="0">
              <a:solidFill>
                <a:schemeClr val="bg1"/>
              </a:solidFill>
            </a:endParaRPr>
          </a:p>
          <a:p>
            <a:pPr algn="l">
              <a:spcBef>
                <a:spcPct val="20000"/>
              </a:spcBef>
              <a:buClr>
                <a:srgbClr val="124A91"/>
              </a:buClr>
              <a:buFont typeface="Wingdings" pitchFamily="84" charset="2"/>
              <a:buNone/>
            </a:pPr>
            <a:r>
              <a:rPr lang="en-US" sz="1200" dirty="0">
                <a:solidFill>
                  <a:schemeClr val="bg1"/>
                </a:solidFill>
              </a:rPr>
              <a:t>This work </a:t>
            </a:r>
            <a:r>
              <a:rPr lang="en-US" sz="1200" dirty="0" smtClean="0">
                <a:solidFill>
                  <a:schemeClr val="bg1"/>
                </a:solidFill>
              </a:rPr>
              <a:t>was partially performed </a:t>
            </a:r>
            <a:r>
              <a:rPr lang="en-US" sz="1200" dirty="0">
                <a:solidFill>
                  <a:schemeClr val="bg1"/>
                </a:solidFill>
              </a:rPr>
              <a:t>under the auspices of the U.S. Department of Energy by Lawrence Livermore National Laboratory under Contract DE-AC52-07NA27344.</a:t>
            </a:r>
          </a:p>
          <a:p>
            <a:pPr algn="l">
              <a:lnSpc>
                <a:spcPct val="80000"/>
              </a:lnSpc>
              <a:spcBef>
                <a:spcPct val="20000"/>
              </a:spcBef>
              <a:buClr>
                <a:srgbClr val="124A91"/>
              </a:buClr>
              <a:buFont typeface="Wingdings" pitchFamily="84" charset="2"/>
              <a:buNone/>
            </a:pPr>
            <a:endParaRPr lang="en-US" sz="1400" dirty="0">
              <a:solidFill>
                <a:schemeClr val="bg1"/>
              </a:solidFill>
            </a:endParaRPr>
          </a:p>
          <a:p>
            <a:pPr algn="l">
              <a:lnSpc>
                <a:spcPct val="80000"/>
              </a:lnSpc>
              <a:spcBef>
                <a:spcPct val="20000"/>
              </a:spcBef>
              <a:spcAft>
                <a:spcPct val="25000"/>
              </a:spcAft>
              <a:buClr>
                <a:srgbClr val="124A91"/>
              </a:buClr>
              <a:buFont typeface="Wingdings" pitchFamily="84" charset="2"/>
              <a:buNone/>
            </a:pPr>
            <a:r>
              <a:rPr lang="en-US" sz="1600" b="1" dirty="0">
                <a:solidFill>
                  <a:schemeClr val="bg1"/>
                </a:solidFill>
              </a:rPr>
              <a:t>Disclaimer</a:t>
            </a:r>
          </a:p>
          <a:p>
            <a:pPr algn="just">
              <a:spcBef>
                <a:spcPct val="20000"/>
              </a:spcBef>
              <a:buClr>
                <a:srgbClr val="124A91"/>
              </a:buClr>
              <a:buFont typeface="Wingdings" pitchFamily="84" charset="2"/>
              <a:buNone/>
            </a:pPr>
            <a:r>
              <a:rPr lang="en-US" sz="1200" dirty="0">
                <a:solidFill>
                  <a:schemeClr val="bg1"/>
                </a:solidFill>
              </a:rPr>
              <a:t>This document was prepared as an account of work sponsored by an agency of the United States government. Neither the United States government nor Lawrence Livermore National Security, LLC, nor any of their employees makes any warranty, expressed or implied, or assumes any legal liability or responsibility for the accuracy, completeness, or usefulness of any information, apparatus, product, or process disclosed, or represents that its use would not infringe privately owned rights. Reference herein to any specific commercial product, process, or service by trade name, trademark, manufacturer, or otherwise does not necessarily constitute or imply its endorsement, recommendation, or favoring by the United States government or Lawrence Livermore National Security, LLC. The views and opinions of authors expressed herein do not necessarily state or reflect those of the United States government or Lawrence Livermore National Security, LLC, and shall not be used for advertising or product endorsement purposes.</a:t>
            </a:r>
          </a:p>
          <a:p>
            <a:pPr algn="just">
              <a:lnSpc>
                <a:spcPct val="80000"/>
              </a:lnSpc>
              <a:spcBef>
                <a:spcPct val="20000"/>
              </a:spcBef>
              <a:buClr>
                <a:srgbClr val="124A91"/>
              </a:buClr>
              <a:buFont typeface="Wingdings" pitchFamily="84" charset="2"/>
              <a:buNone/>
            </a:pP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070C0"/>
                </a:solidFill>
              </a:rPr>
              <a:t>2D:Transverse and radial motion at 10 and 20 m ranges for 60-70 degree angles</a:t>
            </a:r>
            <a:endParaRPr lang="en-US" b="1" dirty="0">
              <a:solidFill>
                <a:srgbClr val="0070C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4200" y="1143000"/>
            <a:ext cx="6096529" cy="4877223"/>
          </a:xfrm>
          <a:prstGeom prst="rect">
            <a:avLst/>
          </a:prstGeom>
        </p:spPr>
      </p:pic>
      <p:pic>
        <p:nvPicPr>
          <p:cNvPr id="5"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9259" t="61941" r="24963" b="2340"/>
          <a:stretch/>
        </p:blipFill>
        <p:spPr>
          <a:xfrm>
            <a:off x="104274" y="1600200"/>
            <a:ext cx="3019926" cy="1616665"/>
          </a:xfrm>
        </p:spPr>
      </p:pic>
      <p:sp>
        <p:nvSpPr>
          <p:cNvPr id="6" name="TextBox 5"/>
          <p:cNvSpPr txBox="1"/>
          <p:nvPr/>
        </p:nvSpPr>
        <p:spPr>
          <a:xfrm>
            <a:off x="37882" y="4191000"/>
            <a:ext cx="3124201" cy="2308324"/>
          </a:xfrm>
          <a:prstGeom prst="rect">
            <a:avLst/>
          </a:prstGeom>
          <a:noFill/>
        </p:spPr>
        <p:txBody>
          <a:bodyPr wrap="square" rtlCol="0">
            <a:spAutoFit/>
          </a:bodyPr>
          <a:lstStyle/>
          <a:p>
            <a:r>
              <a:rPr lang="en-US" i="1" dirty="0" smtClean="0">
                <a:solidFill>
                  <a:schemeClr val="tx2"/>
                </a:solidFill>
              </a:rPr>
              <a:t>The joints can explain not only</a:t>
            </a:r>
          </a:p>
          <a:p>
            <a:r>
              <a:rPr lang="en-US" i="1" dirty="0" smtClean="0">
                <a:solidFill>
                  <a:schemeClr val="tx2"/>
                </a:solidFill>
              </a:rPr>
              <a:t>tangential motion but also wider radial displacements</a:t>
            </a:r>
          </a:p>
          <a:p>
            <a:r>
              <a:rPr lang="en-US" i="1" dirty="0">
                <a:solidFill>
                  <a:schemeClr val="tx2"/>
                </a:solidFill>
              </a:rPr>
              <a:t>d</a:t>
            </a:r>
            <a:r>
              <a:rPr lang="en-US" i="1" dirty="0" smtClean="0">
                <a:solidFill>
                  <a:schemeClr val="tx2"/>
                </a:solidFill>
              </a:rPr>
              <a:t>ue to energy redirection</a:t>
            </a:r>
          </a:p>
          <a:p>
            <a:r>
              <a:rPr lang="en-US" i="1" dirty="0" smtClean="0">
                <a:solidFill>
                  <a:schemeClr val="tx2"/>
                </a:solidFill>
              </a:rPr>
              <a:t>(</a:t>
            </a:r>
            <a:r>
              <a:rPr lang="en-US" i="1" dirty="0">
                <a:solidFill>
                  <a:schemeClr val="tx2"/>
                </a:solidFill>
              </a:rPr>
              <a:t>s</a:t>
            </a:r>
            <a:r>
              <a:rPr lang="en-US" i="1" dirty="0" smtClean="0">
                <a:solidFill>
                  <a:schemeClr val="tx2"/>
                </a:solidFill>
              </a:rPr>
              <a:t>ome azimuthal directions will have more and the other ones less energy)</a:t>
            </a:r>
          </a:p>
          <a:p>
            <a:r>
              <a:rPr lang="en-US" b="1" dirty="0" smtClean="0"/>
              <a:t> </a:t>
            </a:r>
            <a:endParaRPr lang="en-US" b="1" dirty="0"/>
          </a:p>
        </p:txBody>
      </p:sp>
      <p:sp>
        <p:nvSpPr>
          <p:cNvPr id="7" name="TextBox 6"/>
          <p:cNvSpPr txBox="1"/>
          <p:nvPr/>
        </p:nvSpPr>
        <p:spPr>
          <a:xfrm>
            <a:off x="838200" y="3212279"/>
            <a:ext cx="2311851" cy="646331"/>
          </a:xfrm>
          <a:prstGeom prst="rect">
            <a:avLst/>
          </a:prstGeom>
          <a:noFill/>
        </p:spPr>
        <p:txBody>
          <a:bodyPr wrap="none" rtlCol="0">
            <a:spAutoFit/>
          </a:bodyPr>
          <a:lstStyle/>
          <a:p>
            <a:r>
              <a:rPr lang="en-US" dirty="0" smtClean="0"/>
              <a:t>Joint spacing ~2.5 m</a:t>
            </a:r>
          </a:p>
          <a:p>
            <a:r>
              <a:rPr lang="en-US" dirty="0" smtClean="0"/>
              <a:t>Friction angle  ~30 </a:t>
            </a:r>
            <a:r>
              <a:rPr lang="en-US" dirty="0" err="1" smtClean="0"/>
              <a:t>deg</a:t>
            </a:r>
            <a:endParaRPr lang="en-US" dirty="0"/>
          </a:p>
        </p:txBody>
      </p:sp>
    </p:spTree>
    <p:extLst>
      <p:ext uri="{BB962C8B-B14F-4D97-AF65-F5344CB8AC3E}">
        <p14:creationId xmlns:p14="http://schemas.microsoft.com/office/powerpoint/2010/main" val="24247395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192" y="-132806"/>
            <a:ext cx="8229600" cy="1143000"/>
          </a:xfrm>
        </p:spPr>
        <p:txBody>
          <a:bodyPr>
            <a:normAutofit/>
          </a:bodyPr>
          <a:lstStyle/>
          <a:p>
            <a:r>
              <a:rPr lang="en-US" dirty="0" smtClean="0"/>
              <a:t>Increasing friction delays the shear motion and makes shear pulse shorter</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76600" y="1317737"/>
            <a:ext cx="5364163" cy="5364163"/>
          </a:xfrm>
        </p:spPr>
      </p:pic>
      <p:pic>
        <p:nvPicPr>
          <p:cNvPr id="5" name="Content Placeholder 3"/>
          <p:cNvPicPr>
            <a:picLocks noChangeAspect="1"/>
          </p:cNvPicPr>
          <p:nvPr/>
        </p:nvPicPr>
        <p:blipFill rotWithShape="1">
          <a:blip r:embed="rId3">
            <a:extLst>
              <a:ext uri="{28A0092B-C50C-407E-A947-70E740481C1C}">
                <a14:useLocalDpi xmlns:a14="http://schemas.microsoft.com/office/drawing/2010/main" val="0"/>
              </a:ext>
            </a:extLst>
          </a:blip>
          <a:srcRect l="9259" t="61941" r="24963" b="2340"/>
          <a:stretch/>
        </p:blipFill>
        <p:spPr>
          <a:xfrm>
            <a:off x="32084" y="3216864"/>
            <a:ext cx="3019926" cy="1616665"/>
          </a:xfrm>
          <a:prstGeom prst="rect">
            <a:avLst/>
          </a:prstGeom>
        </p:spPr>
      </p:pic>
      <p:sp>
        <p:nvSpPr>
          <p:cNvPr id="6" name="TextBox 5"/>
          <p:cNvSpPr txBox="1"/>
          <p:nvPr/>
        </p:nvSpPr>
        <p:spPr>
          <a:xfrm>
            <a:off x="1635445" y="2939534"/>
            <a:ext cx="551754" cy="369332"/>
          </a:xfrm>
          <a:prstGeom prst="rect">
            <a:avLst/>
          </a:prstGeom>
          <a:noFill/>
        </p:spPr>
        <p:txBody>
          <a:bodyPr wrap="none" rtlCol="0">
            <a:spAutoFit/>
          </a:bodyPr>
          <a:lstStyle/>
          <a:p>
            <a:r>
              <a:rPr lang="en-US" dirty="0" smtClean="0"/>
              <a:t>A10</a:t>
            </a:r>
            <a:endParaRPr lang="en-US" dirty="0"/>
          </a:p>
        </p:txBody>
      </p:sp>
      <p:sp>
        <p:nvSpPr>
          <p:cNvPr id="7" name="TextBox 6"/>
          <p:cNvSpPr txBox="1"/>
          <p:nvPr/>
        </p:nvSpPr>
        <p:spPr>
          <a:xfrm>
            <a:off x="2420894" y="3333292"/>
            <a:ext cx="551754" cy="369332"/>
          </a:xfrm>
          <a:prstGeom prst="rect">
            <a:avLst/>
          </a:prstGeom>
          <a:noFill/>
        </p:spPr>
        <p:txBody>
          <a:bodyPr wrap="none" rtlCol="0">
            <a:spAutoFit/>
          </a:bodyPr>
          <a:lstStyle/>
          <a:p>
            <a:r>
              <a:rPr lang="en-US" dirty="0" smtClean="0"/>
              <a:t>A45</a:t>
            </a:r>
            <a:endParaRPr lang="en-US" dirty="0"/>
          </a:p>
        </p:txBody>
      </p:sp>
      <p:sp>
        <p:nvSpPr>
          <p:cNvPr id="8" name="TextBox 7"/>
          <p:cNvSpPr txBox="1"/>
          <p:nvPr/>
        </p:nvSpPr>
        <p:spPr>
          <a:xfrm>
            <a:off x="2895600" y="4025196"/>
            <a:ext cx="551754" cy="369332"/>
          </a:xfrm>
          <a:prstGeom prst="rect">
            <a:avLst/>
          </a:prstGeom>
          <a:noFill/>
        </p:spPr>
        <p:txBody>
          <a:bodyPr wrap="none" rtlCol="0">
            <a:spAutoFit/>
          </a:bodyPr>
          <a:lstStyle/>
          <a:p>
            <a:r>
              <a:rPr lang="en-US" dirty="0" smtClean="0"/>
              <a:t>A60</a:t>
            </a:r>
            <a:endParaRPr lang="en-US" dirty="0"/>
          </a:p>
        </p:txBody>
      </p:sp>
      <p:sp>
        <p:nvSpPr>
          <p:cNvPr id="9" name="TextBox 8"/>
          <p:cNvSpPr txBox="1"/>
          <p:nvPr/>
        </p:nvSpPr>
        <p:spPr>
          <a:xfrm>
            <a:off x="6629400" y="1399128"/>
            <a:ext cx="1484252" cy="369332"/>
          </a:xfrm>
          <a:prstGeom prst="rect">
            <a:avLst/>
          </a:prstGeom>
          <a:noFill/>
        </p:spPr>
        <p:txBody>
          <a:bodyPr wrap="none" rtlCol="0">
            <a:spAutoFit/>
          </a:bodyPr>
          <a:lstStyle/>
          <a:p>
            <a:r>
              <a:rPr lang="en-US" dirty="0" smtClean="0"/>
              <a:t>Friction effect</a:t>
            </a:r>
            <a:endParaRPr lang="en-US" dirty="0"/>
          </a:p>
        </p:txBody>
      </p:sp>
      <p:sp>
        <p:nvSpPr>
          <p:cNvPr id="10" name="TextBox 9"/>
          <p:cNvSpPr txBox="1"/>
          <p:nvPr/>
        </p:nvSpPr>
        <p:spPr>
          <a:xfrm>
            <a:off x="3886200" y="1383268"/>
            <a:ext cx="1571584" cy="369332"/>
          </a:xfrm>
          <a:prstGeom prst="rect">
            <a:avLst/>
          </a:prstGeom>
          <a:noFill/>
        </p:spPr>
        <p:txBody>
          <a:bodyPr wrap="none" rtlCol="0">
            <a:spAutoFit/>
          </a:bodyPr>
          <a:lstStyle/>
          <a:p>
            <a:r>
              <a:rPr lang="en-US" dirty="0" smtClean="0"/>
              <a:t>Location effect</a:t>
            </a:r>
            <a:endParaRPr lang="en-US" dirty="0"/>
          </a:p>
        </p:txBody>
      </p:sp>
      <p:sp>
        <p:nvSpPr>
          <p:cNvPr id="11" name="TextBox 10"/>
          <p:cNvSpPr txBox="1"/>
          <p:nvPr/>
        </p:nvSpPr>
        <p:spPr>
          <a:xfrm>
            <a:off x="7215587" y="6080536"/>
            <a:ext cx="1215396" cy="276999"/>
          </a:xfrm>
          <a:prstGeom prst="rect">
            <a:avLst/>
          </a:prstGeom>
          <a:noFill/>
        </p:spPr>
        <p:txBody>
          <a:bodyPr wrap="none" rtlCol="0">
            <a:spAutoFit/>
          </a:bodyPr>
          <a:lstStyle/>
          <a:p>
            <a:r>
              <a:rPr lang="en-US" sz="1200" dirty="0" smtClean="0"/>
              <a:t>Apparent delay</a:t>
            </a:r>
            <a:endParaRPr lang="en-US" sz="1200" dirty="0"/>
          </a:p>
        </p:txBody>
      </p:sp>
      <p:cxnSp>
        <p:nvCxnSpPr>
          <p:cNvPr id="13" name="Straight Arrow Connector 12"/>
          <p:cNvCxnSpPr/>
          <p:nvPr/>
        </p:nvCxnSpPr>
        <p:spPr>
          <a:xfrm flipH="1" flipV="1">
            <a:off x="7548168" y="5867400"/>
            <a:ext cx="188316" cy="2725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131443" y="4025196"/>
            <a:ext cx="2480166" cy="369332"/>
          </a:xfrm>
          <a:prstGeom prst="rect">
            <a:avLst/>
          </a:prstGeom>
          <a:noFill/>
        </p:spPr>
        <p:txBody>
          <a:bodyPr wrap="none" rtlCol="0">
            <a:spAutoFit/>
          </a:bodyPr>
          <a:lstStyle/>
          <a:p>
            <a:r>
              <a:rPr lang="en-US" dirty="0" smtClean="0"/>
              <a:t>Friction angles=21,31,41</a:t>
            </a:r>
            <a:endParaRPr lang="en-US" dirty="0"/>
          </a:p>
        </p:txBody>
      </p:sp>
      <p:cxnSp>
        <p:nvCxnSpPr>
          <p:cNvPr id="16" name="Straight Arrow Connector 15"/>
          <p:cNvCxnSpPr/>
          <p:nvPr/>
        </p:nvCxnSpPr>
        <p:spPr>
          <a:xfrm flipH="1" flipV="1">
            <a:off x="7010400" y="6019801"/>
            <a:ext cx="537768" cy="1223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54408" y="1616623"/>
            <a:ext cx="2409634" cy="584775"/>
          </a:xfrm>
          <a:prstGeom prst="rect">
            <a:avLst/>
          </a:prstGeom>
          <a:noFill/>
        </p:spPr>
        <p:txBody>
          <a:bodyPr wrap="none" rtlCol="0">
            <a:spAutoFit/>
          </a:bodyPr>
          <a:lstStyle/>
          <a:p>
            <a:r>
              <a:rPr lang="en-US" sz="3200" b="1" dirty="0" smtClean="0"/>
              <a:t>#7-2, R=20 m</a:t>
            </a:r>
            <a:endParaRPr lang="en-US" sz="3200" b="1" dirty="0"/>
          </a:p>
        </p:txBody>
      </p:sp>
    </p:spTree>
    <p:extLst>
      <p:ext uri="{BB962C8B-B14F-4D97-AF65-F5344CB8AC3E}">
        <p14:creationId xmlns:p14="http://schemas.microsoft.com/office/powerpoint/2010/main" val="18555238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Gravity does not affect  velocity histories at R &lt; 20 m</a:t>
            </a:r>
            <a:endParaRPr lang="en-US" dirty="0"/>
          </a:p>
        </p:txBody>
      </p:sp>
      <p:sp>
        <p:nvSpPr>
          <p:cNvPr id="4" name="Footer Placeholder 3"/>
          <p:cNvSpPr>
            <a:spLocks noGrp="1"/>
          </p:cNvSpPr>
          <p:nvPr>
            <p:ph type="ftr" sz="quarter" idx="10"/>
          </p:nvPr>
        </p:nvSpPr>
        <p:spPr/>
        <p:txBody>
          <a:bodyPr/>
          <a:lstStyle/>
          <a:p>
            <a:pPr>
              <a:defRPr/>
            </a:pPr>
            <a:r>
              <a:rPr lang="en-US" smtClean="0"/>
              <a:t>Lawrence Livermore National Laboratory</a:t>
            </a: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 y="1468119"/>
            <a:ext cx="2946267" cy="235701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 y="4023677"/>
            <a:ext cx="2959233" cy="236738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7066" y="1432559"/>
            <a:ext cx="3048265" cy="2438612"/>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6267" y="4023677"/>
            <a:ext cx="2959233" cy="2367386"/>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45331" y="1468119"/>
            <a:ext cx="3048265" cy="2438612"/>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05500" y="4386136"/>
            <a:ext cx="3059507" cy="1913064"/>
          </a:xfrm>
          <a:prstGeom prst="rect">
            <a:avLst/>
          </a:prstGeom>
        </p:spPr>
      </p:pic>
    </p:spTree>
    <p:extLst>
      <p:ext uri="{BB962C8B-B14F-4D97-AF65-F5344CB8AC3E}">
        <p14:creationId xmlns:p14="http://schemas.microsoft.com/office/powerpoint/2010/main" val="39437458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Generation of horizontal shear motion by vertical joints</a:t>
            </a:r>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5574" r="24737"/>
          <a:stretch/>
        </p:blipFill>
        <p:spPr bwMode="auto">
          <a:xfrm>
            <a:off x="134022" y="2826919"/>
            <a:ext cx="1331903" cy="1423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81437" y="2318266"/>
            <a:ext cx="856325" cy="369332"/>
          </a:xfrm>
          <a:prstGeom prst="rect">
            <a:avLst/>
          </a:prstGeom>
          <a:noFill/>
        </p:spPr>
        <p:txBody>
          <a:bodyPr wrap="none" rtlCol="0">
            <a:spAutoFit/>
          </a:bodyPr>
          <a:lstStyle/>
          <a:p>
            <a:r>
              <a:rPr lang="en-US" dirty="0" smtClean="0"/>
              <a:t>T=1 </a:t>
            </a:r>
            <a:r>
              <a:rPr lang="en-US" dirty="0" err="1" smtClean="0"/>
              <a:t>ms</a:t>
            </a: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2358" y="2470848"/>
            <a:ext cx="2113637" cy="212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057400" y="2057400"/>
            <a:ext cx="856325" cy="369332"/>
          </a:xfrm>
          <a:prstGeom prst="rect">
            <a:avLst/>
          </a:prstGeom>
          <a:noFill/>
        </p:spPr>
        <p:txBody>
          <a:bodyPr wrap="none" rtlCol="0">
            <a:spAutoFit/>
          </a:bodyPr>
          <a:lstStyle/>
          <a:p>
            <a:r>
              <a:rPr lang="en-US" dirty="0" smtClean="0"/>
              <a:t>T=3 </a:t>
            </a:r>
            <a:r>
              <a:rPr lang="en-US" dirty="0" err="1" smtClean="0"/>
              <a:t>ms</a:t>
            </a:r>
            <a:endParaRPr lang="en-US"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1905000"/>
            <a:ext cx="3529012" cy="370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744453" y="1535668"/>
            <a:ext cx="856325" cy="369332"/>
          </a:xfrm>
          <a:prstGeom prst="rect">
            <a:avLst/>
          </a:prstGeom>
          <a:noFill/>
        </p:spPr>
        <p:txBody>
          <a:bodyPr wrap="none" rtlCol="0">
            <a:spAutoFit/>
          </a:bodyPr>
          <a:lstStyle/>
          <a:p>
            <a:r>
              <a:rPr lang="en-US" dirty="0" smtClean="0"/>
              <a:t>T=7 </a:t>
            </a:r>
            <a:r>
              <a:rPr lang="en-US" dirty="0" err="1" smtClean="0"/>
              <a:t>ms</a:t>
            </a:r>
            <a:endParaRPr lang="en-US" dirty="0"/>
          </a:p>
        </p:txBody>
      </p:sp>
      <p:sp>
        <p:nvSpPr>
          <p:cNvPr id="7" name="TextBox 6"/>
          <p:cNvSpPr txBox="1"/>
          <p:nvPr/>
        </p:nvSpPr>
        <p:spPr>
          <a:xfrm>
            <a:off x="1981200" y="5226900"/>
            <a:ext cx="1370375" cy="369332"/>
          </a:xfrm>
          <a:prstGeom prst="rect">
            <a:avLst/>
          </a:prstGeom>
          <a:noFill/>
        </p:spPr>
        <p:txBody>
          <a:bodyPr wrap="none" rtlCol="0">
            <a:spAutoFit/>
          </a:bodyPr>
          <a:lstStyle/>
          <a:p>
            <a:r>
              <a:rPr lang="en-US" dirty="0" smtClean="0"/>
              <a:t>Sliding joints</a:t>
            </a:r>
            <a:endParaRPr lang="en-US" dirty="0"/>
          </a:p>
        </p:txBody>
      </p:sp>
      <p:cxnSp>
        <p:nvCxnSpPr>
          <p:cNvPr id="9" name="Straight Arrow Connector 8"/>
          <p:cNvCxnSpPr/>
          <p:nvPr/>
        </p:nvCxnSpPr>
        <p:spPr>
          <a:xfrm flipV="1">
            <a:off x="3351575" y="4594923"/>
            <a:ext cx="1068025" cy="631977"/>
          </a:xfrm>
          <a:prstGeom prst="straightConnector1">
            <a:avLst/>
          </a:prstGeom>
          <a:ln w="571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2286000" y="4250155"/>
            <a:ext cx="199562" cy="976745"/>
          </a:xfrm>
          <a:prstGeom prst="straightConnector1">
            <a:avLst/>
          </a:prstGeom>
          <a:ln w="571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2057400" y="4250155"/>
            <a:ext cx="152400" cy="855245"/>
          </a:xfrm>
          <a:prstGeom prst="straightConnector1">
            <a:avLst/>
          </a:prstGeom>
          <a:ln w="5715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124363" y="6135923"/>
            <a:ext cx="1749197" cy="369332"/>
          </a:xfrm>
          <a:prstGeom prst="rect">
            <a:avLst/>
          </a:prstGeom>
          <a:noFill/>
        </p:spPr>
        <p:txBody>
          <a:bodyPr wrap="none" rtlCol="0">
            <a:spAutoFit/>
          </a:bodyPr>
          <a:lstStyle/>
          <a:p>
            <a:r>
              <a:rPr lang="en-US" dirty="0" smtClean="0"/>
              <a:t>Clock-wise shear</a:t>
            </a:r>
            <a:endParaRPr lang="en-US" dirty="0"/>
          </a:p>
        </p:txBody>
      </p:sp>
      <p:cxnSp>
        <p:nvCxnSpPr>
          <p:cNvPr id="16" name="Straight Arrow Connector 15"/>
          <p:cNvCxnSpPr>
            <a:stCxn id="14" idx="0"/>
          </p:cNvCxnSpPr>
          <p:nvPr/>
        </p:nvCxnSpPr>
        <p:spPr>
          <a:xfrm flipH="1" flipV="1">
            <a:off x="5998961" y="5411566"/>
            <a:ext cx="1" cy="724357"/>
          </a:xfrm>
          <a:prstGeom prst="straightConnector1">
            <a:avLst/>
          </a:prstGeom>
          <a:ln w="5715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04800" y="5867400"/>
            <a:ext cx="1798826" cy="369332"/>
          </a:xfrm>
          <a:prstGeom prst="rect">
            <a:avLst/>
          </a:prstGeom>
          <a:noFill/>
        </p:spPr>
        <p:txBody>
          <a:bodyPr wrap="none" rtlCol="0">
            <a:spAutoFit/>
          </a:bodyPr>
          <a:lstStyle/>
          <a:p>
            <a:r>
              <a:rPr lang="en-US" dirty="0" smtClean="0"/>
              <a:t>Friction </a:t>
            </a:r>
            <a:r>
              <a:rPr lang="en-US" dirty="0" err="1" smtClean="0"/>
              <a:t>coef</a:t>
            </a:r>
            <a:r>
              <a:rPr lang="en-US" dirty="0" smtClean="0"/>
              <a:t>.=0.4</a:t>
            </a:r>
            <a:endParaRPr lang="en-US" dirty="0"/>
          </a:p>
        </p:txBody>
      </p:sp>
      <p:sp>
        <p:nvSpPr>
          <p:cNvPr id="18" name="Right Arrow 17"/>
          <p:cNvSpPr/>
          <p:nvPr/>
        </p:nvSpPr>
        <p:spPr>
          <a:xfrm rot="3700296">
            <a:off x="6040021" y="5071116"/>
            <a:ext cx="609600" cy="457200"/>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22611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522" y="-117566"/>
            <a:ext cx="8229600" cy="1066800"/>
          </a:xfrm>
        </p:spPr>
        <p:txBody>
          <a:bodyPr/>
          <a:lstStyle/>
          <a:p>
            <a:r>
              <a:rPr lang="en-US" dirty="0" smtClean="0"/>
              <a:t>Pressure and velocity </a:t>
            </a:r>
            <a:r>
              <a:rPr lang="en-US" dirty="0" err="1" smtClean="0"/>
              <a:t>iso</a:t>
            </a:r>
            <a:r>
              <a:rPr lang="en-US" dirty="0" smtClean="0"/>
              <a:t>-surfaces</a:t>
            </a:r>
            <a:br>
              <a:rPr lang="en-US" dirty="0" smtClean="0"/>
            </a:br>
            <a:r>
              <a:rPr lang="en-US" dirty="0" smtClean="0"/>
              <a:t>for SPE4 explosion simulation (cross-section)</a:t>
            </a:r>
            <a:endParaRPr lang="en-US"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072" t="4276" r="2812" b="1"/>
          <a:stretch/>
        </p:blipFill>
        <p:spPr bwMode="auto">
          <a:xfrm>
            <a:off x="5706533" y="1202267"/>
            <a:ext cx="3437467" cy="2375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084" t="4508" r="3849" b="4064"/>
          <a:stretch/>
        </p:blipFill>
        <p:spPr bwMode="auto">
          <a:xfrm>
            <a:off x="2208476" y="1938865"/>
            <a:ext cx="3498057"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t="8045" b="4313"/>
          <a:stretch/>
        </p:blipFill>
        <p:spPr bwMode="auto">
          <a:xfrm>
            <a:off x="3571" y="4224865"/>
            <a:ext cx="3341158" cy="2150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323403" y="6006066"/>
            <a:ext cx="984565" cy="369332"/>
          </a:xfrm>
          <a:prstGeom prst="rect">
            <a:avLst/>
          </a:prstGeom>
          <a:noFill/>
        </p:spPr>
        <p:txBody>
          <a:bodyPr wrap="none" rtlCol="0">
            <a:spAutoFit/>
          </a:bodyPr>
          <a:lstStyle/>
          <a:p>
            <a:r>
              <a:rPr lang="en-US" dirty="0" smtClean="0"/>
              <a:t>T=10 </a:t>
            </a:r>
            <a:r>
              <a:rPr lang="en-US" dirty="0" err="1" smtClean="0"/>
              <a:t>ms</a:t>
            </a:r>
            <a:endParaRPr lang="en-US" dirty="0"/>
          </a:p>
        </p:txBody>
      </p:sp>
      <p:sp>
        <p:nvSpPr>
          <p:cNvPr id="7" name="TextBox 6"/>
          <p:cNvSpPr txBox="1"/>
          <p:nvPr/>
        </p:nvSpPr>
        <p:spPr>
          <a:xfrm>
            <a:off x="4720044" y="3855533"/>
            <a:ext cx="986489" cy="369332"/>
          </a:xfrm>
          <a:prstGeom prst="rect">
            <a:avLst/>
          </a:prstGeom>
          <a:noFill/>
        </p:spPr>
        <p:txBody>
          <a:bodyPr wrap="none" rtlCol="0">
            <a:spAutoFit/>
          </a:bodyPr>
          <a:lstStyle/>
          <a:p>
            <a:r>
              <a:rPr lang="en-US" dirty="0" smtClean="0"/>
              <a:t>T=50 </a:t>
            </a:r>
            <a:r>
              <a:rPr lang="en-US" dirty="0" err="1" smtClean="0"/>
              <a:t>ms</a:t>
            </a:r>
            <a:endParaRPr lang="en-US" dirty="0"/>
          </a:p>
        </p:txBody>
      </p:sp>
      <p:sp>
        <p:nvSpPr>
          <p:cNvPr id="8" name="TextBox 7"/>
          <p:cNvSpPr txBox="1"/>
          <p:nvPr/>
        </p:nvSpPr>
        <p:spPr>
          <a:xfrm>
            <a:off x="8157692" y="3652442"/>
            <a:ext cx="979755" cy="369332"/>
          </a:xfrm>
          <a:prstGeom prst="rect">
            <a:avLst/>
          </a:prstGeom>
          <a:noFill/>
        </p:spPr>
        <p:txBody>
          <a:bodyPr wrap="none" rtlCol="0">
            <a:spAutoFit/>
          </a:bodyPr>
          <a:lstStyle/>
          <a:p>
            <a:r>
              <a:rPr lang="en-US" dirty="0" smtClean="0"/>
              <a:t>T=70 </a:t>
            </a:r>
            <a:r>
              <a:rPr lang="en-US" dirty="0" err="1" smtClean="0"/>
              <a:t>ms</a:t>
            </a:r>
            <a:endParaRPr lang="en-US" dirty="0"/>
          </a:p>
        </p:txBody>
      </p:sp>
      <p:sp>
        <p:nvSpPr>
          <p:cNvPr id="9" name="TextBox 8"/>
          <p:cNvSpPr txBox="1"/>
          <p:nvPr/>
        </p:nvSpPr>
        <p:spPr>
          <a:xfrm>
            <a:off x="3508670" y="5325531"/>
            <a:ext cx="2064989" cy="369332"/>
          </a:xfrm>
          <a:prstGeom prst="rect">
            <a:avLst/>
          </a:prstGeom>
          <a:noFill/>
        </p:spPr>
        <p:txBody>
          <a:bodyPr wrap="none" rtlCol="0">
            <a:spAutoFit/>
          </a:bodyPr>
          <a:lstStyle/>
          <a:p>
            <a:r>
              <a:rPr lang="en-US" dirty="0" err="1" smtClean="0"/>
              <a:t>Lithostatic</a:t>
            </a:r>
            <a:r>
              <a:rPr lang="en-US" dirty="0" smtClean="0"/>
              <a:t> pressure</a:t>
            </a:r>
            <a:endParaRPr lang="en-US" dirty="0"/>
          </a:p>
        </p:txBody>
      </p:sp>
      <p:cxnSp>
        <p:nvCxnSpPr>
          <p:cNvPr id="11" name="Straight Arrow Connector 10"/>
          <p:cNvCxnSpPr>
            <a:stCxn id="9" idx="1"/>
          </p:cNvCxnSpPr>
          <p:nvPr/>
        </p:nvCxnSpPr>
        <p:spPr>
          <a:xfrm flipH="1" flipV="1">
            <a:off x="3107267" y="5435600"/>
            <a:ext cx="401403" cy="7459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304801" y="3770866"/>
            <a:ext cx="1617751" cy="369332"/>
          </a:xfrm>
          <a:prstGeom prst="rect">
            <a:avLst/>
          </a:prstGeom>
          <a:noFill/>
        </p:spPr>
        <p:txBody>
          <a:bodyPr wrap="none" rtlCol="0">
            <a:spAutoFit/>
          </a:bodyPr>
          <a:lstStyle/>
          <a:p>
            <a:r>
              <a:rPr lang="en-US" dirty="0" smtClean="0"/>
              <a:t>Spherical wave</a:t>
            </a:r>
            <a:endParaRPr lang="en-US" dirty="0"/>
          </a:p>
        </p:txBody>
      </p:sp>
      <p:cxnSp>
        <p:nvCxnSpPr>
          <p:cNvPr id="14" name="Straight Arrow Connector 13"/>
          <p:cNvCxnSpPr/>
          <p:nvPr/>
        </p:nvCxnSpPr>
        <p:spPr>
          <a:xfrm>
            <a:off x="1515533" y="4140198"/>
            <a:ext cx="262467" cy="71966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5774475" y="3779330"/>
            <a:ext cx="1642116" cy="369332"/>
          </a:xfrm>
          <a:prstGeom prst="rect">
            <a:avLst/>
          </a:prstGeom>
          <a:noFill/>
        </p:spPr>
        <p:txBody>
          <a:bodyPr wrap="none" rtlCol="0">
            <a:spAutoFit/>
          </a:bodyPr>
          <a:lstStyle/>
          <a:p>
            <a:r>
              <a:rPr lang="en-US" dirty="0" smtClean="0"/>
              <a:t>Reflected wave</a:t>
            </a:r>
            <a:endParaRPr lang="en-US" dirty="0"/>
          </a:p>
        </p:txBody>
      </p:sp>
      <p:cxnSp>
        <p:nvCxnSpPr>
          <p:cNvPr id="17" name="Straight Arrow Connector 16"/>
          <p:cNvCxnSpPr/>
          <p:nvPr/>
        </p:nvCxnSpPr>
        <p:spPr>
          <a:xfrm flipV="1">
            <a:off x="6155267" y="1854200"/>
            <a:ext cx="338666" cy="19166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93933" y="4122291"/>
            <a:ext cx="2643514" cy="215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90505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5" descr="joint_exp_scheme.png"/>
          <p:cNvPicPr>
            <a:picLocks noGrp="1" noChangeAspect="1"/>
          </p:cNvPicPr>
          <p:nvPr>
            <p:ph idx="1"/>
          </p:nvPr>
        </p:nvPicPr>
        <p:blipFill>
          <a:blip r:embed="rId2" cstate="print"/>
          <a:srcRect t="9119"/>
          <a:stretch>
            <a:fillRect/>
          </a:stretch>
        </p:blipFill>
        <p:spPr>
          <a:xfrm>
            <a:off x="0" y="2060120"/>
            <a:ext cx="4317363" cy="2111829"/>
          </a:xfrm>
        </p:spPr>
      </p:pic>
      <p:pic>
        <p:nvPicPr>
          <p:cNvPr id="5" name="Content Placeholder 5" descr="sri_fric.png"/>
          <p:cNvPicPr>
            <a:picLocks noChangeAspect="1"/>
          </p:cNvPicPr>
          <p:nvPr/>
        </p:nvPicPr>
        <p:blipFill>
          <a:blip r:embed="rId3" cstate="print"/>
          <a:stretch>
            <a:fillRect/>
          </a:stretch>
        </p:blipFill>
        <p:spPr bwMode="auto">
          <a:xfrm>
            <a:off x="4411640" y="1509661"/>
            <a:ext cx="4667080" cy="3471914"/>
          </a:xfrm>
          <a:prstGeom prst="rect">
            <a:avLst/>
          </a:prstGeom>
          <a:noFill/>
          <a:ln w="9525">
            <a:noFill/>
            <a:miter lim="800000"/>
            <a:headEnd/>
            <a:tailEnd/>
          </a:ln>
        </p:spPr>
      </p:pic>
      <p:sp>
        <p:nvSpPr>
          <p:cNvPr id="9" name="TextBox 8"/>
          <p:cNvSpPr txBox="1"/>
          <p:nvPr/>
        </p:nvSpPr>
        <p:spPr>
          <a:xfrm>
            <a:off x="0" y="1201884"/>
            <a:ext cx="4411640" cy="646331"/>
          </a:xfrm>
          <a:prstGeom prst="rect">
            <a:avLst/>
          </a:prstGeom>
          <a:noFill/>
        </p:spPr>
        <p:txBody>
          <a:bodyPr wrap="square" rtlCol="0">
            <a:spAutoFit/>
          </a:bodyPr>
          <a:lstStyle/>
          <a:p>
            <a:r>
              <a:rPr lang="en-US" b="1" dirty="0" smtClean="0"/>
              <a:t>Polished joint in Limestone loaded by a shock wave</a:t>
            </a:r>
            <a:endParaRPr lang="en-US" b="1" dirty="0"/>
          </a:p>
        </p:txBody>
      </p:sp>
      <p:sp>
        <p:nvSpPr>
          <p:cNvPr id="6" name="Rectangle 5"/>
          <p:cNvSpPr/>
          <p:nvPr/>
        </p:nvSpPr>
        <p:spPr>
          <a:xfrm>
            <a:off x="135090" y="5711250"/>
            <a:ext cx="8826030" cy="523220"/>
          </a:xfrm>
          <a:prstGeom prst="rect">
            <a:avLst/>
          </a:prstGeom>
        </p:spPr>
        <p:txBody>
          <a:bodyPr wrap="square">
            <a:spAutoFit/>
          </a:bodyPr>
          <a:lstStyle/>
          <a:p>
            <a:r>
              <a:rPr lang="en-US" sz="1400" dirty="0" smtClean="0"/>
              <a:t>Vorobiev, </a:t>
            </a:r>
            <a:r>
              <a:rPr lang="en-US" sz="1400" dirty="0" err="1" smtClean="0"/>
              <a:t>O.Yu</a:t>
            </a:r>
            <a:r>
              <a:rPr lang="en-US" sz="1400" dirty="0" smtClean="0"/>
              <a:t>.,(2010),”Discrete and continuum methods for numerical simulations of non-linear wave propagation in discontinuous media”, </a:t>
            </a:r>
            <a:r>
              <a:rPr lang="en-US" sz="1400" i="1" u="sng" dirty="0" smtClean="0">
                <a:hlinkClick r:id="rId4"/>
              </a:rPr>
              <a:t>International Journal for Numerical Methods in Engineering</a:t>
            </a:r>
            <a:r>
              <a:rPr lang="en-US" sz="1400" dirty="0" smtClean="0"/>
              <a:t>,83,482-507</a:t>
            </a:r>
          </a:p>
        </p:txBody>
      </p:sp>
      <p:sp>
        <p:nvSpPr>
          <p:cNvPr id="14" name="Title 1"/>
          <p:cNvSpPr txBox="1">
            <a:spLocks/>
          </p:cNvSpPr>
          <p:nvPr/>
        </p:nvSpPr>
        <p:spPr bwMode="auto">
          <a:xfrm>
            <a:off x="258915" y="0"/>
            <a:ext cx="8382000" cy="809625"/>
          </a:xfrm>
          <a:prstGeom prst="rect">
            <a:avLst/>
          </a:prstGeom>
          <a:noFill/>
          <a:ln w="9525">
            <a:noFill/>
            <a:miter lim="800000"/>
            <a:headEnd/>
            <a:tailEnd/>
          </a:ln>
        </p:spPr>
        <p:txBody>
          <a:bodyPr vert="horz" wrap="square" lIns="0" tIns="45720" rIns="91440" bIns="45720" numCol="1" anchor="b"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rgbClr val="124A91"/>
                </a:solidFill>
                <a:effectLst/>
                <a:uLnTx/>
                <a:uFillTx/>
                <a:latin typeface="+mj-lt"/>
                <a:ea typeface="+mj-ea"/>
                <a:cs typeface="+mj-cs"/>
              </a:rPr>
              <a:t>Joint model </a:t>
            </a:r>
            <a:r>
              <a:rPr lang="en-US" sz="2400" b="1" kern="0" dirty="0" smtClean="0">
                <a:solidFill>
                  <a:srgbClr val="124A91"/>
                </a:solidFill>
                <a:latin typeface="+mj-lt"/>
                <a:ea typeface="+mj-ea"/>
                <a:cs typeface="+mj-cs"/>
              </a:rPr>
              <a:t>has been</a:t>
            </a:r>
            <a:r>
              <a:rPr kumimoji="0" lang="en-US" sz="2400" b="1" i="0" u="none" strike="noStrike" kern="0" cap="none" spc="0" normalizeH="0" baseline="0" noProof="0" dirty="0" smtClean="0">
                <a:ln>
                  <a:noFill/>
                </a:ln>
                <a:solidFill>
                  <a:srgbClr val="124A91"/>
                </a:solidFill>
                <a:effectLst/>
                <a:uLnTx/>
                <a:uFillTx/>
                <a:latin typeface="+mj-lt"/>
                <a:ea typeface="+mj-ea"/>
                <a:cs typeface="+mj-cs"/>
              </a:rPr>
              <a:t> validated for dynamic conditions</a:t>
            </a:r>
            <a:endParaRPr kumimoji="0" lang="en-US" sz="2400" b="1" i="0" u="none" strike="noStrike" kern="0" cap="none" spc="0" normalizeH="0" baseline="0" noProof="0" dirty="0">
              <a:ln>
                <a:noFill/>
              </a:ln>
              <a:solidFill>
                <a:srgbClr val="124A91"/>
              </a:solidFill>
              <a:effectLst/>
              <a:uLnTx/>
              <a:uFillTx/>
              <a:latin typeface="+mj-lt"/>
              <a:ea typeface="+mj-ea"/>
              <a:cs typeface="+mj-cs"/>
            </a:endParaRPr>
          </a:p>
        </p:txBody>
      </p:sp>
    </p:spTree>
    <p:extLst>
      <p:ext uri="{BB962C8B-B14F-4D97-AF65-F5344CB8AC3E}">
        <p14:creationId xmlns:p14="http://schemas.microsoft.com/office/powerpoint/2010/main" val="11993501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1575" y="152400"/>
            <a:ext cx="7477125" cy="809625"/>
          </a:xfrm>
        </p:spPr>
        <p:txBody>
          <a:bodyPr/>
          <a:lstStyle/>
          <a:p>
            <a:r>
              <a:rPr lang="en-US" dirty="0" smtClean="0"/>
              <a:t>Joint model has been validated for quasi-static conditions</a:t>
            </a:r>
            <a:endParaRPr lang="en-US" dirty="0"/>
          </a:p>
        </p:txBody>
      </p:sp>
      <p:sp>
        <p:nvSpPr>
          <p:cNvPr id="7" name="TextBox 6"/>
          <p:cNvSpPr txBox="1"/>
          <p:nvPr/>
        </p:nvSpPr>
        <p:spPr>
          <a:xfrm>
            <a:off x="3000375" y="1285875"/>
            <a:ext cx="3296095" cy="461665"/>
          </a:xfrm>
          <a:prstGeom prst="rect">
            <a:avLst/>
          </a:prstGeom>
          <a:noFill/>
        </p:spPr>
        <p:txBody>
          <a:bodyPr wrap="none" rtlCol="0">
            <a:spAutoFit/>
          </a:bodyPr>
          <a:lstStyle/>
          <a:p>
            <a:r>
              <a:rPr lang="en-US" sz="2400" b="1" dirty="0" smtClean="0"/>
              <a:t>Shear test simulation</a:t>
            </a:r>
            <a:endParaRPr lang="en-US" sz="2400" b="1" dirty="0"/>
          </a:p>
        </p:txBody>
      </p:sp>
      <p:pic>
        <p:nvPicPr>
          <p:cNvPr id="6" name="Picture 5" descr="ns1.png"/>
          <p:cNvPicPr>
            <a:picLocks noChangeAspect="1"/>
          </p:cNvPicPr>
          <p:nvPr/>
        </p:nvPicPr>
        <p:blipFill>
          <a:blip r:embed="rId2"/>
          <a:stretch>
            <a:fillRect/>
          </a:stretch>
        </p:blipFill>
        <p:spPr>
          <a:xfrm>
            <a:off x="4800591" y="1899282"/>
            <a:ext cx="4343409" cy="3154686"/>
          </a:xfrm>
          <a:prstGeom prst="rect">
            <a:avLst/>
          </a:prstGeom>
        </p:spPr>
      </p:pic>
      <p:pic>
        <p:nvPicPr>
          <p:cNvPr id="9" name="Picture 8" descr="Ts1.png"/>
          <p:cNvPicPr>
            <a:picLocks noChangeAspect="1"/>
          </p:cNvPicPr>
          <p:nvPr/>
        </p:nvPicPr>
        <p:blipFill>
          <a:blip r:embed="rId3"/>
          <a:stretch>
            <a:fillRect/>
          </a:stretch>
        </p:blipFill>
        <p:spPr>
          <a:xfrm>
            <a:off x="279027" y="1921998"/>
            <a:ext cx="4321548" cy="3191297"/>
          </a:xfrm>
          <a:prstGeom prst="rect">
            <a:avLst/>
          </a:prstGeom>
        </p:spPr>
      </p:pic>
      <p:sp>
        <p:nvSpPr>
          <p:cNvPr id="15" name="TextBox 14"/>
          <p:cNvSpPr txBox="1"/>
          <p:nvPr/>
        </p:nvSpPr>
        <p:spPr>
          <a:xfrm>
            <a:off x="1285875" y="5305425"/>
            <a:ext cx="2528449" cy="400110"/>
          </a:xfrm>
          <a:prstGeom prst="rect">
            <a:avLst/>
          </a:prstGeom>
          <a:noFill/>
        </p:spPr>
        <p:txBody>
          <a:bodyPr wrap="none" rtlCol="0">
            <a:spAutoFit/>
          </a:bodyPr>
          <a:lstStyle/>
          <a:p>
            <a:r>
              <a:rPr lang="en-US" sz="2000" i="1" dirty="0" smtClean="0">
                <a:solidFill>
                  <a:schemeClr val="accent2"/>
                </a:solidFill>
              </a:rPr>
              <a:t>Joint softening effect</a:t>
            </a:r>
            <a:endParaRPr lang="en-US" sz="2000" i="1" dirty="0">
              <a:solidFill>
                <a:schemeClr val="accent2"/>
              </a:solidFill>
            </a:endParaRPr>
          </a:p>
        </p:txBody>
      </p:sp>
      <p:sp>
        <p:nvSpPr>
          <p:cNvPr id="16" name="TextBox 15"/>
          <p:cNvSpPr txBox="1"/>
          <p:nvPr/>
        </p:nvSpPr>
        <p:spPr>
          <a:xfrm>
            <a:off x="6153150" y="5438775"/>
            <a:ext cx="2367956" cy="400110"/>
          </a:xfrm>
          <a:prstGeom prst="rect">
            <a:avLst/>
          </a:prstGeom>
          <a:noFill/>
        </p:spPr>
        <p:txBody>
          <a:bodyPr wrap="none" rtlCol="0">
            <a:spAutoFit/>
          </a:bodyPr>
          <a:lstStyle/>
          <a:p>
            <a:r>
              <a:rPr lang="en-US" sz="2000" i="1" dirty="0" smtClean="0">
                <a:solidFill>
                  <a:schemeClr val="accent2"/>
                </a:solidFill>
              </a:rPr>
              <a:t>Nonlinear </a:t>
            </a:r>
            <a:r>
              <a:rPr lang="en-US" sz="2000" i="1" dirty="0" err="1" smtClean="0">
                <a:solidFill>
                  <a:schemeClr val="accent2"/>
                </a:solidFill>
              </a:rPr>
              <a:t>dilatancy</a:t>
            </a:r>
            <a:endParaRPr lang="en-US" sz="2000" i="1" dirty="0">
              <a:solidFill>
                <a:schemeClr val="accent2"/>
              </a:solidFill>
            </a:endParaRPr>
          </a:p>
        </p:txBody>
      </p:sp>
    </p:spTree>
    <p:extLst>
      <p:ext uri="{BB962C8B-B14F-4D97-AF65-F5344CB8AC3E}">
        <p14:creationId xmlns:p14="http://schemas.microsoft.com/office/powerpoint/2010/main" val="22730891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223" y="141731"/>
            <a:ext cx="8229600" cy="811858"/>
          </a:xfrm>
        </p:spPr>
        <p:txBody>
          <a:bodyPr/>
          <a:lstStyle/>
          <a:p>
            <a:r>
              <a:rPr lang="en-US" dirty="0" smtClean="0"/>
              <a:t>Joints can redirect energy flow from the source</a:t>
            </a:r>
            <a:endParaRPr lang="en-US" dirty="0"/>
          </a:p>
        </p:txBody>
      </p:sp>
      <p:grpSp>
        <p:nvGrpSpPr>
          <p:cNvPr id="20" name="Group 19"/>
          <p:cNvGrpSpPr/>
          <p:nvPr/>
        </p:nvGrpSpPr>
        <p:grpSpPr>
          <a:xfrm>
            <a:off x="427372" y="1369146"/>
            <a:ext cx="2869129" cy="2789489"/>
            <a:chOff x="93392" y="2554407"/>
            <a:chExt cx="3334817" cy="3242251"/>
          </a:xfrm>
        </p:grpSpPr>
        <p:grpSp>
          <p:nvGrpSpPr>
            <p:cNvPr id="18" name="Group 17"/>
            <p:cNvGrpSpPr/>
            <p:nvPr/>
          </p:nvGrpSpPr>
          <p:grpSpPr>
            <a:xfrm>
              <a:off x="114300" y="2898141"/>
              <a:ext cx="3313909" cy="2800350"/>
              <a:chOff x="114300" y="2898141"/>
              <a:chExt cx="3313909" cy="2800350"/>
            </a:xfrm>
          </p:grpSpPr>
          <p:pic>
            <p:nvPicPr>
              <p:cNvPr id="7" name="Picture 4"/>
              <p:cNvPicPr>
                <a:picLocks noChangeAspect="1" noChangeArrowheads="1"/>
              </p:cNvPicPr>
              <p:nvPr/>
            </p:nvPicPr>
            <p:blipFill>
              <a:blip r:embed="rId3"/>
              <a:srcRect/>
              <a:stretch>
                <a:fillRect/>
              </a:stretch>
            </p:blipFill>
            <p:spPr bwMode="auto">
              <a:xfrm>
                <a:off x="114300" y="2898141"/>
                <a:ext cx="3313909" cy="2800350"/>
              </a:xfrm>
              <a:prstGeom prst="rect">
                <a:avLst/>
              </a:prstGeom>
              <a:noFill/>
              <a:ln w="9525">
                <a:noFill/>
                <a:miter lim="800000"/>
                <a:headEnd/>
                <a:tailEnd/>
              </a:ln>
            </p:spPr>
          </p:pic>
          <p:sp>
            <p:nvSpPr>
              <p:cNvPr id="8" name="Freeform 7"/>
              <p:cNvSpPr/>
              <p:nvPr/>
            </p:nvSpPr>
            <p:spPr>
              <a:xfrm>
                <a:off x="835752" y="3302259"/>
                <a:ext cx="1801812" cy="1712912"/>
              </a:xfrm>
              <a:custGeom>
                <a:avLst/>
                <a:gdLst>
                  <a:gd name="connsiteX0" fmla="*/ 889000 w 1801812"/>
                  <a:gd name="connsiteY0" fmla="*/ 84137 h 1712912"/>
                  <a:gd name="connsiteX1" fmla="*/ 669925 w 1801812"/>
                  <a:gd name="connsiteY1" fmla="*/ 84137 h 1712912"/>
                  <a:gd name="connsiteX2" fmla="*/ 679450 w 1801812"/>
                  <a:gd name="connsiteY2" fmla="*/ 588962 h 1712912"/>
                  <a:gd name="connsiteX3" fmla="*/ 412750 w 1801812"/>
                  <a:gd name="connsiteY3" fmla="*/ 617537 h 1712912"/>
                  <a:gd name="connsiteX4" fmla="*/ 155575 w 1801812"/>
                  <a:gd name="connsiteY4" fmla="*/ 693737 h 1712912"/>
                  <a:gd name="connsiteX5" fmla="*/ 31750 w 1801812"/>
                  <a:gd name="connsiteY5" fmla="*/ 817562 h 1712912"/>
                  <a:gd name="connsiteX6" fmla="*/ 50800 w 1801812"/>
                  <a:gd name="connsiteY6" fmla="*/ 1008062 h 1712912"/>
                  <a:gd name="connsiteX7" fmla="*/ 336550 w 1801812"/>
                  <a:gd name="connsiteY7" fmla="*/ 1084262 h 1712912"/>
                  <a:gd name="connsiteX8" fmla="*/ 469900 w 1801812"/>
                  <a:gd name="connsiteY8" fmla="*/ 1274762 h 1712912"/>
                  <a:gd name="connsiteX9" fmla="*/ 546100 w 1801812"/>
                  <a:gd name="connsiteY9" fmla="*/ 1503362 h 1712912"/>
                  <a:gd name="connsiteX10" fmla="*/ 736600 w 1801812"/>
                  <a:gd name="connsiteY10" fmla="*/ 1636712 h 1712912"/>
                  <a:gd name="connsiteX11" fmla="*/ 993775 w 1801812"/>
                  <a:gd name="connsiteY11" fmla="*/ 1665287 h 1712912"/>
                  <a:gd name="connsiteX12" fmla="*/ 1193800 w 1801812"/>
                  <a:gd name="connsiteY12" fmla="*/ 1350962 h 1712912"/>
                  <a:gd name="connsiteX13" fmla="*/ 1308100 w 1801812"/>
                  <a:gd name="connsiteY13" fmla="*/ 1131887 h 1712912"/>
                  <a:gd name="connsiteX14" fmla="*/ 1660525 w 1801812"/>
                  <a:gd name="connsiteY14" fmla="*/ 1074737 h 1712912"/>
                  <a:gd name="connsiteX15" fmla="*/ 1774825 w 1801812"/>
                  <a:gd name="connsiteY15" fmla="*/ 912812 h 1712912"/>
                  <a:gd name="connsiteX16" fmla="*/ 1765300 w 1801812"/>
                  <a:gd name="connsiteY16" fmla="*/ 712787 h 1712912"/>
                  <a:gd name="connsiteX17" fmla="*/ 1555750 w 1801812"/>
                  <a:gd name="connsiteY17" fmla="*/ 636587 h 1712912"/>
                  <a:gd name="connsiteX18" fmla="*/ 1374775 w 1801812"/>
                  <a:gd name="connsiteY18" fmla="*/ 627062 h 1712912"/>
                  <a:gd name="connsiteX19" fmla="*/ 1089025 w 1801812"/>
                  <a:gd name="connsiteY19" fmla="*/ 350837 h 1712912"/>
                  <a:gd name="connsiteX20" fmla="*/ 1022350 w 1801812"/>
                  <a:gd name="connsiteY20" fmla="*/ 236537 h 1712912"/>
                  <a:gd name="connsiteX21" fmla="*/ 889000 w 1801812"/>
                  <a:gd name="connsiteY21" fmla="*/ 84137 h 1712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01812" h="1712912">
                    <a:moveTo>
                      <a:pt x="889000" y="84137"/>
                    </a:moveTo>
                    <a:cubicBezTo>
                      <a:pt x="830263" y="58737"/>
                      <a:pt x="704850" y="0"/>
                      <a:pt x="669925" y="84137"/>
                    </a:cubicBezTo>
                    <a:cubicBezTo>
                      <a:pt x="635000" y="168275"/>
                      <a:pt x="722313" y="500062"/>
                      <a:pt x="679450" y="588962"/>
                    </a:cubicBezTo>
                    <a:cubicBezTo>
                      <a:pt x="636588" y="677862"/>
                      <a:pt x="500062" y="600075"/>
                      <a:pt x="412750" y="617537"/>
                    </a:cubicBezTo>
                    <a:cubicBezTo>
                      <a:pt x="325438" y="634999"/>
                      <a:pt x="219075" y="660400"/>
                      <a:pt x="155575" y="693737"/>
                    </a:cubicBezTo>
                    <a:cubicBezTo>
                      <a:pt x="92075" y="727074"/>
                      <a:pt x="49212" y="765175"/>
                      <a:pt x="31750" y="817562"/>
                    </a:cubicBezTo>
                    <a:cubicBezTo>
                      <a:pt x="14288" y="869949"/>
                      <a:pt x="0" y="963612"/>
                      <a:pt x="50800" y="1008062"/>
                    </a:cubicBezTo>
                    <a:cubicBezTo>
                      <a:pt x="101600" y="1052512"/>
                      <a:pt x="266700" y="1039812"/>
                      <a:pt x="336550" y="1084262"/>
                    </a:cubicBezTo>
                    <a:cubicBezTo>
                      <a:pt x="406400" y="1128712"/>
                      <a:pt x="434975" y="1204912"/>
                      <a:pt x="469900" y="1274762"/>
                    </a:cubicBezTo>
                    <a:cubicBezTo>
                      <a:pt x="504825" y="1344612"/>
                      <a:pt x="501650" y="1443037"/>
                      <a:pt x="546100" y="1503362"/>
                    </a:cubicBezTo>
                    <a:cubicBezTo>
                      <a:pt x="590550" y="1563687"/>
                      <a:pt x="661988" y="1609725"/>
                      <a:pt x="736600" y="1636712"/>
                    </a:cubicBezTo>
                    <a:cubicBezTo>
                      <a:pt x="811213" y="1663700"/>
                      <a:pt x="917575" y="1712912"/>
                      <a:pt x="993775" y="1665287"/>
                    </a:cubicBezTo>
                    <a:cubicBezTo>
                      <a:pt x="1069975" y="1617662"/>
                      <a:pt x="1141413" y="1439862"/>
                      <a:pt x="1193800" y="1350962"/>
                    </a:cubicBezTo>
                    <a:cubicBezTo>
                      <a:pt x="1246187" y="1262062"/>
                      <a:pt x="1230313" y="1177925"/>
                      <a:pt x="1308100" y="1131887"/>
                    </a:cubicBezTo>
                    <a:cubicBezTo>
                      <a:pt x="1385888" y="1085850"/>
                      <a:pt x="1582738" y="1111249"/>
                      <a:pt x="1660525" y="1074737"/>
                    </a:cubicBezTo>
                    <a:cubicBezTo>
                      <a:pt x="1738312" y="1038225"/>
                      <a:pt x="1757363" y="973137"/>
                      <a:pt x="1774825" y="912812"/>
                    </a:cubicBezTo>
                    <a:cubicBezTo>
                      <a:pt x="1792287" y="852487"/>
                      <a:pt x="1801812" y="758824"/>
                      <a:pt x="1765300" y="712787"/>
                    </a:cubicBezTo>
                    <a:cubicBezTo>
                      <a:pt x="1728788" y="666750"/>
                      <a:pt x="1620837" y="650874"/>
                      <a:pt x="1555750" y="636587"/>
                    </a:cubicBezTo>
                    <a:cubicBezTo>
                      <a:pt x="1490663" y="622300"/>
                      <a:pt x="1452563" y="674687"/>
                      <a:pt x="1374775" y="627062"/>
                    </a:cubicBezTo>
                    <a:cubicBezTo>
                      <a:pt x="1296987" y="579437"/>
                      <a:pt x="1147762" y="415924"/>
                      <a:pt x="1089025" y="350837"/>
                    </a:cubicBezTo>
                    <a:cubicBezTo>
                      <a:pt x="1030288" y="285750"/>
                      <a:pt x="1054100" y="279399"/>
                      <a:pt x="1022350" y="236537"/>
                    </a:cubicBezTo>
                    <a:cubicBezTo>
                      <a:pt x="990600" y="193675"/>
                      <a:pt x="947737" y="109537"/>
                      <a:pt x="889000" y="84137"/>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93392" y="2554407"/>
              <a:ext cx="3334817" cy="3242251"/>
              <a:chOff x="93392" y="3103324"/>
              <a:chExt cx="3334817" cy="3242251"/>
            </a:xfrm>
          </p:grpSpPr>
          <p:sp>
            <p:nvSpPr>
              <p:cNvPr id="10" name="TextBox 9"/>
              <p:cNvSpPr txBox="1"/>
              <p:nvPr/>
            </p:nvSpPr>
            <p:spPr>
              <a:xfrm>
                <a:off x="93392" y="3103324"/>
                <a:ext cx="2606672" cy="357732"/>
              </a:xfrm>
              <a:prstGeom prst="rect">
                <a:avLst/>
              </a:prstGeom>
              <a:noFill/>
            </p:spPr>
            <p:txBody>
              <a:bodyPr wrap="none" rtlCol="0">
                <a:spAutoFit/>
              </a:bodyPr>
              <a:lstStyle/>
              <a:p>
                <a:r>
                  <a:rPr lang="en-US" sz="1400" dirty="0" smtClean="0">
                    <a:solidFill>
                      <a:srgbClr val="FF0000"/>
                    </a:solidFill>
                  </a:rPr>
                  <a:t>Sugar shot (</a:t>
                </a:r>
                <a:r>
                  <a:rPr lang="en-US" sz="1400" dirty="0" err="1" smtClean="0">
                    <a:solidFill>
                      <a:srgbClr val="FF0000"/>
                    </a:solidFill>
                  </a:rPr>
                  <a:t>Melzer</a:t>
                </a:r>
                <a:r>
                  <a:rPr lang="en-US" sz="1400" dirty="0" smtClean="0">
                    <a:solidFill>
                      <a:srgbClr val="FF0000"/>
                    </a:solidFill>
                  </a:rPr>
                  <a:t>, 1970)</a:t>
                </a:r>
                <a:endParaRPr lang="en-US" sz="1400" dirty="0">
                  <a:solidFill>
                    <a:srgbClr val="FF0000"/>
                  </a:solidFill>
                </a:endParaRPr>
              </a:p>
            </p:txBody>
          </p:sp>
          <p:sp>
            <p:nvSpPr>
              <p:cNvPr id="11" name="TextBox 10"/>
              <p:cNvSpPr txBox="1"/>
              <p:nvPr/>
            </p:nvSpPr>
            <p:spPr>
              <a:xfrm>
                <a:off x="2007627" y="3390622"/>
                <a:ext cx="1420582" cy="369332"/>
              </a:xfrm>
              <a:prstGeom prst="rect">
                <a:avLst/>
              </a:prstGeom>
              <a:noFill/>
            </p:spPr>
            <p:txBody>
              <a:bodyPr wrap="none" rtlCol="0">
                <a:spAutoFit/>
              </a:bodyPr>
              <a:lstStyle/>
              <a:p>
                <a:r>
                  <a:rPr lang="en-US" dirty="0" smtClean="0">
                    <a:solidFill>
                      <a:srgbClr val="FFFF00"/>
                    </a:solidFill>
                  </a:rPr>
                  <a:t>Small charge</a:t>
                </a:r>
                <a:endParaRPr lang="en-US" dirty="0">
                  <a:solidFill>
                    <a:srgbClr val="FFFF00"/>
                  </a:solidFill>
                </a:endParaRPr>
              </a:p>
            </p:txBody>
          </p:sp>
          <p:cxnSp>
            <p:nvCxnSpPr>
              <p:cNvPr id="12" name="Straight Arrow Connector 11"/>
              <p:cNvCxnSpPr/>
              <p:nvPr/>
            </p:nvCxnSpPr>
            <p:spPr>
              <a:xfrm flipH="1">
                <a:off x="1754982" y="3843358"/>
                <a:ext cx="778668" cy="864274"/>
              </a:xfrm>
              <a:prstGeom prst="straightConnector1">
                <a:avLst/>
              </a:prstGeom>
              <a:ln w="28575">
                <a:solidFill>
                  <a:srgbClr val="FF0000"/>
                </a:solidFill>
                <a:tailEnd type="arrow"/>
              </a:ln>
            </p:spPr>
            <p:style>
              <a:lnRef idx="1">
                <a:schemeClr val="accent6"/>
              </a:lnRef>
              <a:fillRef idx="0">
                <a:schemeClr val="accent6"/>
              </a:fillRef>
              <a:effectRef idx="0">
                <a:schemeClr val="accent6"/>
              </a:effectRef>
              <a:fontRef idx="minor">
                <a:schemeClr val="tx1"/>
              </a:fontRef>
            </p:style>
          </p:cxnSp>
          <p:sp>
            <p:nvSpPr>
              <p:cNvPr id="13" name="TextBox 12"/>
              <p:cNvSpPr txBox="1"/>
              <p:nvPr/>
            </p:nvSpPr>
            <p:spPr>
              <a:xfrm>
                <a:off x="1965745" y="5976243"/>
                <a:ext cx="1343638" cy="369332"/>
              </a:xfrm>
              <a:prstGeom prst="rect">
                <a:avLst/>
              </a:prstGeom>
              <a:noFill/>
            </p:spPr>
            <p:txBody>
              <a:bodyPr wrap="none" rtlCol="0">
                <a:spAutoFit/>
              </a:bodyPr>
              <a:lstStyle/>
              <a:p>
                <a:r>
                  <a:rPr lang="en-US" dirty="0" smtClean="0">
                    <a:solidFill>
                      <a:srgbClr val="FFFF00"/>
                    </a:solidFill>
                  </a:rPr>
                  <a:t>Sugar cubes</a:t>
                </a:r>
                <a:endParaRPr lang="en-US" dirty="0">
                  <a:solidFill>
                    <a:srgbClr val="FFFF00"/>
                  </a:solidFill>
                </a:endParaRPr>
              </a:p>
            </p:txBody>
          </p:sp>
          <p:sp>
            <p:nvSpPr>
              <p:cNvPr id="14" name="Right Arrow 13"/>
              <p:cNvSpPr/>
              <p:nvPr/>
            </p:nvSpPr>
            <p:spPr>
              <a:xfrm rot="15996093">
                <a:off x="1537892" y="5859364"/>
                <a:ext cx="466725" cy="361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TextBox 1"/>
          <p:cNvSpPr txBox="1"/>
          <p:nvPr/>
        </p:nvSpPr>
        <p:spPr>
          <a:xfrm>
            <a:off x="455317" y="1099661"/>
            <a:ext cx="2456121" cy="338554"/>
          </a:xfrm>
          <a:prstGeom prst="rect">
            <a:avLst/>
          </a:prstGeom>
          <a:noFill/>
        </p:spPr>
        <p:txBody>
          <a:bodyPr wrap="none" rtlCol="0">
            <a:spAutoFit/>
          </a:bodyPr>
          <a:lstStyle/>
          <a:p>
            <a:r>
              <a:rPr lang="en-US" sz="1600" b="1" dirty="0" smtClean="0"/>
              <a:t>Small scale experiment</a:t>
            </a:r>
            <a:endParaRPr lang="en-US" sz="1600" b="1" dirty="0"/>
          </a:p>
        </p:txBody>
      </p:sp>
      <p:pic>
        <p:nvPicPr>
          <p:cNvPr id="15" name="Picture 2" descr="http://t3.gstatic.com/images?q=tbn:ANd9GcR3fEPTsLl-sIUk0xkUxKdOYuVk_q4mFK60MXgHxQsjtKME3v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8707" y="0"/>
            <a:ext cx="1025293" cy="105092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EN50F21.png"/>
          <p:cNvPicPr>
            <a:picLocks noChangeAspect="1"/>
          </p:cNvPicPr>
          <p:nvPr/>
        </p:nvPicPr>
        <p:blipFill>
          <a:blip r:embed="rId5"/>
          <a:srcRect t="6972" r="49705"/>
          <a:stretch>
            <a:fillRect/>
          </a:stretch>
        </p:blipFill>
        <p:spPr>
          <a:xfrm>
            <a:off x="3592735" y="1503924"/>
            <a:ext cx="2286000" cy="2464648"/>
          </a:xfrm>
          <a:prstGeom prst="rect">
            <a:avLst/>
          </a:prstGeom>
        </p:spPr>
      </p:pic>
      <p:pic>
        <p:nvPicPr>
          <p:cNvPr id="17" name="Picture 16" descr="EN5F11.png"/>
          <p:cNvPicPr>
            <a:picLocks noChangeAspect="1"/>
          </p:cNvPicPr>
          <p:nvPr/>
        </p:nvPicPr>
        <p:blipFill>
          <a:blip r:embed="rId6"/>
          <a:srcRect t="10688" r="50000"/>
          <a:stretch>
            <a:fillRect/>
          </a:stretch>
        </p:blipFill>
        <p:spPr>
          <a:xfrm>
            <a:off x="6426471" y="1527726"/>
            <a:ext cx="2286000" cy="2374933"/>
          </a:xfrm>
          <a:prstGeom prst="rect">
            <a:avLst/>
          </a:prstGeom>
        </p:spPr>
      </p:pic>
      <p:sp>
        <p:nvSpPr>
          <p:cNvPr id="4" name="TextBox 3"/>
          <p:cNvSpPr txBox="1"/>
          <p:nvPr/>
        </p:nvSpPr>
        <p:spPr>
          <a:xfrm>
            <a:off x="3580328" y="1099661"/>
            <a:ext cx="1980029" cy="369332"/>
          </a:xfrm>
          <a:prstGeom prst="rect">
            <a:avLst/>
          </a:prstGeom>
          <a:noFill/>
        </p:spPr>
        <p:txBody>
          <a:bodyPr wrap="none" rtlCol="0">
            <a:spAutoFit/>
          </a:bodyPr>
          <a:lstStyle/>
          <a:p>
            <a:r>
              <a:rPr lang="en-US" dirty="0" smtClean="0"/>
              <a:t>High confinement</a:t>
            </a:r>
            <a:endParaRPr lang="en-US" dirty="0"/>
          </a:p>
        </p:txBody>
      </p:sp>
      <p:sp>
        <p:nvSpPr>
          <p:cNvPr id="5" name="TextBox 4"/>
          <p:cNvSpPr txBox="1"/>
          <p:nvPr/>
        </p:nvSpPr>
        <p:spPr>
          <a:xfrm>
            <a:off x="6783738" y="1158692"/>
            <a:ext cx="1928733" cy="369332"/>
          </a:xfrm>
          <a:prstGeom prst="rect">
            <a:avLst/>
          </a:prstGeom>
          <a:noFill/>
        </p:spPr>
        <p:txBody>
          <a:bodyPr wrap="none" rtlCol="0">
            <a:spAutoFit/>
          </a:bodyPr>
          <a:lstStyle/>
          <a:p>
            <a:r>
              <a:rPr lang="en-US" dirty="0" smtClean="0"/>
              <a:t>Low confinement</a:t>
            </a:r>
            <a:endParaRPr lang="en-US" dirty="0"/>
          </a:p>
        </p:txBody>
      </p:sp>
      <p:pic>
        <p:nvPicPr>
          <p:cNvPr id="2050"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8676" t="3029" r="4459"/>
          <a:stretch/>
        </p:blipFill>
        <p:spPr bwMode="auto">
          <a:xfrm>
            <a:off x="595951" y="4362448"/>
            <a:ext cx="2636975" cy="2495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165434" y="4070907"/>
            <a:ext cx="2262159" cy="338554"/>
          </a:xfrm>
          <a:prstGeom prst="rect">
            <a:avLst/>
          </a:prstGeom>
          <a:noFill/>
        </p:spPr>
        <p:txBody>
          <a:bodyPr wrap="none" rtlCol="0">
            <a:spAutoFit/>
          </a:bodyPr>
          <a:lstStyle/>
          <a:p>
            <a:r>
              <a:rPr lang="en-US" sz="1600" b="1" dirty="0" smtClean="0"/>
              <a:t>Joint sets at SPE site</a:t>
            </a:r>
            <a:endParaRPr lang="en-US" sz="1600" b="1" dirty="0"/>
          </a:p>
        </p:txBody>
      </p:sp>
      <p:pic>
        <p:nvPicPr>
          <p:cNvPr id="1026"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9403" r="50000" b="12159"/>
          <a:stretch/>
        </p:blipFill>
        <p:spPr bwMode="auto">
          <a:xfrm>
            <a:off x="4913562" y="4177516"/>
            <a:ext cx="2286000" cy="2282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282695" y="5032351"/>
            <a:ext cx="1659430" cy="369332"/>
          </a:xfrm>
          <a:prstGeom prst="rect">
            <a:avLst/>
          </a:prstGeom>
          <a:noFill/>
        </p:spPr>
        <p:txBody>
          <a:bodyPr wrap="none" rtlCol="0">
            <a:spAutoFit/>
          </a:bodyPr>
          <a:lstStyle>
            <a:defPPr>
              <a:defRPr lang="en-US"/>
            </a:defPPr>
          </a:lstStyle>
          <a:p>
            <a:r>
              <a:rPr lang="en-US" dirty="0" smtClean="0"/>
              <a:t>Random joints</a:t>
            </a:r>
            <a:endParaRPr lang="en-US" dirty="0"/>
          </a:p>
        </p:txBody>
      </p:sp>
      <p:sp>
        <p:nvSpPr>
          <p:cNvPr id="23" name="TextBox 22"/>
          <p:cNvSpPr txBox="1"/>
          <p:nvPr/>
        </p:nvSpPr>
        <p:spPr>
          <a:xfrm>
            <a:off x="4905507" y="6502619"/>
            <a:ext cx="2343847" cy="338554"/>
          </a:xfrm>
          <a:prstGeom prst="rect">
            <a:avLst/>
          </a:prstGeom>
          <a:solidFill>
            <a:srgbClr val="E4EAFF"/>
          </a:solidFill>
        </p:spPr>
        <p:txBody>
          <a:bodyPr wrap="none" rtlCol="0">
            <a:spAutoFit/>
          </a:bodyPr>
          <a:lstStyle>
            <a:defPPr>
              <a:defRPr lang="en-US"/>
            </a:defPPr>
          </a:lstStyle>
          <a:p>
            <a:r>
              <a:rPr lang="en-US" sz="1600" b="1" dirty="0" smtClean="0">
                <a:solidFill>
                  <a:srgbClr val="FF0000"/>
                </a:solidFill>
              </a:rPr>
              <a:t>Vorobiev, IJNME, 2010</a:t>
            </a:r>
            <a:endParaRPr lang="en-US" sz="1600" b="1" dirty="0">
              <a:solidFill>
                <a:srgbClr val="FF0000"/>
              </a:solidFill>
            </a:endParaRPr>
          </a:p>
        </p:txBody>
      </p:sp>
    </p:spTree>
    <p:extLst>
      <p:ext uri="{BB962C8B-B14F-4D97-AF65-F5344CB8AC3E}">
        <p14:creationId xmlns:p14="http://schemas.microsoft.com/office/powerpoint/2010/main" val="18696937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8" y="-447902"/>
            <a:ext cx="8495731" cy="1251062"/>
          </a:xfrm>
        </p:spPr>
        <p:txBody>
          <a:bodyPr/>
          <a:lstStyle/>
          <a:p>
            <a:r>
              <a:rPr lang="en-US" dirty="0"/>
              <a:t>P</a:t>
            </a:r>
            <a:r>
              <a:rPr lang="en-US" dirty="0" smtClean="0"/>
              <a:t>arallel nonlinear code GEODYN-L is used to model near-source ground motion</a:t>
            </a:r>
            <a:endParaRPr lang="en-US" dirty="0"/>
          </a:p>
        </p:txBody>
      </p:sp>
      <p:sp>
        <p:nvSpPr>
          <p:cNvPr id="9" name="TextBox 8"/>
          <p:cNvSpPr txBox="1"/>
          <p:nvPr/>
        </p:nvSpPr>
        <p:spPr>
          <a:xfrm>
            <a:off x="-17836" y="1428080"/>
            <a:ext cx="2732900" cy="3170099"/>
          </a:xfrm>
          <a:prstGeom prst="rect">
            <a:avLst/>
          </a:prstGeom>
          <a:noFill/>
        </p:spPr>
        <p:txBody>
          <a:bodyPr wrap="square" rtlCol="0">
            <a:spAutoFit/>
          </a:bodyPr>
          <a:lstStyle/>
          <a:p>
            <a:r>
              <a:rPr lang="en-US" sz="2000" b="1" u="sng" dirty="0" smtClean="0"/>
              <a:t>Dimensions: </a:t>
            </a:r>
            <a:endParaRPr lang="en-US" b="1" dirty="0" smtClean="0">
              <a:solidFill>
                <a:schemeClr val="accent2">
                  <a:lumMod val="50000"/>
                </a:schemeClr>
              </a:solidFill>
            </a:endParaRPr>
          </a:p>
          <a:p>
            <a:r>
              <a:rPr lang="en-US" b="1" dirty="0" smtClean="0">
                <a:solidFill>
                  <a:srgbClr val="0070C0"/>
                </a:solidFill>
              </a:rPr>
              <a:t>joint aperture ~1 mm</a:t>
            </a:r>
          </a:p>
          <a:p>
            <a:r>
              <a:rPr lang="en-US" b="1" dirty="0" smtClean="0">
                <a:solidFill>
                  <a:srgbClr val="0070C0"/>
                </a:solidFill>
              </a:rPr>
              <a:t> joints spacing ~ 1 m</a:t>
            </a:r>
          </a:p>
          <a:p>
            <a:r>
              <a:rPr lang="en-US" b="1" dirty="0" smtClean="0">
                <a:solidFill>
                  <a:srgbClr val="0070C0"/>
                </a:solidFill>
              </a:rPr>
              <a:t> source size ~1 m</a:t>
            </a:r>
          </a:p>
          <a:p>
            <a:r>
              <a:rPr lang="en-US" b="1" dirty="0" smtClean="0">
                <a:solidFill>
                  <a:srgbClr val="0070C0"/>
                </a:solidFill>
              </a:rPr>
              <a:t> region ~300 m</a:t>
            </a:r>
          </a:p>
          <a:p>
            <a:endParaRPr lang="en-US" b="1" dirty="0">
              <a:solidFill>
                <a:schemeClr val="accent2">
                  <a:lumMod val="50000"/>
                </a:schemeClr>
              </a:solidFill>
            </a:endParaRPr>
          </a:p>
          <a:p>
            <a:r>
              <a:rPr lang="en-US" b="1" u="sng" dirty="0" smtClean="0"/>
              <a:t>Computational model:</a:t>
            </a:r>
          </a:p>
          <a:p>
            <a:r>
              <a:rPr lang="en-US" b="1" dirty="0" smtClean="0">
                <a:solidFill>
                  <a:srgbClr val="0070C0"/>
                </a:solidFill>
              </a:rPr>
              <a:t>~20-50 million elements</a:t>
            </a:r>
          </a:p>
          <a:p>
            <a:r>
              <a:rPr lang="en-US" b="1" dirty="0" smtClean="0">
                <a:solidFill>
                  <a:srgbClr val="0070C0"/>
                </a:solidFill>
              </a:rPr>
              <a:t>~100-200 million zones</a:t>
            </a:r>
          </a:p>
          <a:p>
            <a:r>
              <a:rPr lang="en-US" b="1" dirty="0" smtClean="0">
                <a:solidFill>
                  <a:srgbClr val="0070C0"/>
                </a:solidFill>
              </a:rPr>
              <a:t>3240 CPU for 12 hours</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0343" t="18462" r="8804" b="19384"/>
          <a:stretch/>
        </p:blipFill>
        <p:spPr>
          <a:xfrm>
            <a:off x="2715064" y="1378634"/>
            <a:ext cx="5908431" cy="4262511"/>
          </a:xfrm>
          <a:prstGeom prst="rect">
            <a:avLst/>
          </a:prstGeom>
        </p:spPr>
      </p:pic>
      <p:cxnSp>
        <p:nvCxnSpPr>
          <p:cNvPr id="6" name="Straight Connector 5"/>
          <p:cNvCxnSpPr/>
          <p:nvPr/>
        </p:nvCxnSpPr>
        <p:spPr>
          <a:xfrm flipV="1">
            <a:off x="5381625" y="1762125"/>
            <a:ext cx="1028700" cy="97155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5762625" y="1914525"/>
            <a:ext cx="1162050" cy="704850"/>
          </a:xfrm>
          <a:prstGeom prst="line">
            <a:avLst/>
          </a:prstGeom>
        </p:spPr>
        <p:style>
          <a:lnRef idx="2">
            <a:schemeClr val="accent1"/>
          </a:lnRef>
          <a:fillRef idx="0">
            <a:schemeClr val="accent1"/>
          </a:fillRef>
          <a:effectRef idx="1">
            <a:schemeClr val="accent1"/>
          </a:effectRef>
          <a:fontRef idx="minor">
            <a:schemeClr val="tx1"/>
          </a:fontRef>
        </p:style>
      </p:cxnSp>
      <p:sp>
        <p:nvSpPr>
          <p:cNvPr id="21" name="Right Arrow 20"/>
          <p:cNvSpPr/>
          <p:nvPr/>
        </p:nvSpPr>
        <p:spPr>
          <a:xfrm rot="834377">
            <a:off x="7510462" y="1657350"/>
            <a:ext cx="423863" cy="257175"/>
          </a:xfrm>
          <a:prstGeom prst="rightArrow">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7549910" y="1358384"/>
            <a:ext cx="344966" cy="369332"/>
          </a:xfrm>
          <a:prstGeom prst="rect">
            <a:avLst/>
          </a:prstGeom>
          <a:noFill/>
        </p:spPr>
        <p:txBody>
          <a:bodyPr wrap="none" rtlCol="0">
            <a:spAutoFit/>
          </a:bodyPr>
          <a:lstStyle/>
          <a:p>
            <a:r>
              <a:rPr lang="en-US" dirty="0" smtClean="0"/>
              <a:t>N</a:t>
            </a:r>
            <a:endParaRPr lang="en-US" dirty="0"/>
          </a:p>
        </p:txBody>
      </p:sp>
      <p:sp>
        <p:nvSpPr>
          <p:cNvPr id="24" name="TextBox 23"/>
          <p:cNvSpPr txBox="1"/>
          <p:nvPr/>
        </p:nvSpPr>
        <p:spPr>
          <a:xfrm>
            <a:off x="6343650" y="2238375"/>
            <a:ext cx="857927" cy="369332"/>
          </a:xfrm>
          <a:prstGeom prst="rect">
            <a:avLst/>
          </a:prstGeom>
          <a:noFill/>
        </p:spPr>
        <p:txBody>
          <a:bodyPr wrap="none" rtlCol="0">
            <a:spAutoFit/>
          </a:bodyPr>
          <a:lstStyle/>
          <a:p>
            <a:r>
              <a:rPr lang="en-US" b="1" dirty="0" smtClean="0">
                <a:solidFill>
                  <a:srgbClr val="FFFF00"/>
                </a:solidFill>
              </a:rPr>
              <a:t>Fault 2</a:t>
            </a:r>
            <a:endParaRPr lang="en-US" b="1" dirty="0">
              <a:solidFill>
                <a:srgbClr val="FFFF00"/>
              </a:solidFill>
            </a:endParaRPr>
          </a:p>
        </p:txBody>
      </p:sp>
      <p:sp>
        <p:nvSpPr>
          <p:cNvPr id="25" name="TextBox 24"/>
          <p:cNvSpPr txBox="1"/>
          <p:nvPr/>
        </p:nvSpPr>
        <p:spPr>
          <a:xfrm>
            <a:off x="5440679" y="1678543"/>
            <a:ext cx="808235" cy="369332"/>
          </a:xfrm>
          <a:prstGeom prst="rect">
            <a:avLst/>
          </a:prstGeom>
          <a:noFill/>
        </p:spPr>
        <p:txBody>
          <a:bodyPr wrap="none" rtlCol="0">
            <a:spAutoFit/>
          </a:bodyPr>
          <a:lstStyle/>
          <a:p>
            <a:r>
              <a:rPr lang="en-US" b="1" dirty="0" smtClean="0">
                <a:solidFill>
                  <a:srgbClr val="FFFF00"/>
                </a:solidFill>
              </a:rPr>
              <a:t>Fault1</a:t>
            </a:r>
            <a:endParaRPr lang="en-US" b="1" dirty="0">
              <a:solidFill>
                <a:srgbClr val="FFFF00"/>
              </a:solidFill>
            </a:endParaRPr>
          </a:p>
        </p:txBody>
      </p:sp>
      <p:cxnSp>
        <p:nvCxnSpPr>
          <p:cNvPr id="29" name="Straight Arrow Connector 28"/>
          <p:cNvCxnSpPr/>
          <p:nvPr/>
        </p:nvCxnSpPr>
        <p:spPr>
          <a:xfrm flipV="1">
            <a:off x="2715064" y="1358384"/>
            <a:ext cx="2590361" cy="1260991"/>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sp>
        <p:nvSpPr>
          <p:cNvPr id="2048" name="TextBox 2047"/>
          <p:cNvSpPr txBox="1"/>
          <p:nvPr/>
        </p:nvSpPr>
        <p:spPr>
          <a:xfrm rot="20231258">
            <a:off x="3448050" y="1676586"/>
            <a:ext cx="763351" cy="369332"/>
          </a:xfrm>
          <a:prstGeom prst="rect">
            <a:avLst/>
          </a:prstGeom>
          <a:noFill/>
        </p:spPr>
        <p:txBody>
          <a:bodyPr wrap="none" rtlCol="0">
            <a:spAutoFit/>
          </a:bodyPr>
          <a:lstStyle/>
          <a:p>
            <a:r>
              <a:rPr lang="en-US" dirty="0" smtClean="0"/>
              <a:t>300 m</a:t>
            </a:r>
            <a:endParaRPr lang="en-US" dirty="0"/>
          </a:p>
        </p:txBody>
      </p:sp>
      <p:cxnSp>
        <p:nvCxnSpPr>
          <p:cNvPr id="2052" name="Straight Arrow Connector 2051"/>
          <p:cNvCxnSpPr/>
          <p:nvPr/>
        </p:nvCxnSpPr>
        <p:spPr>
          <a:xfrm>
            <a:off x="7959018" y="2607707"/>
            <a:ext cx="38100" cy="2482334"/>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sp>
        <p:nvSpPr>
          <p:cNvPr id="2053" name="TextBox 2052"/>
          <p:cNvSpPr txBox="1"/>
          <p:nvPr/>
        </p:nvSpPr>
        <p:spPr>
          <a:xfrm rot="5400000">
            <a:off x="7802603" y="3859962"/>
            <a:ext cx="750847" cy="369332"/>
          </a:xfrm>
          <a:prstGeom prst="rect">
            <a:avLst/>
          </a:prstGeom>
          <a:noFill/>
        </p:spPr>
        <p:txBody>
          <a:bodyPr wrap="none" rtlCol="0">
            <a:spAutoFit/>
          </a:bodyPr>
          <a:lstStyle/>
          <a:p>
            <a:r>
              <a:rPr lang="en-US" dirty="0" smtClean="0"/>
              <a:t>150 m</a:t>
            </a:r>
            <a:endParaRPr lang="en-US" dirty="0"/>
          </a:p>
        </p:txBody>
      </p:sp>
      <p:cxnSp>
        <p:nvCxnSpPr>
          <p:cNvPr id="2055" name="Straight Arrow Connector 2054"/>
          <p:cNvCxnSpPr/>
          <p:nvPr/>
        </p:nvCxnSpPr>
        <p:spPr>
          <a:xfrm flipH="1">
            <a:off x="3581400" y="2950332"/>
            <a:ext cx="28575" cy="528564"/>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2056" name="TextBox 2055"/>
          <p:cNvSpPr txBox="1"/>
          <p:nvPr/>
        </p:nvSpPr>
        <p:spPr>
          <a:xfrm>
            <a:off x="2925637" y="2845944"/>
            <a:ext cx="636713" cy="369332"/>
          </a:xfrm>
          <a:prstGeom prst="rect">
            <a:avLst/>
          </a:prstGeom>
          <a:noFill/>
        </p:spPr>
        <p:txBody>
          <a:bodyPr wrap="none" rtlCol="0">
            <a:spAutoFit/>
          </a:bodyPr>
          <a:lstStyle/>
          <a:p>
            <a:r>
              <a:rPr lang="en-US" dirty="0" smtClean="0">
                <a:solidFill>
                  <a:srgbClr val="FFFF00"/>
                </a:solidFill>
              </a:rPr>
              <a:t>15 m</a:t>
            </a:r>
            <a:endParaRPr lang="en-US" dirty="0">
              <a:solidFill>
                <a:srgbClr val="FFFF00"/>
              </a:solidFill>
            </a:endParaRPr>
          </a:p>
        </p:txBody>
      </p:sp>
      <p:pic>
        <p:nvPicPr>
          <p:cNvPr id="2057" name="Picture 2056"/>
          <p:cNvPicPr>
            <a:picLocks noChangeAspect="1"/>
          </p:cNvPicPr>
          <p:nvPr/>
        </p:nvPicPr>
        <p:blipFill rotWithShape="1">
          <a:blip r:embed="rId4">
            <a:extLst>
              <a:ext uri="{28A0092B-C50C-407E-A947-70E740481C1C}">
                <a14:useLocalDpi xmlns:a14="http://schemas.microsoft.com/office/drawing/2010/main" val="0"/>
              </a:ext>
            </a:extLst>
          </a:blip>
          <a:srcRect l="38269" t="34485" r="38921" b="35549"/>
          <a:stretch/>
        </p:blipFill>
        <p:spPr>
          <a:xfrm>
            <a:off x="5062625" y="4905374"/>
            <a:ext cx="1213308" cy="1495877"/>
          </a:xfrm>
          <a:prstGeom prst="rect">
            <a:avLst/>
          </a:prstGeom>
        </p:spPr>
      </p:pic>
      <p:sp>
        <p:nvSpPr>
          <p:cNvPr id="2058" name="Rectangle 2057"/>
          <p:cNvSpPr/>
          <p:nvPr/>
        </p:nvSpPr>
        <p:spPr>
          <a:xfrm>
            <a:off x="5062625" y="4905374"/>
            <a:ext cx="1213308" cy="1495877"/>
          </a:xfrm>
          <a:prstGeom prst="rect">
            <a:avLst/>
          </a:prstGeom>
          <a:noFill/>
          <a:ln w="38100">
            <a:solidFill>
              <a:srgbClr val="FF0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61" name="Straight Connector 2060"/>
          <p:cNvCxnSpPr/>
          <p:nvPr/>
        </p:nvCxnSpPr>
        <p:spPr>
          <a:xfrm flipH="1">
            <a:off x="5062625" y="3478896"/>
            <a:ext cx="546127" cy="1426478"/>
          </a:xfrm>
          <a:prstGeom prst="line">
            <a:avLst/>
          </a:prstGeom>
          <a:ln>
            <a:solidFill>
              <a:srgbClr val="FF0000"/>
            </a:solidFill>
            <a:prstDash val="dash"/>
          </a:ln>
        </p:spPr>
        <p:style>
          <a:lnRef idx="2">
            <a:schemeClr val="accent1"/>
          </a:lnRef>
          <a:fillRef idx="0">
            <a:schemeClr val="accent1"/>
          </a:fillRef>
          <a:effectRef idx="1">
            <a:schemeClr val="accent1"/>
          </a:effectRef>
          <a:fontRef idx="minor">
            <a:schemeClr val="tx1"/>
          </a:fontRef>
        </p:style>
      </p:cxnSp>
      <p:cxnSp>
        <p:nvCxnSpPr>
          <p:cNvPr id="2063" name="Straight Connector 2062"/>
          <p:cNvCxnSpPr/>
          <p:nvPr/>
        </p:nvCxnSpPr>
        <p:spPr>
          <a:xfrm>
            <a:off x="5762625" y="3478896"/>
            <a:ext cx="513308" cy="1426478"/>
          </a:xfrm>
          <a:prstGeom prst="line">
            <a:avLst/>
          </a:prstGeom>
          <a:ln>
            <a:solidFill>
              <a:srgbClr val="FF0000"/>
            </a:solidFill>
            <a:prstDash val="dash"/>
          </a:ln>
        </p:spPr>
        <p:style>
          <a:lnRef idx="2">
            <a:schemeClr val="accent1"/>
          </a:lnRef>
          <a:fillRef idx="0">
            <a:schemeClr val="accent1"/>
          </a:fillRef>
          <a:effectRef idx="1">
            <a:schemeClr val="accent1"/>
          </a:effectRef>
          <a:fontRef idx="minor">
            <a:schemeClr val="tx1"/>
          </a:fontRef>
        </p:style>
      </p:cxnSp>
      <p:cxnSp>
        <p:nvCxnSpPr>
          <p:cNvPr id="2066" name="Straight Connector 2065"/>
          <p:cNvCxnSpPr/>
          <p:nvPr/>
        </p:nvCxnSpPr>
        <p:spPr>
          <a:xfrm flipH="1">
            <a:off x="4253144" y="4686300"/>
            <a:ext cx="109306" cy="847725"/>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039673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ovie-2013-04-09-18-19-59-990x510.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073150"/>
            <a:ext cx="9144000" cy="4710113"/>
          </a:xfrm>
          <a:prstGeom prst="rect">
            <a:avLst/>
          </a:prstGeom>
        </p:spPr>
      </p:pic>
      <p:sp>
        <p:nvSpPr>
          <p:cNvPr id="4" name="TextBox 3"/>
          <p:cNvSpPr txBox="1"/>
          <p:nvPr/>
        </p:nvSpPr>
        <p:spPr>
          <a:xfrm>
            <a:off x="1343025" y="5850493"/>
            <a:ext cx="6532558" cy="369332"/>
          </a:xfrm>
          <a:prstGeom prst="rect">
            <a:avLst/>
          </a:prstGeom>
          <a:noFill/>
        </p:spPr>
        <p:txBody>
          <a:bodyPr wrap="none" rtlCol="0">
            <a:spAutoFit/>
          </a:bodyPr>
          <a:lstStyle/>
          <a:p>
            <a:r>
              <a:rPr lang="en-US" b="1" dirty="0" smtClean="0">
                <a:latin typeface="Arial" pitchFamily="34" charset="0"/>
                <a:cs typeface="Arial" pitchFamily="34" charset="0"/>
              </a:rPr>
              <a:t>Discrete-continuum simulation of SPE3  using GEODYN-L</a:t>
            </a:r>
            <a:endParaRPr lang="en-US" b="1" dirty="0">
              <a:latin typeface="Arial" pitchFamily="34" charset="0"/>
              <a:cs typeface="Arial" pitchFamily="34" charset="0"/>
            </a:endParaRPr>
          </a:p>
        </p:txBody>
      </p:sp>
      <p:sp>
        <p:nvSpPr>
          <p:cNvPr id="14" name="TextBox 13"/>
          <p:cNvSpPr txBox="1"/>
          <p:nvPr/>
        </p:nvSpPr>
        <p:spPr>
          <a:xfrm>
            <a:off x="1354537" y="302696"/>
            <a:ext cx="6841938" cy="461665"/>
          </a:xfrm>
          <a:prstGeom prst="rect">
            <a:avLst/>
          </a:prstGeom>
          <a:noFill/>
        </p:spPr>
        <p:txBody>
          <a:bodyPr wrap="none" rtlCol="0">
            <a:spAutoFit/>
          </a:bodyPr>
          <a:lstStyle/>
          <a:p>
            <a:r>
              <a:rPr lang="en-US" sz="2400" b="1" dirty="0" smtClean="0">
                <a:solidFill>
                  <a:srgbClr val="0070C0"/>
                </a:solidFill>
                <a:latin typeface="+mj-lt"/>
              </a:rPr>
              <a:t>SPE3 discrete model: horizontal shear wave generation</a:t>
            </a:r>
            <a:endParaRPr lang="en-US" sz="2400" b="1" dirty="0">
              <a:solidFill>
                <a:srgbClr val="0070C0"/>
              </a:solidFill>
              <a:latin typeface="+mj-lt"/>
            </a:endParaRPr>
          </a:p>
        </p:txBody>
      </p:sp>
    </p:spTree>
    <p:extLst>
      <p:ext uri="{BB962C8B-B14F-4D97-AF65-F5344CB8AC3E}">
        <p14:creationId xmlns:p14="http://schemas.microsoft.com/office/powerpoint/2010/main" val="20352006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7385" t="4685" r="26308"/>
          <a:stretch/>
        </p:blipFill>
        <p:spPr>
          <a:xfrm>
            <a:off x="4515729" y="1605322"/>
            <a:ext cx="4234376" cy="4489862"/>
          </a:xfrm>
          <a:prstGeom prst="rect">
            <a:avLst/>
          </a:prstGeom>
        </p:spPr>
      </p:pic>
      <p:sp>
        <p:nvSpPr>
          <p:cNvPr id="2" name="Title 1"/>
          <p:cNvSpPr>
            <a:spLocks noGrp="1"/>
          </p:cNvSpPr>
          <p:nvPr>
            <p:ph type="title"/>
          </p:nvPr>
        </p:nvSpPr>
        <p:spPr>
          <a:xfrm>
            <a:off x="204014" y="-274320"/>
            <a:ext cx="8495731" cy="1251062"/>
          </a:xfrm>
        </p:spPr>
        <p:txBody>
          <a:bodyPr/>
          <a:lstStyle/>
          <a:p>
            <a:r>
              <a:rPr lang="en-US" dirty="0" smtClean="0"/>
              <a:t>Vertical joint sets define polarity of horizontal shear motion </a:t>
            </a:r>
            <a:endParaRPr lang="en-US" dirty="0"/>
          </a:p>
        </p:txBody>
      </p:sp>
      <p:sp>
        <p:nvSpPr>
          <p:cNvPr id="4" name="TextBox 3"/>
          <p:cNvSpPr txBox="1"/>
          <p:nvPr/>
        </p:nvSpPr>
        <p:spPr>
          <a:xfrm>
            <a:off x="2430394" y="1208637"/>
            <a:ext cx="4572085" cy="369332"/>
          </a:xfrm>
          <a:prstGeom prst="rect">
            <a:avLst/>
          </a:prstGeom>
          <a:noFill/>
        </p:spPr>
        <p:txBody>
          <a:bodyPr wrap="none" rtlCol="0">
            <a:spAutoFit/>
          </a:bodyPr>
          <a:lstStyle/>
          <a:p>
            <a:r>
              <a:rPr lang="en-US" b="1" dirty="0" smtClean="0"/>
              <a:t>Horizontal shear motion of different polarity</a:t>
            </a:r>
          </a:p>
        </p:txBody>
      </p:sp>
      <p:sp>
        <p:nvSpPr>
          <p:cNvPr id="5" name="TextBox 4"/>
          <p:cNvSpPr txBox="1"/>
          <p:nvPr/>
        </p:nvSpPr>
        <p:spPr>
          <a:xfrm>
            <a:off x="3798277" y="2180492"/>
            <a:ext cx="912429" cy="369332"/>
          </a:xfrm>
          <a:prstGeom prst="rect">
            <a:avLst/>
          </a:prstGeom>
          <a:noFill/>
        </p:spPr>
        <p:txBody>
          <a:bodyPr wrap="none" rtlCol="0">
            <a:spAutoFit/>
          </a:bodyPr>
          <a:lstStyle/>
          <a:p>
            <a:r>
              <a:rPr lang="en-US" b="1" dirty="0" smtClean="0"/>
              <a:t>p-wave</a:t>
            </a:r>
            <a:endParaRPr lang="en-US" b="1" dirty="0"/>
          </a:p>
        </p:txBody>
      </p:sp>
      <p:cxnSp>
        <p:nvCxnSpPr>
          <p:cNvPr id="7" name="Straight Arrow Connector 6"/>
          <p:cNvCxnSpPr>
            <a:stCxn id="5" idx="3"/>
          </p:cNvCxnSpPr>
          <p:nvPr/>
        </p:nvCxnSpPr>
        <p:spPr>
          <a:xfrm>
            <a:off x="4710706" y="2365158"/>
            <a:ext cx="325528" cy="0"/>
          </a:xfrm>
          <a:prstGeom prst="straightConnector1">
            <a:avLst/>
          </a:prstGeom>
          <a:ln>
            <a:solidFill>
              <a:srgbClr val="F84628"/>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515729" y="5359791"/>
            <a:ext cx="1483098" cy="369332"/>
          </a:xfrm>
          <a:prstGeom prst="rect">
            <a:avLst/>
          </a:prstGeom>
          <a:noFill/>
        </p:spPr>
        <p:txBody>
          <a:bodyPr wrap="none" rtlCol="0">
            <a:spAutoFit/>
          </a:bodyPr>
          <a:lstStyle/>
          <a:p>
            <a:r>
              <a:rPr lang="en-US" b="1" dirty="0" smtClean="0"/>
              <a:t>Sliding joints</a:t>
            </a:r>
            <a:endParaRPr lang="en-US" b="1" dirty="0"/>
          </a:p>
        </p:txBody>
      </p:sp>
      <p:cxnSp>
        <p:nvCxnSpPr>
          <p:cNvPr id="12" name="Straight Arrow Connector 11"/>
          <p:cNvCxnSpPr/>
          <p:nvPr/>
        </p:nvCxnSpPr>
        <p:spPr>
          <a:xfrm flipV="1">
            <a:off x="5767754" y="4318782"/>
            <a:ext cx="548640" cy="1041009"/>
          </a:xfrm>
          <a:prstGeom prst="straightConnector1">
            <a:avLst/>
          </a:prstGeom>
          <a:ln>
            <a:solidFill>
              <a:srgbClr val="F84628"/>
            </a:solidFill>
            <a:tailEnd type="arrow"/>
          </a:ln>
        </p:spPr>
        <p:style>
          <a:lnRef idx="2">
            <a:schemeClr val="accent5"/>
          </a:lnRef>
          <a:fillRef idx="0">
            <a:schemeClr val="accent5"/>
          </a:fillRef>
          <a:effectRef idx="1">
            <a:schemeClr val="accent5"/>
          </a:effectRef>
          <a:fontRef idx="minor">
            <a:schemeClr val="tx1"/>
          </a:fontRef>
        </p:style>
      </p:cxn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692" y="3713212"/>
            <a:ext cx="2669451" cy="2614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22368" t="32261" r="15727" b="15543"/>
          <a:stretch/>
        </p:blipFill>
        <p:spPr bwMode="auto">
          <a:xfrm>
            <a:off x="260691" y="1580748"/>
            <a:ext cx="3071855" cy="1938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260692" y="3141783"/>
            <a:ext cx="1090363" cy="369332"/>
          </a:xfrm>
          <a:prstGeom prst="rect">
            <a:avLst/>
          </a:prstGeom>
          <a:noFill/>
        </p:spPr>
        <p:txBody>
          <a:bodyPr wrap="none" rtlCol="0">
            <a:spAutoFit/>
          </a:bodyPr>
          <a:lstStyle/>
          <a:p>
            <a:r>
              <a:rPr lang="en-US" dirty="0" smtClean="0"/>
              <a:t>Side view</a:t>
            </a:r>
            <a:endParaRPr lang="en-US" dirty="0"/>
          </a:p>
        </p:txBody>
      </p:sp>
      <p:sp>
        <p:nvSpPr>
          <p:cNvPr id="14" name="TextBox 13"/>
          <p:cNvSpPr txBox="1"/>
          <p:nvPr/>
        </p:nvSpPr>
        <p:spPr>
          <a:xfrm>
            <a:off x="320260" y="5906011"/>
            <a:ext cx="1030795" cy="369332"/>
          </a:xfrm>
          <a:prstGeom prst="rect">
            <a:avLst/>
          </a:prstGeom>
          <a:noFill/>
        </p:spPr>
        <p:txBody>
          <a:bodyPr wrap="none" rtlCol="0">
            <a:spAutoFit/>
          </a:bodyPr>
          <a:lstStyle/>
          <a:p>
            <a:r>
              <a:rPr lang="en-US" dirty="0" smtClean="0"/>
              <a:t>Top view</a:t>
            </a:r>
            <a:endParaRPr lang="en-US" dirty="0"/>
          </a:p>
        </p:txBody>
      </p:sp>
      <p:sp>
        <p:nvSpPr>
          <p:cNvPr id="15" name="Right Arrow 14"/>
          <p:cNvSpPr/>
          <p:nvPr/>
        </p:nvSpPr>
        <p:spPr>
          <a:xfrm rot="17752179">
            <a:off x="496981" y="4411792"/>
            <a:ext cx="352425" cy="232557"/>
          </a:xfrm>
          <a:prstGeom prst="rightArrow">
            <a:avLst/>
          </a:prstGeom>
          <a:solidFill>
            <a:srgbClr val="00B050"/>
          </a:solidFill>
          <a:ln>
            <a:solidFill>
              <a:schemeClr val="tx1"/>
            </a:soli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 name="Right Arrow 17"/>
          <p:cNvSpPr/>
          <p:nvPr/>
        </p:nvSpPr>
        <p:spPr>
          <a:xfrm rot="5067353">
            <a:off x="439152" y="5008018"/>
            <a:ext cx="352425" cy="23255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2680241" y="3346848"/>
            <a:ext cx="1771639" cy="461665"/>
          </a:xfrm>
          <a:prstGeom prst="rect">
            <a:avLst/>
          </a:prstGeom>
          <a:noFill/>
        </p:spPr>
        <p:txBody>
          <a:bodyPr wrap="none" rtlCol="0">
            <a:spAutoFit/>
          </a:bodyPr>
          <a:lstStyle/>
          <a:p>
            <a:r>
              <a:rPr lang="en-US" sz="2400" b="1" dirty="0" smtClean="0"/>
              <a:t>Joint planes</a:t>
            </a:r>
            <a:endParaRPr lang="en-US" sz="2400" b="1" dirty="0"/>
          </a:p>
        </p:txBody>
      </p:sp>
      <p:cxnSp>
        <p:nvCxnSpPr>
          <p:cNvPr id="10" name="Straight Arrow Connector 9"/>
          <p:cNvCxnSpPr/>
          <p:nvPr/>
        </p:nvCxnSpPr>
        <p:spPr>
          <a:xfrm flipH="1">
            <a:off x="2562225" y="3850253"/>
            <a:ext cx="257175" cy="9890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6" idx="1"/>
          </p:cNvCxnSpPr>
          <p:nvPr/>
        </p:nvCxnSpPr>
        <p:spPr>
          <a:xfrm flipH="1">
            <a:off x="1595417" y="3577681"/>
            <a:ext cx="1084824" cy="2308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265554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3884" y="1966369"/>
            <a:ext cx="3094892" cy="3567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a:xfrm>
            <a:off x="201447" y="-274320"/>
            <a:ext cx="8774807" cy="1251062"/>
          </a:xfrm>
        </p:spPr>
        <p:txBody>
          <a:bodyPr/>
          <a:lstStyle/>
          <a:p>
            <a:r>
              <a:rPr lang="en-US" dirty="0" smtClean="0"/>
              <a:t>3D discrete model with 3 joint sets : sliding joints produce shear motion</a:t>
            </a:r>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3949" y="1711442"/>
            <a:ext cx="340995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3524" y="4087545"/>
            <a:ext cx="2590800"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r="50000"/>
          <a:stretch/>
        </p:blipFill>
        <p:spPr bwMode="auto">
          <a:xfrm>
            <a:off x="183969" y="1604702"/>
            <a:ext cx="1785508" cy="4061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601311" y="2222695"/>
            <a:ext cx="710451" cy="400110"/>
          </a:xfrm>
          <a:prstGeom prst="rect">
            <a:avLst/>
          </a:prstGeom>
          <a:noFill/>
        </p:spPr>
        <p:txBody>
          <a:bodyPr wrap="none" rtlCol="0">
            <a:spAutoFit/>
          </a:bodyPr>
          <a:lstStyle/>
          <a:p>
            <a:r>
              <a:rPr lang="en-US" sz="2000" b="1" dirty="0" smtClean="0">
                <a:latin typeface="Arial" pitchFamily="34" charset="0"/>
                <a:cs typeface="Arial" pitchFamily="34" charset="0"/>
              </a:rPr>
              <a:t>#8-2</a:t>
            </a:r>
            <a:endParaRPr lang="en-US" sz="2000" b="1" dirty="0">
              <a:latin typeface="Arial" pitchFamily="34" charset="0"/>
              <a:cs typeface="Arial" pitchFamily="34" charset="0"/>
            </a:endParaRPr>
          </a:p>
        </p:txBody>
      </p:sp>
      <p:sp>
        <p:nvSpPr>
          <p:cNvPr id="6" name="TextBox 5"/>
          <p:cNvSpPr txBox="1"/>
          <p:nvPr/>
        </p:nvSpPr>
        <p:spPr>
          <a:xfrm>
            <a:off x="4629978" y="1628021"/>
            <a:ext cx="654346" cy="369332"/>
          </a:xfrm>
          <a:prstGeom prst="rect">
            <a:avLst/>
          </a:prstGeom>
          <a:noFill/>
        </p:spPr>
        <p:txBody>
          <a:bodyPr wrap="none" rtlCol="0">
            <a:spAutoFit/>
          </a:bodyPr>
          <a:lstStyle/>
          <a:p>
            <a:r>
              <a:rPr lang="en-US" b="1" dirty="0" smtClean="0">
                <a:latin typeface="Arial" pitchFamily="34" charset="0"/>
                <a:cs typeface="Arial" pitchFamily="34" charset="0"/>
              </a:rPr>
              <a:t>#9-5</a:t>
            </a:r>
            <a:endParaRPr lang="en-US" b="1" dirty="0">
              <a:latin typeface="Arial" pitchFamily="34" charset="0"/>
              <a:cs typeface="Arial" pitchFamily="34" charset="0"/>
            </a:endParaRPr>
          </a:p>
        </p:txBody>
      </p:sp>
      <p:cxnSp>
        <p:nvCxnSpPr>
          <p:cNvPr id="8" name="Straight Arrow Connector 7"/>
          <p:cNvCxnSpPr/>
          <p:nvPr/>
        </p:nvCxnSpPr>
        <p:spPr>
          <a:xfrm>
            <a:off x="5284324" y="2222695"/>
            <a:ext cx="579560" cy="20005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a:off x="2057400" y="2757266"/>
            <a:ext cx="965103" cy="28120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5095811" y="2328697"/>
            <a:ext cx="377026" cy="369332"/>
          </a:xfrm>
          <a:prstGeom prst="rect">
            <a:avLst/>
          </a:prstGeom>
          <a:noFill/>
        </p:spPr>
        <p:txBody>
          <a:bodyPr wrap="none" rtlCol="0">
            <a:spAutoFit/>
          </a:bodyPr>
          <a:lstStyle/>
          <a:p>
            <a:r>
              <a:rPr lang="en-US" b="1" dirty="0" smtClean="0">
                <a:latin typeface="Arial Black" pitchFamily="34" charset="0"/>
              </a:rPr>
              <a:t>N</a:t>
            </a:r>
            <a:endParaRPr lang="en-US" b="1" dirty="0">
              <a:latin typeface="Arial Black" pitchFamily="34" charset="0"/>
            </a:endParaRPr>
          </a:p>
        </p:txBody>
      </p:sp>
      <p:sp>
        <p:nvSpPr>
          <p:cNvPr id="12" name="TextBox 11"/>
          <p:cNvSpPr txBox="1"/>
          <p:nvPr/>
        </p:nvSpPr>
        <p:spPr>
          <a:xfrm>
            <a:off x="3311762" y="1324599"/>
            <a:ext cx="1002197" cy="400110"/>
          </a:xfrm>
          <a:prstGeom prst="rect">
            <a:avLst/>
          </a:prstGeom>
          <a:noFill/>
        </p:spPr>
        <p:txBody>
          <a:bodyPr wrap="none" rtlCol="0">
            <a:spAutoFit/>
          </a:bodyPr>
          <a:lstStyle/>
          <a:p>
            <a:r>
              <a:rPr lang="en-US" sz="2000" b="1" dirty="0" smtClean="0">
                <a:latin typeface="Arial" pitchFamily="34" charset="0"/>
                <a:cs typeface="Arial" pitchFamily="34" charset="0"/>
              </a:rPr>
              <a:t>t=2 </a:t>
            </a:r>
            <a:r>
              <a:rPr lang="en-US" sz="2000" b="1" dirty="0" err="1" smtClean="0">
                <a:latin typeface="Arial" pitchFamily="34" charset="0"/>
                <a:cs typeface="Arial" pitchFamily="34" charset="0"/>
              </a:rPr>
              <a:t>ms</a:t>
            </a:r>
            <a:endParaRPr lang="en-US" sz="2000" b="1" dirty="0">
              <a:latin typeface="Arial" pitchFamily="34" charset="0"/>
              <a:cs typeface="Arial" pitchFamily="34" charset="0"/>
            </a:endParaRPr>
          </a:p>
        </p:txBody>
      </p:sp>
      <p:sp>
        <p:nvSpPr>
          <p:cNvPr id="17" name="TextBox 16"/>
          <p:cNvSpPr txBox="1"/>
          <p:nvPr/>
        </p:nvSpPr>
        <p:spPr>
          <a:xfrm>
            <a:off x="3487825" y="3649451"/>
            <a:ext cx="1144865" cy="400110"/>
          </a:xfrm>
          <a:prstGeom prst="rect">
            <a:avLst/>
          </a:prstGeom>
          <a:noFill/>
        </p:spPr>
        <p:txBody>
          <a:bodyPr wrap="none" rtlCol="0">
            <a:spAutoFit/>
          </a:bodyPr>
          <a:lstStyle/>
          <a:p>
            <a:r>
              <a:rPr lang="en-US" sz="2000" b="1" dirty="0" smtClean="0">
                <a:latin typeface="Arial" pitchFamily="34" charset="0"/>
                <a:cs typeface="Arial" pitchFamily="34" charset="0"/>
              </a:rPr>
              <a:t>t=20 </a:t>
            </a:r>
            <a:r>
              <a:rPr lang="en-US" sz="2000" b="1" dirty="0" err="1" smtClean="0">
                <a:latin typeface="Arial" pitchFamily="34" charset="0"/>
                <a:cs typeface="Arial" pitchFamily="34" charset="0"/>
              </a:rPr>
              <a:t>ms</a:t>
            </a:r>
            <a:endParaRPr lang="en-US" sz="2000" b="1" dirty="0">
              <a:latin typeface="Arial" pitchFamily="34" charset="0"/>
              <a:cs typeface="Arial" pitchFamily="34" charset="0"/>
            </a:endParaRPr>
          </a:p>
        </p:txBody>
      </p:sp>
      <p:sp>
        <p:nvSpPr>
          <p:cNvPr id="13" name="TextBox 12"/>
          <p:cNvSpPr txBox="1"/>
          <p:nvPr/>
        </p:nvSpPr>
        <p:spPr>
          <a:xfrm>
            <a:off x="1618099" y="1812687"/>
            <a:ext cx="351378" cy="369332"/>
          </a:xfrm>
          <a:prstGeom prst="rect">
            <a:avLst/>
          </a:prstGeom>
          <a:noFill/>
        </p:spPr>
        <p:txBody>
          <a:bodyPr wrap="none" rtlCol="0">
            <a:spAutoFit/>
          </a:bodyPr>
          <a:lstStyle/>
          <a:p>
            <a:r>
              <a:rPr lang="en-US" b="1" dirty="0" smtClean="0">
                <a:latin typeface="Arial" pitchFamily="34" charset="0"/>
                <a:cs typeface="Arial" pitchFamily="34" charset="0"/>
              </a:rPr>
              <a:t>R</a:t>
            </a:r>
            <a:endParaRPr lang="en-US" b="1" dirty="0">
              <a:latin typeface="Arial" pitchFamily="34" charset="0"/>
              <a:cs typeface="Arial" pitchFamily="34" charset="0"/>
            </a:endParaRPr>
          </a:p>
        </p:txBody>
      </p:sp>
      <p:sp>
        <p:nvSpPr>
          <p:cNvPr id="19" name="TextBox 18"/>
          <p:cNvSpPr txBox="1"/>
          <p:nvPr/>
        </p:nvSpPr>
        <p:spPr>
          <a:xfrm>
            <a:off x="8557575" y="2053418"/>
            <a:ext cx="351378" cy="369332"/>
          </a:xfrm>
          <a:prstGeom prst="rect">
            <a:avLst/>
          </a:prstGeom>
          <a:noFill/>
        </p:spPr>
        <p:txBody>
          <a:bodyPr wrap="none" rtlCol="0">
            <a:spAutoFit/>
          </a:bodyPr>
          <a:lstStyle/>
          <a:p>
            <a:r>
              <a:rPr lang="en-US" b="1" dirty="0" smtClean="0">
                <a:latin typeface="Arial" pitchFamily="34" charset="0"/>
                <a:cs typeface="Arial" pitchFamily="34" charset="0"/>
              </a:rPr>
              <a:t>R</a:t>
            </a:r>
            <a:endParaRPr lang="en-US" b="1" dirty="0">
              <a:latin typeface="Arial" pitchFamily="34" charset="0"/>
              <a:cs typeface="Arial" pitchFamily="34" charset="0"/>
            </a:endParaRPr>
          </a:p>
        </p:txBody>
      </p:sp>
      <p:sp>
        <p:nvSpPr>
          <p:cNvPr id="20" name="TextBox 19"/>
          <p:cNvSpPr txBox="1"/>
          <p:nvPr/>
        </p:nvSpPr>
        <p:spPr>
          <a:xfrm>
            <a:off x="1618099" y="3864895"/>
            <a:ext cx="325730" cy="369332"/>
          </a:xfrm>
          <a:prstGeom prst="rect">
            <a:avLst/>
          </a:prstGeom>
          <a:noFill/>
        </p:spPr>
        <p:txBody>
          <a:bodyPr wrap="none" rtlCol="0">
            <a:spAutoFit/>
          </a:bodyPr>
          <a:lstStyle/>
          <a:p>
            <a:r>
              <a:rPr lang="en-US" b="1" dirty="0">
                <a:latin typeface="Arial" pitchFamily="34" charset="0"/>
                <a:cs typeface="Arial" pitchFamily="34" charset="0"/>
              </a:rPr>
              <a:t>T</a:t>
            </a:r>
          </a:p>
        </p:txBody>
      </p:sp>
      <p:sp>
        <p:nvSpPr>
          <p:cNvPr id="21" name="TextBox 20"/>
          <p:cNvSpPr txBox="1"/>
          <p:nvPr/>
        </p:nvSpPr>
        <p:spPr>
          <a:xfrm>
            <a:off x="8526802" y="3902879"/>
            <a:ext cx="325730" cy="369332"/>
          </a:xfrm>
          <a:prstGeom prst="rect">
            <a:avLst/>
          </a:prstGeom>
          <a:noFill/>
        </p:spPr>
        <p:txBody>
          <a:bodyPr wrap="none" rtlCol="0">
            <a:spAutoFit/>
          </a:bodyPr>
          <a:lstStyle/>
          <a:p>
            <a:r>
              <a:rPr lang="en-US" b="1" dirty="0">
                <a:latin typeface="Arial" pitchFamily="34" charset="0"/>
                <a:cs typeface="Arial" pitchFamily="34" charset="0"/>
              </a:rPr>
              <a:t>T</a:t>
            </a:r>
          </a:p>
        </p:txBody>
      </p:sp>
      <p:sp>
        <p:nvSpPr>
          <p:cNvPr id="2" name="TextBox 1"/>
          <p:cNvSpPr txBox="1"/>
          <p:nvPr/>
        </p:nvSpPr>
        <p:spPr>
          <a:xfrm>
            <a:off x="6343322" y="2022640"/>
            <a:ext cx="662361" cy="400110"/>
          </a:xfrm>
          <a:prstGeom prst="rect">
            <a:avLst/>
          </a:prstGeom>
          <a:noFill/>
        </p:spPr>
        <p:txBody>
          <a:bodyPr wrap="none" rtlCol="0">
            <a:spAutoFit/>
          </a:bodyPr>
          <a:lstStyle/>
          <a:p>
            <a:r>
              <a:rPr lang="en-US" sz="2000" dirty="0" smtClean="0">
                <a:solidFill>
                  <a:srgbClr val="FF0000"/>
                </a:solidFill>
              </a:rPr>
              <a:t>data</a:t>
            </a:r>
            <a:endParaRPr lang="en-US" sz="2000" dirty="0">
              <a:solidFill>
                <a:srgbClr val="FF0000"/>
              </a:solidFill>
            </a:endParaRPr>
          </a:p>
        </p:txBody>
      </p:sp>
      <p:cxnSp>
        <p:nvCxnSpPr>
          <p:cNvPr id="7" name="Straight Arrow Connector 6"/>
          <p:cNvCxnSpPr/>
          <p:nvPr/>
        </p:nvCxnSpPr>
        <p:spPr>
          <a:xfrm>
            <a:off x="7000875" y="2336769"/>
            <a:ext cx="374612" cy="24808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6724196" y="3902879"/>
            <a:ext cx="607859" cy="400110"/>
          </a:xfrm>
          <a:prstGeom prst="rect">
            <a:avLst/>
          </a:prstGeom>
          <a:noFill/>
        </p:spPr>
        <p:txBody>
          <a:bodyPr wrap="none" rtlCol="0">
            <a:spAutoFit/>
          </a:bodyPr>
          <a:lstStyle/>
          <a:p>
            <a:r>
              <a:rPr lang="en-US" sz="2000" b="1" dirty="0" err="1" smtClean="0">
                <a:solidFill>
                  <a:srgbClr val="00FF00"/>
                </a:solidFill>
              </a:rPr>
              <a:t>calc</a:t>
            </a:r>
            <a:endParaRPr lang="en-US" sz="2000" b="1" dirty="0">
              <a:solidFill>
                <a:srgbClr val="00FF00"/>
              </a:solidFill>
            </a:endParaRPr>
          </a:p>
        </p:txBody>
      </p:sp>
      <p:cxnSp>
        <p:nvCxnSpPr>
          <p:cNvPr id="22" name="Straight Arrow Connector 21"/>
          <p:cNvCxnSpPr/>
          <p:nvPr/>
        </p:nvCxnSpPr>
        <p:spPr>
          <a:xfrm>
            <a:off x="7277553" y="4234227"/>
            <a:ext cx="386028" cy="184666"/>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1677919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52400"/>
            <a:ext cx="8881672" cy="809625"/>
          </a:xfrm>
        </p:spPr>
        <p:txBody>
          <a:bodyPr/>
          <a:lstStyle/>
          <a:p>
            <a:r>
              <a:rPr lang="en-US" dirty="0" smtClean="0"/>
              <a:t>Two vertical joint sets used in calculations cannot explain observed shear motion</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5302" y="1933574"/>
            <a:ext cx="5048515" cy="4038812"/>
          </a:xfrm>
          <a:prstGeom prst="rect">
            <a:avLst/>
          </a:prstGeom>
          <a:solidFill>
            <a:schemeClr val="bg1"/>
          </a:solidFill>
        </p:spPr>
      </p:pic>
      <p:sp>
        <p:nvSpPr>
          <p:cNvPr id="6" name="TextBox 5"/>
          <p:cNvSpPr txBox="1"/>
          <p:nvPr/>
        </p:nvSpPr>
        <p:spPr>
          <a:xfrm>
            <a:off x="3658812" y="1702741"/>
            <a:ext cx="5315879" cy="461665"/>
          </a:xfrm>
          <a:prstGeom prst="rect">
            <a:avLst/>
          </a:prstGeom>
          <a:solidFill>
            <a:schemeClr val="bg2"/>
          </a:solidFill>
          <a:ln>
            <a:solidFill>
              <a:srgbClr val="FF0000"/>
            </a:solidFill>
          </a:ln>
        </p:spPr>
        <p:txBody>
          <a:bodyPr wrap="none" rtlCol="0">
            <a:spAutoFit/>
          </a:bodyPr>
          <a:lstStyle/>
          <a:p>
            <a:r>
              <a:rPr lang="en-US" sz="2400" b="1" dirty="0" smtClean="0"/>
              <a:t>Data </a:t>
            </a:r>
            <a:r>
              <a:rPr lang="en-US" sz="2400" b="1" dirty="0" err="1" smtClean="0"/>
              <a:t>vs</a:t>
            </a:r>
            <a:r>
              <a:rPr lang="en-US" sz="2400" b="1" dirty="0" smtClean="0"/>
              <a:t> calculations at 20 m Range</a:t>
            </a:r>
            <a:endParaRPr lang="en-US" sz="2400" b="1" dirty="0"/>
          </a:p>
        </p:txBody>
      </p:sp>
      <p:sp>
        <p:nvSpPr>
          <p:cNvPr id="7" name="TextBox 6"/>
          <p:cNvSpPr txBox="1"/>
          <p:nvPr/>
        </p:nvSpPr>
        <p:spPr>
          <a:xfrm>
            <a:off x="5488171" y="4716420"/>
            <a:ext cx="497252" cy="769441"/>
          </a:xfrm>
          <a:prstGeom prst="rect">
            <a:avLst/>
          </a:prstGeom>
          <a:noFill/>
        </p:spPr>
        <p:txBody>
          <a:bodyPr wrap="none" rtlCol="0">
            <a:spAutoFit/>
          </a:bodyPr>
          <a:lstStyle/>
          <a:p>
            <a:r>
              <a:rPr lang="en-US" sz="4400" dirty="0" smtClean="0"/>
              <a:t>T</a:t>
            </a:r>
            <a:endParaRPr lang="en-US" sz="4400" dirty="0"/>
          </a:p>
        </p:txBody>
      </p:sp>
      <p:sp>
        <p:nvSpPr>
          <p:cNvPr id="8" name="TextBox 7"/>
          <p:cNvSpPr txBox="1"/>
          <p:nvPr/>
        </p:nvSpPr>
        <p:spPr>
          <a:xfrm>
            <a:off x="7888470" y="4316400"/>
            <a:ext cx="518091" cy="769441"/>
          </a:xfrm>
          <a:prstGeom prst="rect">
            <a:avLst/>
          </a:prstGeom>
          <a:noFill/>
        </p:spPr>
        <p:txBody>
          <a:bodyPr wrap="none" rtlCol="0">
            <a:spAutoFit/>
          </a:bodyPr>
          <a:lstStyle/>
          <a:p>
            <a:r>
              <a:rPr lang="en-US" sz="4400" dirty="0"/>
              <a:t>R</a:t>
            </a:r>
          </a:p>
        </p:txBody>
      </p:sp>
      <p:sp>
        <p:nvSpPr>
          <p:cNvPr id="9" name="TextBox 8"/>
          <p:cNvSpPr txBox="1"/>
          <p:nvPr/>
        </p:nvSpPr>
        <p:spPr>
          <a:xfrm>
            <a:off x="171451" y="1569956"/>
            <a:ext cx="3352800" cy="1354217"/>
          </a:xfrm>
          <a:prstGeom prst="rect">
            <a:avLst/>
          </a:prstGeom>
          <a:noFill/>
        </p:spPr>
        <p:txBody>
          <a:bodyPr wrap="square" rtlCol="0">
            <a:spAutoFit/>
          </a:bodyPr>
          <a:lstStyle/>
          <a:p>
            <a:r>
              <a:rPr lang="en-US" sz="1600" b="1" dirty="0" smtClean="0">
                <a:latin typeface="Arial" pitchFamily="34" charset="0"/>
                <a:cs typeface="Arial" pitchFamily="34" charset="0"/>
              </a:rPr>
              <a:t>#9-2 </a:t>
            </a:r>
            <a:r>
              <a:rPr lang="en-US" sz="1600" i="1" dirty="0" smtClean="0">
                <a:latin typeface="Arial" pitchFamily="34" charset="0"/>
                <a:cs typeface="Arial" pitchFamily="34" charset="0"/>
              </a:rPr>
              <a:t>located at the source level</a:t>
            </a:r>
          </a:p>
          <a:p>
            <a:r>
              <a:rPr lang="en-US" sz="1600" i="1" dirty="0">
                <a:latin typeface="Arial" pitchFamily="34" charset="0"/>
                <a:cs typeface="Arial" pitchFamily="34" charset="0"/>
              </a:rPr>
              <a:t>i</a:t>
            </a:r>
            <a:r>
              <a:rPr lang="en-US" sz="1600" i="1" dirty="0" smtClean="0">
                <a:latin typeface="Arial" pitchFamily="34" charset="0"/>
                <a:cs typeface="Arial" pitchFamily="34" charset="0"/>
              </a:rPr>
              <a:t>n normal direction to vertical joint set 1 (which corresponds to high dip angle sets Set-1 and Set-2)</a:t>
            </a:r>
          </a:p>
          <a:p>
            <a:endParaRPr lang="en-US" dirty="0"/>
          </a:p>
        </p:txBody>
      </p:sp>
      <p:cxnSp>
        <p:nvCxnSpPr>
          <p:cNvPr id="11" name="Straight Arrow Connector 10"/>
          <p:cNvCxnSpPr>
            <a:stCxn id="12" idx="0"/>
          </p:cNvCxnSpPr>
          <p:nvPr/>
        </p:nvCxnSpPr>
        <p:spPr>
          <a:xfrm flipH="1" flipV="1">
            <a:off x="5287262" y="3867151"/>
            <a:ext cx="296692" cy="46464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5287260" y="4331791"/>
            <a:ext cx="593388" cy="369332"/>
          </a:xfrm>
          <a:prstGeom prst="rect">
            <a:avLst/>
          </a:prstGeom>
          <a:noFill/>
        </p:spPr>
        <p:txBody>
          <a:bodyPr wrap="square" rtlCol="0">
            <a:spAutoFit/>
          </a:bodyPr>
          <a:lstStyle/>
          <a:p>
            <a:r>
              <a:rPr lang="en-US" dirty="0" err="1" smtClean="0"/>
              <a:t>calc</a:t>
            </a:r>
            <a:endParaRPr lang="en-US"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437" y="3172360"/>
            <a:ext cx="2619375" cy="3057525"/>
          </a:xfrm>
          <a:prstGeom prst="rect">
            <a:avLst/>
          </a:prstGeom>
          <a:noFill/>
          <a:ln>
            <a:noFill/>
          </a:ln>
          <a:effectLst/>
        </p:spPr>
      </p:pic>
      <p:cxnSp>
        <p:nvCxnSpPr>
          <p:cNvPr id="14" name="Straight Connector 13"/>
          <p:cNvCxnSpPr/>
          <p:nvPr/>
        </p:nvCxnSpPr>
        <p:spPr>
          <a:xfrm flipH="1">
            <a:off x="600075" y="3086100"/>
            <a:ext cx="1771650" cy="3286125"/>
          </a:xfrm>
          <a:prstGeom prst="line">
            <a:avLst/>
          </a:prstGeom>
          <a:ln>
            <a:solidFill>
              <a:srgbClr val="FF0000"/>
            </a:solidFill>
            <a:prstDash val="sysDot"/>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600075" y="3598870"/>
            <a:ext cx="2266950" cy="2204503"/>
          </a:xfrm>
          <a:prstGeom prst="line">
            <a:avLst/>
          </a:prstGeom>
          <a:ln>
            <a:solidFill>
              <a:srgbClr val="FF0000"/>
            </a:solidFill>
            <a:prstDash val="sysDot"/>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rot="16200000">
            <a:off x="-182191" y="4581357"/>
            <a:ext cx="1564531" cy="307777"/>
          </a:xfrm>
          <a:prstGeom prst="rect">
            <a:avLst/>
          </a:prstGeom>
          <a:noFill/>
        </p:spPr>
        <p:txBody>
          <a:bodyPr wrap="none" rtlCol="0">
            <a:spAutoFit/>
          </a:bodyPr>
          <a:lstStyle/>
          <a:p>
            <a:r>
              <a:rPr lang="en-US" sz="1400" dirty="0" smtClean="0"/>
              <a:t>Rose diagram Map</a:t>
            </a:r>
            <a:endParaRPr lang="en-US" sz="1400" dirty="0"/>
          </a:p>
        </p:txBody>
      </p:sp>
      <p:sp>
        <p:nvSpPr>
          <p:cNvPr id="26" name="Cross 25"/>
          <p:cNvSpPr/>
          <p:nvPr/>
        </p:nvSpPr>
        <p:spPr>
          <a:xfrm>
            <a:off x="2021681" y="2881847"/>
            <a:ext cx="700087" cy="581025"/>
          </a:xfrm>
          <a:prstGeom prst="plus">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b="1" dirty="0" smtClean="0"/>
              <a:t>9-2</a:t>
            </a:r>
            <a:endParaRPr lang="en-US" sz="1600" b="1" dirty="0"/>
          </a:p>
        </p:txBody>
      </p:sp>
      <p:cxnSp>
        <p:nvCxnSpPr>
          <p:cNvPr id="4" name="Straight Connector 3"/>
          <p:cNvCxnSpPr/>
          <p:nvPr/>
        </p:nvCxnSpPr>
        <p:spPr bwMode="auto">
          <a:xfrm flipV="1">
            <a:off x="1603420" y="3799269"/>
            <a:ext cx="618186" cy="717188"/>
          </a:xfrm>
          <a:prstGeom prst="line">
            <a:avLst/>
          </a:prstGeom>
          <a:solidFill>
            <a:schemeClr val="accent1"/>
          </a:solidFill>
          <a:ln w="38100" cap="flat" cmpd="sng" algn="ctr">
            <a:solidFill>
              <a:srgbClr val="FFFF00"/>
            </a:solidFill>
            <a:prstDash val="sysDash"/>
            <a:round/>
            <a:headEnd type="none" w="med" len="med"/>
            <a:tailEnd type="none" w="med" len="med"/>
          </a:ln>
          <a:effectLst/>
        </p:spPr>
      </p:cxnSp>
      <p:cxnSp>
        <p:nvCxnSpPr>
          <p:cNvPr id="15" name="Straight Connector 14"/>
          <p:cNvCxnSpPr/>
          <p:nvPr/>
        </p:nvCxnSpPr>
        <p:spPr bwMode="auto">
          <a:xfrm flipV="1">
            <a:off x="1603420" y="3412901"/>
            <a:ext cx="244431" cy="1103556"/>
          </a:xfrm>
          <a:prstGeom prst="line">
            <a:avLst/>
          </a:prstGeom>
          <a:solidFill>
            <a:schemeClr val="accent1"/>
          </a:solidFill>
          <a:ln w="38100" cap="flat" cmpd="sng" algn="ctr">
            <a:solidFill>
              <a:srgbClr val="92D050"/>
            </a:solidFill>
            <a:prstDash val="dash"/>
            <a:round/>
            <a:headEnd type="none" w="med" len="med"/>
            <a:tailEnd type="none" w="med" len="med"/>
          </a:ln>
          <a:effectLst/>
        </p:spPr>
      </p:cxnSp>
    </p:spTree>
    <p:extLst>
      <p:ext uri="{BB962C8B-B14F-4D97-AF65-F5344CB8AC3E}">
        <p14:creationId xmlns:p14="http://schemas.microsoft.com/office/powerpoint/2010/main" val="19906106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949" y="-130628"/>
            <a:ext cx="8229600" cy="1143000"/>
          </a:xfrm>
        </p:spPr>
        <p:txBody>
          <a:bodyPr>
            <a:normAutofit/>
          </a:bodyPr>
          <a:lstStyle/>
          <a:p>
            <a:r>
              <a:rPr lang="en-US" dirty="0" smtClean="0"/>
              <a:t>A s</a:t>
            </a:r>
            <a:r>
              <a:rPr lang="en-US" b="1" dirty="0" smtClean="0"/>
              <a:t>ingle vertical  joint generates shear motion but not over sufficiently wide azimuth</a:t>
            </a:r>
            <a:endParaRPr lang="en-US" b="1"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8839" b="4034"/>
          <a:stretch/>
        </p:blipFill>
        <p:spPr>
          <a:xfrm>
            <a:off x="395067" y="2352674"/>
            <a:ext cx="4591136" cy="3943351"/>
          </a:xfr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56966" t="42631" r="8207" b="19649"/>
          <a:stretch/>
        </p:blipFill>
        <p:spPr>
          <a:xfrm>
            <a:off x="5204251" y="1828799"/>
            <a:ext cx="3612298" cy="3698303"/>
          </a:xfrm>
          <a:prstGeom prst="rect">
            <a:avLst/>
          </a:prstGeom>
        </p:spPr>
      </p:pic>
      <p:sp>
        <p:nvSpPr>
          <p:cNvPr id="6" name="TextBox 5"/>
          <p:cNvSpPr txBox="1"/>
          <p:nvPr/>
        </p:nvSpPr>
        <p:spPr>
          <a:xfrm>
            <a:off x="5690911" y="1188218"/>
            <a:ext cx="2486578" cy="461665"/>
          </a:xfrm>
          <a:prstGeom prst="rect">
            <a:avLst/>
          </a:prstGeom>
          <a:noFill/>
        </p:spPr>
        <p:txBody>
          <a:bodyPr wrap="none" rtlCol="0">
            <a:spAutoFit/>
          </a:bodyPr>
          <a:lstStyle/>
          <a:p>
            <a:r>
              <a:rPr lang="en-US" sz="2400" b="1" dirty="0" smtClean="0"/>
              <a:t>One joint, t=9 </a:t>
            </a:r>
            <a:r>
              <a:rPr lang="en-US" sz="2400" b="1" dirty="0" err="1" smtClean="0"/>
              <a:t>ms</a:t>
            </a:r>
            <a:endParaRPr lang="en-US" sz="2400" b="1" dirty="0"/>
          </a:p>
        </p:txBody>
      </p:sp>
      <p:sp>
        <p:nvSpPr>
          <p:cNvPr id="13" name="TextBox 12"/>
          <p:cNvSpPr txBox="1"/>
          <p:nvPr/>
        </p:nvSpPr>
        <p:spPr>
          <a:xfrm>
            <a:off x="152397" y="1367134"/>
            <a:ext cx="6501619" cy="830997"/>
          </a:xfrm>
          <a:prstGeom prst="rect">
            <a:avLst/>
          </a:prstGeom>
          <a:noFill/>
        </p:spPr>
        <p:txBody>
          <a:bodyPr wrap="square" rtlCol="0">
            <a:spAutoFit/>
          </a:bodyPr>
          <a:lstStyle/>
          <a:p>
            <a:r>
              <a:rPr lang="en-US" sz="1600" b="1" u="sng" dirty="0" smtClean="0">
                <a:latin typeface="Arial" pitchFamily="34" charset="0"/>
                <a:cs typeface="Arial" pitchFamily="34" charset="0"/>
              </a:rPr>
              <a:t>2D: </a:t>
            </a:r>
            <a:r>
              <a:rPr lang="en-US" sz="1600" dirty="0">
                <a:latin typeface="Arial" pitchFamily="34" charset="0"/>
                <a:cs typeface="Arial" pitchFamily="34" charset="0"/>
              </a:rPr>
              <a:t> </a:t>
            </a:r>
            <a:r>
              <a:rPr lang="en-US" sz="1600" dirty="0" smtClean="0">
                <a:latin typeface="Arial" pitchFamily="34" charset="0"/>
                <a:cs typeface="Arial" pitchFamily="34" charset="0"/>
              </a:rPr>
              <a:t>Motion at 10 and 20 m range for locations</a:t>
            </a:r>
          </a:p>
          <a:p>
            <a:r>
              <a:rPr lang="en-US" sz="1600" dirty="0" smtClean="0">
                <a:latin typeface="Arial" pitchFamily="34" charset="0"/>
                <a:cs typeface="Arial" pitchFamily="34" charset="0"/>
              </a:rPr>
              <a:t>oriented at various angles relative to the joint direction:</a:t>
            </a:r>
          </a:p>
          <a:p>
            <a:r>
              <a:rPr lang="en-US" sz="1600" dirty="0" smtClean="0">
                <a:latin typeface="Arial" pitchFamily="34" charset="0"/>
                <a:cs typeface="Arial" pitchFamily="34" charset="0"/>
              </a:rPr>
              <a:t>Joints slide if  </a:t>
            </a:r>
            <a:r>
              <a:rPr lang="en-US" sz="1600" dirty="0" smtClean="0">
                <a:latin typeface="Symbol" pitchFamily="18" charset="2"/>
                <a:cs typeface="Arial" pitchFamily="34" charset="0"/>
              </a:rPr>
              <a:t>m</a:t>
            </a:r>
            <a:r>
              <a:rPr lang="en-US" sz="1600" dirty="0" smtClean="0">
                <a:latin typeface="Arial" pitchFamily="34" charset="0"/>
                <a:cs typeface="Arial" pitchFamily="34" charset="0"/>
              </a:rPr>
              <a:t> &gt;  the friction angle</a:t>
            </a:r>
            <a:endParaRPr lang="en-US" sz="1600" dirty="0">
              <a:latin typeface="Arial" pitchFamily="34" charset="0"/>
              <a:cs typeface="Arial" pitchFamily="34" charset="0"/>
            </a:endParaRPr>
          </a:p>
        </p:txBody>
      </p:sp>
      <p:cxnSp>
        <p:nvCxnSpPr>
          <p:cNvPr id="18" name="Straight Arrow Connector 17"/>
          <p:cNvCxnSpPr/>
          <p:nvPr/>
        </p:nvCxnSpPr>
        <p:spPr>
          <a:xfrm>
            <a:off x="6654018" y="2970628"/>
            <a:ext cx="280182" cy="1524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5204251" y="2970628"/>
            <a:ext cx="1449767" cy="2468147"/>
          </a:xfrm>
          <a:prstGeom prst="line">
            <a:avLst/>
          </a:prstGeom>
          <a:ln w="38100">
            <a:prstDash val="dash"/>
          </a:ln>
        </p:spPr>
        <p:style>
          <a:lnRef idx="1">
            <a:schemeClr val="dk1"/>
          </a:lnRef>
          <a:fillRef idx="0">
            <a:schemeClr val="dk1"/>
          </a:fillRef>
          <a:effectRef idx="0">
            <a:schemeClr val="dk1"/>
          </a:effectRef>
          <a:fontRef idx="minor">
            <a:schemeClr val="tx1"/>
          </a:fontRef>
        </p:style>
      </p:cxnSp>
      <p:cxnSp>
        <p:nvCxnSpPr>
          <p:cNvPr id="9" name="Straight Arrow Connector 8"/>
          <p:cNvCxnSpPr/>
          <p:nvPr/>
        </p:nvCxnSpPr>
        <p:spPr>
          <a:xfrm flipV="1">
            <a:off x="6654018" y="2486025"/>
            <a:ext cx="0" cy="484603"/>
          </a:xfrm>
          <a:prstGeom prst="straightConnector1">
            <a:avLst/>
          </a:prstGeom>
          <a:ln w="28575">
            <a:solidFill>
              <a:srgbClr val="FF0000"/>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6783838" y="1774219"/>
            <a:ext cx="1245245" cy="954107"/>
          </a:xfrm>
          <a:prstGeom prst="rect">
            <a:avLst/>
          </a:prstGeom>
          <a:noFill/>
        </p:spPr>
        <p:txBody>
          <a:bodyPr wrap="square" rtlCol="0">
            <a:spAutoFit/>
          </a:bodyPr>
          <a:lstStyle/>
          <a:p>
            <a:r>
              <a:rPr lang="en-US" sz="1400" dirty="0" smtClean="0"/>
              <a:t>Not transmitted across the joint</a:t>
            </a:r>
            <a:endParaRPr lang="en-US" sz="1400" dirty="0"/>
          </a:p>
        </p:txBody>
      </p:sp>
      <p:cxnSp>
        <p:nvCxnSpPr>
          <p:cNvPr id="17" name="Straight Arrow Connector 16"/>
          <p:cNvCxnSpPr/>
          <p:nvPr/>
        </p:nvCxnSpPr>
        <p:spPr>
          <a:xfrm flipV="1">
            <a:off x="6406368" y="2638425"/>
            <a:ext cx="0" cy="484603"/>
          </a:xfrm>
          <a:prstGeom prst="straightConnector1">
            <a:avLst/>
          </a:prstGeom>
          <a:ln w="28575">
            <a:solidFill>
              <a:srgbClr val="FF0000"/>
            </a:solidFill>
            <a:prstDash val="solid"/>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6654018" y="2970629"/>
            <a:ext cx="409144" cy="0"/>
          </a:xfrm>
          <a:prstGeom prst="straightConnector1">
            <a:avLst/>
          </a:prstGeom>
          <a:ln w="28575">
            <a:solidFill>
              <a:schemeClr val="tx1"/>
            </a:solidFill>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876764789"/>
      </p:ext>
    </p:extLst>
  </p:cSld>
  <p:clrMapOvr>
    <a:masterClrMapping/>
  </p:clrMapOvr>
  <p:timing>
    <p:tnLst>
      <p:par>
        <p:cTn id="1" dur="indefinite" restart="never" nodeType="tmRoot"/>
      </p:par>
    </p:tnLst>
  </p:timing>
</p:sld>
</file>

<file path=ppt/theme/theme1.xml><?xml version="1.0" encoding="utf-8"?>
<a:theme xmlns:a="http://schemas.openxmlformats.org/drawingml/2006/main" name="LLL_template_vg">
  <a:themeElements>
    <a:clrScheme name="directorate_template_v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rectorate_template_vg">
      <a:majorFont>
        <a:latin typeface="Arial Narrow"/>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irectorate_template_v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rectorate_template_vg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rectorate_template_vg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rectorate_template_vg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rectorate_template_vg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rectorate_template_vg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rectorate_template_vg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rectorate_template_vg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rectorate_template_vg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rectorate_template_vg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rectorate_template_vg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rectorate_template_vg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77539</TotalTime>
  <Words>1157</Words>
  <Application>Microsoft Office PowerPoint</Application>
  <PresentationFormat>On-screen Show (4:3)</PresentationFormat>
  <Paragraphs>248</Paragraphs>
  <Slides>27</Slides>
  <Notes>7</Notes>
  <HiddenSlides>1</HiddenSlides>
  <MMClips>1</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LLL_template_vg</vt:lpstr>
      <vt:lpstr>  Discrete and continuum simulations  of near-field ground motion from SPE </vt:lpstr>
      <vt:lpstr>What can we learn from near field modeling ?</vt:lpstr>
      <vt:lpstr>Joints can redirect energy flow from the source</vt:lpstr>
      <vt:lpstr>Parallel nonlinear code GEODYN-L is used to model near-source ground motion</vt:lpstr>
      <vt:lpstr>PowerPoint Presentation</vt:lpstr>
      <vt:lpstr>Vertical joint sets define polarity of horizontal shear motion </vt:lpstr>
      <vt:lpstr>3D discrete model with 3 joint sets : sliding joints produce shear motion</vt:lpstr>
      <vt:lpstr>Two vertical joint sets used in calculations cannot explain observed shear motion</vt:lpstr>
      <vt:lpstr>A single vertical  joint generates shear motion but not over sufficiently wide azimuth</vt:lpstr>
      <vt:lpstr>Increasing the number of joints widens the azimuthal region of shear motion </vt:lpstr>
      <vt:lpstr>The azimuthal region with shear motion also widens with decreasing friction</vt:lpstr>
      <vt:lpstr>Anomalous high velocity can be explained by various joint properties in the vicinity of that gauge</vt:lpstr>
      <vt:lpstr>Both discrete and continuum  joint models assume that the joint spacing is bigger than  the element size</vt:lpstr>
      <vt:lpstr>Discrete and continuum joint methods produce similar results where the flow is controlled by plasticity (2D)</vt:lpstr>
      <vt:lpstr>Discrete and continuum methods show similar results (3D) </vt:lpstr>
      <vt:lpstr>Material tensile strength affects the vertical velocity calculated at the surface</vt:lpstr>
      <vt:lpstr>Continuum model with gravity provides reasonable  agreement with the surface measurements in SPE3</vt:lpstr>
      <vt:lpstr>We expect similar near field velocities in SPE4 as in SPE1 with less damage near the surface</vt:lpstr>
      <vt:lpstr>Conclusions</vt:lpstr>
      <vt:lpstr>PowerPoint Presentation</vt:lpstr>
      <vt:lpstr>2D:Transverse and radial motion at 10 and 20 m ranges for 60-70 degree angles</vt:lpstr>
      <vt:lpstr>Increasing friction delays the shear motion and makes shear pulse shorter</vt:lpstr>
      <vt:lpstr>Gravity does not affect  velocity histories at R &lt; 20 m</vt:lpstr>
      <vt:lpstr>Generation of horizontal shear motion by vertical joints</vt:lpstr>
      <vt:lpstr>Pressure and velocity iso-surfaces for SPE4 explosion simulation (cross-section)</vt:lpstr>
      <vt:lpstr>PowerPoint Presentation</vt:lpstr>
      <vt:lpstr>Joint model has been validated for quasi-static conditions</vt:lpstr>
    </vt:vector>
  </TitlesOfParts>
  <Company>LLNL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burton14</dc:creator>
  <cp:lastModifiedBy>vorobiev1</cp:lastModifiedBy>
  <cp:revision>3318</cp:revision>
  <dcterms:created xsi:type="dcterms:W3CDTF">2008-07-08T19:30:20Z</dcterms:created>
  <dcterms:modified xsi:type="dcterms:W3CDTF">2013-08-22T16:31:01Z</dcterms:modified>
</cp:coreProperties>
</file>