
<file path=[Content_Types].xml><?xml version="1.0" encoding="utf-8"?>
<Types xmlns="http://schemas.openxmlformats.org/package/2006/content-types">
  <Default Extension="xml" ContentType="application/xml"/>
  <Default Extension="gif" ContentType="image/gif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wdp" ContentType="image/vnd.ms-photo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8" r:id="rId1"/>
    <p:sldMasterId id="2147483709" r:id="rId2"/>
  </p:sldMasterIdLst>
  <p:notesMasterIdLst>
    <p:notesMasterId r:id="rId28"/>
  </p:notesMasterIdLst>
  <p:handoutMasterIdLst>
    <p:handoutMasterId r:id="rId29"/>
  </p:handoutMasterIdLst>
  <p:sldIdLst>
    <p:sldId id="493" r:id="rId3"/>
    <p:sldId id="560" r:id="rId4"/>
    <p:sldId id="591" r:id="rId5"/>
    <p:sldId id="586" r:id="rId6"/>
    <p:sldId id="607" r:id="rId7"/>
    <p:sldId id="602" r:id="rId8"/>
    <p:sldId id="608" r:id="rId9"/>
    <p:sldId id="562" r:id="rId10"/>
    <p:sldId id="590" r:id="rId11"/>
    <p:sldId id="606" r:id="rId12"/>
    <p:sldId id="604" r:id="rId13"/>
    <p:sldId id="570" r:id="rId14"/>
    <p:sldId id="573" r:id="rId15"/>
    <p:sldId id="574" r:id="rId16"/>
    <p:sldId id="575" r:id="rId17"/>
    <p:sldId id="580" r:id="rId18"/>
    <p:sldId id="581" r:id="rId19"/>
    <p:sldId id="583" r:id="rId20"/>
    <p:sldId id="599" r:id="rId21"/>
    <p:sldId id="594" r:id="rId22"/>
    <p:sldId id="595" r:id="rId23"/>
    <p:sldId id="601" r:id="rId24"/>
    <p:sldId id="598" r:id="rId25"/>
    <p:sldId id="568" r:id="rId26"/>
    <p:sldId id="593" r:id="rId27"/>
  </p:sldIdLst>
  <p:sldSz cx="9144000" cy="6858000" type="screen4x3"/>
  <p:notesSz cx="6934200" cy="92329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scaleToFitPaper="1" frameSlides="1"/>
  <p:clrMru>
    <a:srgbClr val="FFFF66"/>
    <a:srgbClr val="0F4F97"/>
    <a:srgbClr val="F6CE86"/>
    <a:srgbClr val="AEF8E5"/>
    <a:srgbClr val="0A8464"/>
    <a:srgbClr val="0DB78A"/>
    <a:srgbClr val="D68F10"/>
    <a:srgbClr val="F1B13D"/>
    <a:srgbClr val="10D6A2"/>
    <a:srgbClr val="2DE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67" autoAdjust="0"/>
    <p:restoredTop sz="99776" autoAdjust="0"/>
  </p:normalViewPr>
  <p:slideViewPr>
    <p:cSldViewPr snapToGrid="0">
      <p:cViewPr varScale="1">
        <p:scale>
          <a:sx n="132" d="100"/>
          <a:sy n="132" d="100"/>
        </p:scale>
        <p:origin x="-1096" y="-104"/>
      </p:cViewPr>
      <p:guideLst>
        <p:guide orient="horz" pos="993"/>
        <p:guide orient="horz" pos="399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Objects="1">
      <p:cViewPr varScale="1">
        <p:scale>
          <a:sx n="128" d="100"/>
          <a:sy n="128" d="100"/>
        </p:scale>
        <p:origin x="-2512" y="-96"/>
      </p:cViewPr>
      <p:guideLst>
        <p:guide orient="horz" pos="2908"/>
        <p:guide pos="218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notesMaster" Target="notesMasters/notesMaster1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645"/>
          </a:xfrm>
          <a:prstGeom prst="rect">
            <a:avLst/>
          </a:prstGeom>
        </p:spPr>
        <p:txBody>
          <a:bodyPr vert="horz" lIns="92371" tIns="46186" rIns="92371" bIns="46186" rtlCol="0"/>
          <a:lstStyle>
            <a:lvl1pPr algn="l">
              <a:defRPr sz="11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775" y="0"/>
            <a:ext cx="3004820" cy="461645"/>
          </a:xfrm>
          <a:prstGeom prst="rect">
            <a:avLst/>
          </a:prstGeom>
        </p:spPr>
        <p:txBody>
          <a:bodyPr vert="horz" lIns="92371" tIns="46186" rIns="92371" bIns="46186" rtlCol="0"/>
          <a:lstStyle>
            <a:lvl1pPr algn="r">
              <a:defRPr sz="1100"/>
            </a:lvl1pPr>
          </a:lstStyle>
          <a:p>
            <a:fld id="{7A1D2F2F-8618-2143-A89B-2D6D3F007EBC}" type="datetimeFigureOut">
              <a:rPr lang="en-US" smtClean="0">
                <a:latin typeface="Arial"/>
              </a:rPr>
              <a:pPr/>
              <a:t>8/21/13</a:t>
            </a:fld>
            <a:endParaRPr lang="en-US" dirty="0"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9653"/>
            <a:ext cx="3004820" cy="461645"/>
          </a:xfrm>
          <a:prstGeom prst="rect">
            <a:avLst/>
          </a:prstGeom>
        </p:spPr>
        <p:txBody>
          <a:bodyPr vert="horz" lIns="92371" tIns="46186" rIns="92371" bIns="46186" rtlCol="0" anchor="b"/>
          <a:lstStyle>
            <a:lvl1pPr algn="l">
              <a:defRPr sz="11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775" y="8769653"/>
            <a:ext cx="3004820" cy="461645"/>
          </a:xfrm>
          <a:prstGeom prst="rect">
            <a:avLst/>
          </a:prstGeom>
        </p:spPr>
        <p:txBody>
          <a:bodyPr vert="horz" lIns="92371" tIns="46186" rIns="92371" bIns="46186" rtlCol="0" anchor="b"/>
          <a:lstStyle>
            <a:lvl1pPr algn="r">
              <a:defRPr sz="1100"/>
            </a:lvl1pPr>
          </a:lstStyle>
          <a:p>
            <a:fld id="{CE221CE3-F987-1944-AB66-8BE5522C5EC6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28481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645"/>
          </a:xfrm>
          <a:prstGeom prst="rect">
            <a:avLst/>
          </a:prstGeom>
        </p:spPr>
        <p:txBody>
          <a:bodyPr vert="horz" lIns="92371" tIns="46186" rIns="92371" bIns="46186" rtlCol="0"/>
          <a:lstStyle>
            <a:lvl1pPr algn="l">
              <a:defRPr sz="11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775" y="0"/>
            <a:ext cx="3004820" cy="461645"/>
          </a:xfrm>
          <a:prstGeom prst="rect">
            <a:avLst/>
          </a:prstGeom>
        </p:spPr>
        <p:txBody>
          <a:bodyPr vert="horz" lIns="92371" tIns="46186" rIns="92371" bIns="46186" rtlCol="0"/>
          <a:lstStyle>
            <a:lvl1pPr algn="r">
              <a:defRPr sz="1100">
                <a:latin typeface="Arial"/>
              </a:defRPr>
            </a:lvl1pPr>
          </a:lstStyle>
          <a:p>
            <a:fld id="{D8B0A143-2353-BE4A-A6C4-57C9AE3FBC68}" type="datetimeFigureOut">
              <a:rPr lang="en-US" smtClean="0"/>
              <a:pPr/>
              <a:t>8/21/13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692150"/>
            <a:ext cx="4616450" cy="3462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71" tIns="46186" rIns="92371" bIns="4618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420" y="4385628"/>
            <a:ext cx="5547360" cy="4154805"/>
          </a:xfrm>
          <a:prstGeom prst="rect">
            <a:avLst/>
          </a:prstGeom>
        </p:spPr>
        <p:txBody>
          <a:bodyPr vert="horz" lIns="92371" tIns="46186" rIns="92371" bIns="46186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69653"/>
            <a:ext cx="3004820" cy="461645"/>
          </a:xfrm>
          <a:prstGeom prst="rect">
            <a:avLst/>
          </a:prstGeom>
        </p:spPr>
        <p:txBody>
          <a:bodyPr vert="horz" lIns="92371" tIns="46186" rIns="92371" bIns="46186" rtlCol="0" anchor="b"/>
          <a:lstStyle>
            <a:lvl1pPr algn="l">
              <a:defRPr sz="11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775" y="8769653"/>
            <a:ext cx="3004820" cy="461645"/>
          </a:xfrm>
          <a:prstGeom prst="rect">
            <a:avLst/>
          </a:prstGeom>
        </p:spPr>
        <p:txBody>
          <a:bodyPr vert="horz" lIns="92371" tIns="46186" rIns="92371" bIns="46186" rtlCol="0" anchor="b"/>
          <a:lstStyle>
            <a:lvl1pPr algn="r">
              <a:defRPr sz="1100">
                <a:latin typeface="Arial"/>
              </a:defRPr>
            </a:lvl1pPr>
          </a:lstStyle>
          <a:p>
            <a:fld id="{4CFDF800-FE0E-A944-8AC1-D57C07B352F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676509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DF800-FE0E-A944-8AC1-D57C07B352F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3065028"/>
            <a:ext cx="3417506" cy="3792972"/>
          </a:xfrm>
          <a:prstGeom prst="rect">
            <a:avLst/>
          </a:prstGeom>
          <a:solidFill>
            <a:srgbClr val="0F4F97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latin typeface="Arial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57200" y="743918"/>
            <a:ext cx="8229600" cy="986725"/>
          </a:xfrm>
        </p:spPr>
        <p:txBody>
          <a:bodyPr/>
          <a:lstStyle>
            <a:lvl1pPr>
              <a:lnSpc>
                <a:spcPts val="3800"/>
              </a:lnSpc>
              <a:defRPr b="0" i="1">
                <a:solidFill>
                  <a:srgbClr val="0F4F97"/>
                </a:solidFill>
                <a:effectLst/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652275" y="1733685"/>
            <a:ext cx="5434199" cy="369888"/>
          </a:xfrm>
        </p:spPr>
        <p:txBody>
          <a:bodyPr>
            <a:noAutofit/>
          </a:bodyPr>
          <a:lstStyle>
            <a:lvl1pPr>
              <a:lnSpc>
                <a:spcPts val="2200"/>
              </a:lnSpc>
              <a:buNone/>
              <a:defRPr sz="2000">
                <a:latin typeface="Arial"/>
                <a:cs typeface="Arial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2"/>
          <a:srcRect l="949"/>
          <a:stretch/>
        </p:blipFill>
        <p:spPr bwMode="auto">
          <a:xfrm>
            <a:off x="3497385" y="3062287"/>
            <a:ext cx="5646615" cy="379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 userDrawn="1"/>
        </p:nvSpPr>
        <p:spPr>
          <a:xfrm>
            <a:off x="68385" y="5974520"/>
            <a:ext cx="3327957" cy="6037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>
              <a:lnSpc>
                <a:spcPct val="90000"/>
              </a:lnSpc>
              <a:spcAft>
                <a:spcPts val="300"/>
              </a:spcAft>
            </a:pPr>
            <a:r>
              <a:rPr lang="en-US" sz="10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LLNL-PRES-753593</a:t>
            </a:r>
          </a:p>
          <a:p>
            <a:pPr marL="0" algn="l" defTabSz="457200" rtl="0" eaLnBrk="1" latinLnBrk="0" hangingPunct="1">
              <a:lnSpc>
                <a:spcPct val="90000"/>
              </a:lnSpc>
              <a:spcAft>
                <a:spcPts val="600"/>
              </a:spcAft>
            </a:pP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This work was performed under the auspices of the</a:t>
            </a:r>
            <a:r>
              <a:rPr lang="en-US" sz="800" kern="1200" baseline="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 </a:t>
            </a: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U.S. Department </a:t>
            </a:r>
            <a:b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of Energy by Lawrence Livermore National Laboratory under contract </a:t>
            </a:r>
            <a:b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DE-AC52-07NA27344.</a:t>
            </a:r>
            <a:r>
              <a:rPr lang="en-US" sz="800" kern="1200" baseline="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 </a:t>
            </a: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Lawrence Livermore National Security, LLC</a:t>
            </a:r>
            <a:endParaRPr lang="en-US" sz="800" kern="1200" dirty="0">
              <a:solidFill>
                <a:schemeClr val="bg1"/>
              </a:solidFill>
              <a:effectLst/>
              <a:latin typeface="Arial"/>
              <a:ea typeface="+mn-ea"/>
              <a:cs typeface="Arial"/>
            </a:endParaRPr>
          </a:p>
        </p:txBody>
      </p:sp>
      <p:pic>
        <p:nvPicPr>
          <p:cNvPr id="16" name="Picture 15" descr="LLNL_Logo_WHT-LRG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9876" y="3220532"/>
            <a:ext cx="2240285" cy="377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end page">
    <p:bg>
      <p:bgPr>
        <a:solidFill>
          <a:srgbClr val="0F4F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LNL_Logo_WHT-LRG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852" y="5437487"/>
            <a:ext cx="3602498" cy="6077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1251062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0" bIns="0" rtlCol="0" anchor="b" anchorCtr="0"/>
          <a:lstStyle>
            <a:lvl1pPr algn="r">
              <a:defRPr sz="1000">
                <a:solidFill>
                  <a:srgbClr val="0F4F97"/>
                </a:solidFill>
              </a:defRPr>
            </a:lvl1pPr>
          </a:lstStyle>
          <a:p>
            <a:fld id="{902A5C6C-5F3D-1349-B221-1D19FDEF4C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5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3065028"/>
            <a:ext cx="3417506" cy="3792972"/>
          </a:xfrm>
          <a:prstGeom prst="rect">
            <a:avLst/>
          </a:prstGeom>
          <a:solidFill>
            <a:srgbClr val="0F4F97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latin typeface="Arial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57200" y="743918"/>
            <a:ext cx="8229600" cy="986725"/>
          </a:xfrm>
        </p:spPr>
        <p:txBody>
          <a:bodyPr/>
          <a:lstStyle>
            <a:lvl1pPr>
              <a:lnSpc>
                <a:spcPts val="3800"/>
              </a:lnSpc>
              <a:defRPr b="0" i="1">
                <a:solidFill>
                  <a:srgbClr val="0F4F97"/>
                </a:solidFill>
                <a:effectLst/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652275" y="1733685"/>
            <a:ext cx="5434199" cy="369888"/>
          </a:xfrm>
        </p:spPr>
        <p:txBody>
          <a:bodyPr>
            <a:noAutofit/>
          </a:bodyPr>
          <a:lstStyle>
            <a:lvl1pPr>
              <a:lnSpc>
                <a:spcPts val="2200"/>
              </a:lnSpc>
              <a:buNone/>
              <a:defRPr sz="2000">
                <a:latin typeface="Arial"/>
                <a:cs typeface="Arial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2"/>
          <a:srcRect l="949"/>
          <a:stretch/>
        </p:blipFill>
        <p:spPr bwMode="auto">
          <a:xfrm>
            <a:off x="3497385" y="3062287"/>
            <a:ext cx="5646615" cy="379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 userDrawn="1"/>
        </p:nvSpPr>
        <p:spPr>
          <a:xfrm>
            <a:off x="68385" y="5974520"/>
            <a:ext cx="3327957" cy="6037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>
              <a:lnSpc>
                <a:spcPct val="90000"/>
              </a:lnSpc>
              <a:spcAft>
                <a:spcPts val="300"/>
              </a:spcAft>
            </a:pPr>
            <a:r>
              <a:rPr lang="en-US" sz="10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LLNL-PRES-XXXXXX</a:t>
            </a:r>
          </a:p>
          <a:p>
            <a:pPr marL="0" algn="l" defTabSz="457200" rtl="0" eaLnBrk="1" latinLnBrk="0" hangingPunct="1">
              <a:lnSpc>
                <a:spcPct val="90000"/>
              </a:lnSpc>
              <a:spcAft>
                <a:spcPts val="600"/>
              </a:spcAft>
            </a:pP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This work was performed under the auspices of the</a:t>
            </a:r>
            <a:r>
              <a:rPr lang="en-US" sz="800" kern="1200" baseline="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 </a:t>
            </a: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U.S. Department </a:t>
            </a:r>
            <a:b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of Energy by Lawrence Livermore National Laboratory under contract </a:t>
            </a:r>
            <a:b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DE-AC52-07NA27344.</a:t>
            </a:r>
            <a:r>
              <a:rPr lang="en-US" sz="800" kern="1200" baseline="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 </a:t>
            </a: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Lawrence Livermore National Security, LLC</a:t>
            </a:r>
            <a:endParaRPr lang="en-US" sz="800" kern="1200" dirty="0">
              <a:solidFill>
                <a:schemeClr val="bg1"/>
              </a:solidFill>
              <a:effectLst/>
              <a:latin typeface="Arial"/>
              <a:ea typeface="+mn-ea"/>
              <a:cs typeface="Arial"/>
            </a:endParaRPr>
          </a:p>
        </p:txBody>
      </p:sp>
      <p:pic>
        <p:nvPicPr>
          <p:cNvPr id="16" name="Picture 15" descr="LLNL_Logo_WHT-LRG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9876" y="3220532"/>
            <a:ext cx="2240285" cy="377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1251062"/>
          </a:xfrm>
          <a:prstGeom prst="rect">
            <a:avLst/>
          </a:prstGeom>
          <a:effectLst/>
        </p:spPr>
        <p:txBody>
          <a:bodyPr vert="horz" lIns="91440" rIns="45720" rtlCol="0" anchor="b" anchorCtr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with left-sid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ts val="3800"/>
              </a:lnSpc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566863"/>
            <a:ext cx="3968496" cy="4751357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with right-sid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ts val="3800"/>
              </a:lnSpc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727275" y="1566863"/>
            <a:ext cx="3968496" cy="4751357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with side-by-sid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ts val="3800"/>
              </a:lnSpc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65826" y="1566863"/>
            <a:ext cx="3968496" cy="4751357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718649" y="1566863"/>
            <a:ext cx="3968496" cy="4751357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with Qua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4575089" y="1653591"/>
            <a:ext cx="3959225" cy="2101328"/>
          </a:xfrm>
          <a:effectLst/>
        </p:spPr>
        <p:txBody>
          <a:bodyPr/>
          <a:lstStyle>
            <a:lvl1pPr marL="288925" indent="-169863">
              <a:defRPr sz="1400"/>
            </a:lvl1pPr>
            <a:lvl2pPr marL="460375" indent="-171450">
              <a:defRPr sz="1400"/>
            </a:lvl2pPr>
            <a:lvl3pPr marL="685800" indent="-225425">
              <a:defRPr sz="1200"/>
            </a:lvl3pPr>
            <a:lvl4pPr marL="858838" indent="-173038">
              <a:defRPr sz="1200"/>
            </a:lvl4pPr>
            <a:lvl5pPr marL="1030288" indent="-171450"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 bwMode="auto">
          <a:xfrm rot="5400000">
            <a:off x="2153528" y="3920602"/>
            <a:ext cx="4722647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3961A7">
                <a:alpha val="43000"/>
              </a:srgbClr>
            </a:outerShdw>
          </a:effectLst>
        </p:spPr>
      </p:cxnSp>
      <p:cxnSp>
        <p:nvCxnSpPr>
          <p:cNvPr id="6" name="Straight Connector 5"/>
          <p:cNvCxnSpPr/>
          <p:nvPr userDrawn="1"/>
        </p:nvCxnSpPr>
        <p:spPr bwMode="auto">
          <a:xfrm>
            <a:off x="469900" y="3873981"/>
            <a:ext cx="82296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3961A7">
                <a:alpha val="43000"/>
              </a:srgbClr>
            </a:outerShdw>
          </a:effectLst>
        </p:spPr>
      </p:cxnSp>
      <p:sp>
        <p:nvSpPr>
          <p:cNvPr id="7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469900" y="1653591"/>
            <a:ext cx="3959225" cy="2101328"/>
          </a:xfrm>
          <a:effectLst/>
        </p:spPr>
        <p:txBody>
          <a:bodyPr/>
          <a:lstStyle>
            <a:lvl1pPr marL="288925" indent="-169863">
              <a:defRPr sz="1400"/>
            </a:lvl1pPr>
            <a:lvl2pPr marL="460375" indent="-171450">
              <a:defRPr sz="1400"/>
            </a:lvl2pPr>
            <a:lvl3pPr marL="685800" indent="-225425">
              <a:defRPr sz="1200"/>
            </a:lvl3pPr>
            <a:lvl4pPr marL="858838" indent="-173038">
              <a:defRPr sz="1200"/>
            </a:lvl4pPr>
            <a:lvl5pPr marL="1030288" indent="-171450"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575089" y="4021969"/>
            <a:ext cx="3959225" cy="2101328"/>
          </a:xfrm>
          <a:effectLst/>
        </p:spPr>
        <p:txBody>
          <a:bodyPr/>
          <a:lstStyle>
            <a:lvl1pPr marL="288925" indent="-169863">
              <a:defRPr sz="1400"/>
            </a:lvl1pPr>
            <a:lvl2pPr marL="460375" indent="-171450">
              <a:defRPr sz="1400"/>
            </a:lvl2pPr>
            <a:lvl3pPr marL="685800" indent="-225425">
              <a:defRPr sz="1200"/>
            </a:lvl3pPr>
            <a:lvl4pPr marL="858838" indent="-173038">
              <a:defRPr sz="1200"/>
            </a:lvl4pPr>
            <a:lvl5pPr marL="1030288" indent="-171450"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9900" y="4021969"/>
            <a:ext cx="3959225" cy="2101328"/>
          </a:xfrm>
          <a:effectLst/>
        </p:spPr>
        <p:txBody>
          <a:bodyPr/>
          <a:lstStyle>
            <a:lvl1pPr marL="288925" indent="-169863">
              <a:defRPr sz="1400"/>
            </a:lvl1pPr>
            <a:lvl2pPr marL="460375" indent="-171450">
              <a:defRPr sz="1400"/>
            </a:lvl2pPr>
            <a:lvl3pPr marL="685800" indent="-225425">
              <a:defRPr sz="1200"/>
            </a:lvl3pPr>
            <a:lvl4pPr marL="858838" indent="-173038">
              <a:defRPr sz="1200"/>
            </a:lvl4pPr>
            <a:lvl5pPr marL="1030288" indent="-171450"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Full Imag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349042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220136"/>
            <a:ext cx="9143999" cy="1251062"/>
          </a:xfrm>
          <a:gradFill flip="none" rotWithShape="1">
            <a:gsLst>
              <a:gs pos="0">
                <a:srgbClr val="FFFFFF">
                  <a:alpha val="80000"/>
                </a:srgbClr>
              </a:gs>
              <a:gs pos="100000">
                <a:srgbClr val="000000">
                  <a:alpha val="0"/>
                </a:srgbClr>
              </a:gs>
              <a:gs pos="78000">
                <a:srgbClr val="FFFFFF">
                  <a:alpha val="59000"/>
                </a:srgbClr>
              </a:gs>
            </a:gsLst>
            <a:lin ang="0" scaled="1"/>
            <a:tileRect/>
          </a:gradFill>
          <a:effectLst/>
        </p:spPr>
        <p:txBody>
          <a:bodyPr vert="horz" lIns="457200" rIns="45720" rtlCol="0" anchor="b" anchorCtr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marL="233363" indent="0">
              <a:lnSpc>
                <a:spcPts val="3800"/>
              </a:lnSpc>
              <a:def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14A8F"/>
                </a:solidFill>
                <a:effectLst/>
                <a:uLnTx/>
                <a:uFillTx/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349042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end page">
    <p:bg>
      <p:bgPr>
        <a:solidFill>
          <a:srgbClr val="0F4F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LNL_Logo_WHT-LRG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852" y="5437487"/>
            <a:ext cx="3602498" cy="6077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1251062"/>
          </a:xfrm>
          <a:prstGeom prst="rect">
            <a:avLst/>
          </a:prstGeom>
          <a:effectLst/>
        </p:spPr>
        <p:txBody>
          <a:bodyPr vert="horz" lIns="91440" rIns="45720" rtlCol="0" anchor="b" anchorCtr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with left-sid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ts val="3800"/>
              </a:lnSpc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566863"/>
            <a:ext cx="3968496" cy="4751357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with right-sid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ts val="3800"/>
              </a:lnSpc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727275" y="1566863"/>
            <a:ext cx="3968496" cy="4751357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with side-by-sid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ts val="3800"/>
              </a:lnSpc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65826" y="1566863"/>
            <a:ext cx="3968496" cy="4751357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718649" y="1566863"/>
            <a:ext cx="3968496" cy="4751357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with Qua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4575089" y="1653591"/>
            <a:ext cx="3959225" cy="2101328"/>
          </a:xfrm>
          <a:effectLst/>
        </p:spPr>
        <p:txBody>
          <a:bodyPr/>
          <a:lstStyle>
            <a:lvl1pPr marL="288925" indent="-169863">
              <a:defRPr sz="1400"/>
            </a:lvl1pPr>
            <a:lvl2pPr marL="460375" indent="-171450">
              <a:defRPr sz="1400"/>
            </a:lvl2pPr>
            <a:lvl3pPr marL="685800" indent="-225425">
              <a:defRPr sz="1200"/>
            </a:lvl3pPr>
            <a:lvl4pPr marL="858838" indent="-173038">
              <a:defRPr sz="1200"/>
            </a:lvl4pPr>
            <a:lvl5pPr marL="1030288" indent="-171450"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 bwMode="auto">
          <a:xfrm rot="5400000">
            <a:off x="2153528" y="3920602"/>
            <a:ext cx="4722647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3961A7">
                <a:alpha val="43000"/>
              </a:srgbClr>
            </a:outerShdw>
          </a:effectLst>
        </p:spPr>
      </p:cxnSp>
      <p:cxnSp>
        <p:nvCxnSpPr>
          <p:cNvPr id="6" name="Straight Connector 5"/>
          <p:cNvCxnSpPr/>
          <p:nvPr userDrawn="1"/>
        </p:nvCxnSpPr>
        <p:spPr bwMode="auto">
          <a:xfrm>
            <a:off x="469900" y="3873981"/>
            <a:ext cx="82296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3961A7">
                <a:alpha val="43000"/>
              </a:srgbClr>
            </a:outerShdw>
          </a:effectLst>
        </p:spPr>
      </p:cxnSp>
      <p:sp>
        <p:nvSpPr>
          <p:cNvPr id="7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469900" y="1653591"/>
            <a:ext cx="3959225" cy="2101328"/>
          </a:xfrm>
          <a:effectLst/>
        </p:spPr>
        <p:txBody>
          <a:bodyPr/>
          <a:lstStyle>
            <a:lvl1pPr marL="288925" indent="-169863">
              <a:defRPr sz="1400"/>
            </a:lvl1pPr>
            <a:lvl2pPr marL="460375" indent="-171450">
              <a:defRPr sz="1400"/>
            </a:lvl2pPr>
            <a:lvl3pPr marL="685800" indent="-225425">
              <a:defRPr sz="1200"/>
            </a:lvl3pPr>
            <a:lvl4pPr marL="858838" indent="-173038">
              <a:defRPr sz="1200"/>
            </a:lvl4pPr>
            <a:lvl5pPr marL="1030288" indent="-171450"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575089" y="4021969"/>
            <a:ext cx="3959225" cy="2101328"/>
          </a:xfrm>
          <a:effectLst/>
        </p:spPr>
        <p:txBody>
          <a:bodyPr/>
          <a:lstStyle>
            <a:lvl1pPr marL="288925" indent="-169863">
              <a:defRPr sz="1400"/>
            </a:lvl1pPr>
            <a:lvl2pPr marL="460375" indent="-171450">
              <a:defRPr sz="1400"/>
            </a:lvl2pPr>
            <a:lvl3pPr marL="685800" indent="-225425">
              <a:defRPr sz="1200"/>
            </a:lvl3pPr>
            <a:lvl4pPr marL="858838" indent="-173038">
              <a:defRPr sz="1200"/>
            </a:lvl4pPr>
            <a:lvl5pPr marL="1030288" indent="-171450"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9900" y="4021969"/>
            <a:ext cx="3959225" cy="2101328"/>
          </a:xfrm>
          <a:effectLst/>
        </p:spPr>
        <p:txBody>
          <a:bodyPr/>
          <a:lstStyle>
            <a:lvl1pPr marL="288925" indent="-169863">
              <a:defRPr sz="1400"/>
            </a:lvl1pPr>
            <a:lvl2pPr marL="460375" indent="-171450">
              <a:defRPr sz="1400"/>
            </a:lvl2pPr>
            <a:lvl3pPr marL="685800" indent="-225425">
              <a:defRPr sz="1200"/>
            </a:lvl3pPr>
            <a:lvl4pPr marL="858838" indent="-173038">
              <a:defRPr sz="1200"/>
            </a:lvl4pPr>
            <a:lvl5pPr marL="1030288" indent="-171450"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Full Imag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349042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220136"/>
            <a:ext cx="9143999" cy="1251062"/>
          </a:xfrm>
          <a:gradFill flip="none" rotWithShape="1">
            <a:gsLst>
              <a:gs pos="0">
                <a:srgbClr val="FFFFFF">
                  <a:alpha val="80000"/>
                </a:srgbClr>
              </a:gs>
              <a:gs pos="100000">
                <a:srgbClr val="000000">
                  <a:alpha val="0"/>
                </a:srgbClr>
              </a:gs>
              <a:gs pos="78000">
                <a:srgbClr val="FFFFFF">
                  <a:alpha val="59000"/>
                </a:srgbClr>
              </a:gs>
            </a:gsLst>
            <a:lin ang="0" scaled="1"/>
            <a:tileRect/>
          </a:gradFill>
          <a:effectLst/>
        </p:spPr>
        <p:txBody>
          <a:bodyPr vert="horz" lIns="457200" rIns="45720" rtlCol="0" anchor="b" anchorCtr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marL="233363" indent="0">
              <a:lnSpc>
                <a:spcPts val="3800"/>
              </a:lnSpc>
              <a:def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14A8F"/>
                </a:solidFill>
                <a:effectLst/>
                <a:uLnTx/>
                <a:uFillTx/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349042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6355080"/>
            <a:ext cx="9144000" cy="5029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endParaRPr lang="en-US" dirty="0">
              <a:latin typeface="Arial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1251062"/>
          </a:xfrm>
          <a:prstGeom prst="rect">
            <a:avLst/>
          </a:prstGeom>
          <a:effectLst/>
        </p:spPr>
        <p:txBody>
          <a:bodyPr vert="horz" lIns="91440" rIns="45720" rtlCol="0" anchor="b" anchorCtr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66863"/>
            <a:ext cx="8229600" cy="4751357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1" y="635508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>
              <a:latin typeface="Arial"/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379731" y="6492857"/>
            <a:ext cx="30525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124A91"/>
                </a:solidFill>
                <a:latin typeface="Arial Narrow" pitchFamily="-80" charset="0"/>
              </a:rPr>
              <a:t>Lawrence Livermore National Laboratory</a:t>
            </a:r>
          </a:p>
        </p:txBody>
      </p:sp>
      <p:pic>
        <p:nvPicPr>
          <p:cNvPr id="13" name="Picture 21" descr="lab_icon_no_box_blue_rgb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480166" y="6535024"/>
            <a:ext cx="231880" cy="211357"/>
          </a:xfrm>
          <a:prstGeom prst="rect">
            <a:avLst/>
          </a:prstGeom>
          <a:noFill/>
          <a:effectLst/>
        </p:spPr>
      </p:pic>
      <p:sp>
        <p:nvSpPr>
          <p:cNvPr id="14" name="TextBox 13"/>
          <p:cNvSpPr txBox="1"/>
          <p:nvPr userDrawn="1"/>
        </p:nvSpPr>
        <p:spPr>
          <a:xfrm>
            <a:off x="7626879" y="6495073"/>
            <a:ext cx="879395" cy="261610"/>
          </a:xfrm>
          <a:prstGeom prst="rect">
            <a:avLst/>
          </a:prstGeom>
          <a:noFill/>
        </p:spPr>
        <p:txBody>
          <a:bodyPr wrap="none" lIns="0" bIns="0" rtlCol="0" anchor="b" anchorCtr="0">
            <a:spAutoFit/>
          </a:bodyPr>
          <a:lstStyle/>
          <a:p>
            <a:pPr rtl="0"/>
            <a:r>
              <a:rPr lang="en-US" sz="600" dirty="0" smtClean="0">
                <a:latin typeface="Arial"/>
                <a:cs typeface="Arial"/>
              </a:rPr>
              <a:t>LLNL-PRES-</a:t>
            </a:r>
            <a:r>
              <a:rPr lang="en-US" sz="800" b="0" i="0" u="none" strike="noStrike" kern="1200" baseline="0" dirty="0" smtClean="0">
                <a:solidFill>
                  <a:schemeClr val="tx1"/>
                </a:solidFill>
                <a:latin typeface="+mn-lt"/>
                <a:cs typeface="+mn-cs"/>
              </a:rPr>
              <a:t>753593</a:t>
            </a:r>
            <a:endParaRPr lang="en-US" sz="800" b="0" i="0" u="none" strike="noStrike" kern="1200" baseline="0" dirty="0" smtClean="0">
              <a:solidFill>
                <a:schemeClr val="tx1"/>
              </a:solidFill>
              <a:latin typeface="+mn-lt"/>
            </a:endParaRPr>
          </a:p>
          <a:p>
            <a:pPr algn="r"/>
            <a:endParaRPr lang="en-US" sz="600" dirty="0" smtClean="0">
              <a:latin typeface="Arial"/>
              <a:cs typeface="Arial"/>
            </a:endParaRPr>
          </a:p>
        </p:txBody>
      </p:sp>
      <p:sp>
        <p:nvSpPr>
          <p:cNvPr id="19" name="Slide Number Placeholder 7"/>
          <p:cNvSpPr txBox="1">
            <a:spLocks/>
          </p:cNvSpPr>
          <p:nvPr userDrawn="1"/>
        </p:nvSpPr>
        <p:spPr>
          <a:xfrm>
            <a:off x="8212821" y="6493079"/>
            <a:ext cx="360727" cy="15939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D690BD-BADF-4FBD-97E7-557E707EBBB2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2" r:id="rId2"/>
    <p:sldLayoutId id="2147483691" r:id="rId3"/>
    <p:sldLayoutId id="2147483703" r:id="rId4"/>
    <p:sldLayoutId id="2147483705" r:id="rId5"/>
    <p:sldLayoutId id="2147483706" r:id="rId6"/>
    <p:sldLayoutId id="2147483702" r:id="rId7"/>
    <p:sldLayoutId id="2147483698" r:id="rId8"/>
    <p:sldLayoutId id="2147483707" r:id="rId9"/>
    <p:sldLayoutId id="2147483699" r:id="rId10"/>
    <p:sldLayoutId id="2147483708" r:id="rId11"/>
    <p:sldLayoutId id="2147483721" r:id="rId12"/>
  </p:sldLayoutIdLst>
  <p:hf hdr="0" ftr="0" dt="0"/>
  <p:txStyles>
    <p:titleStyle>
      <a:lvl1pPr algn="l" rtl="0" eaLnBrk="1" latinLnBrk="0" hangingPunct="1">
        <a:lnSpc>
          <a:spcPct val="100000"/>
        </a:lnSpc>
        <a:spcBef>
          <a:spcPct val="0"/>
        </a:spcBef>
        <a:buNone/>
        <a:defRPr kumimoji="0" sz="3600" b="1" kern="1200">
          <a:solidFill>
            <a:srgbClr val="214A8F"/>
          </a:solidFill>
          <a:effectLst/>
          <a:latin typeface="Arial"/>
          <a:ea typeface="+mj-ea"/>
          <a:cs typeface="Arial"/>
        </a:defRPr>
      </a:lvl1pPr>
    </p:titleStyle>
    <p:bodyStyle>
      <a:lvl1pPr marL="400050" indent="-280988" algn="l" rtl="0" eaLnBrk="1" latinLnBrk="0" hangingPunct="1">
        <a:spcBef>
          <a:spcPts val="1200"/>
        </a:spcBef>
        <a:spcAft>
          <a:spcPts val="600"/>
        </a:spcAft>
        <a:buClr>
          <a:srgbClr val="0D5097"/>
        </a:buClr>
        <a:buSzPct val="90000"/>
        <a:buFont typeface="Wingdings" charset="2"/>
        <a:buChar char="§"/>
        <a:defRPr kumimoji="0" sz="28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indent="-273050" algn="l" rtl="0" eaLnBrk="1" latinLnBrk="0" hangingPunct="1">
        <a:spcBef>
          <a:spcPts val="0"/>
        </a:spcBef>
        <a:spcAft>
          <a:spcPts val="600"/>
        </a:spcAft>
        <a:buClrTx/>
        <a:buSzPct val="90000"/>
        <a:buFont typeface="Arial"/>
        <a:buChar char="•"/>
        <a:defRPr kumimoji="0" sz="2400" kern="1200">
          <a:solidFill>
            <a:schemeClr val="tx1"/>
          </a:solidFill>
          <a:latin typeface="Arial"/>
          <a:ea typeface="+mn-ea"/>
          <a:cs typeface="Arial"/>
        </a:defRPr>
      </a:lvl2pPr>
      <a:lvl3pPr marL="1085850" indent="-401638" algn="l" rtl="0" eaLnBrk="1" latinLnBrk="0" hangingPunct="1">
        <a:spcBef>
          <a:spcPts val="0"/>
        </a:spcBef>
        <a:spcAft>
          <a:spcPts val="600"/>
        </a:spcAft>
        <a:buClrTx/>
        <a:buSzPct val="90000"/>
        <a:buFont typeface="Lucida Grande"/>
        <a:buChar char="—"/>
        <a:defRPr kumimoji="0" sz="2000" kern="1200">
          <a:solidFill>
            <a:schemeClr val="tx1"/>
          </a:solidFill>
          <a:latin typeface="Arial"/>
          <a:ea typeface="+mn-ea"/>
          <a:cs typeface="Arial"/>
        </a:defRPr>
      </a:lvl3pPr>
      <a:lvl4pPr marL="1314450" indent="-242888" algn="l" rtl="0" eaLnBrk="1" latinLnBrk="0" hangingPunct="1">
        <a:spcBef>
          <a:spcPts val="0"/>
        </a:spcBef>
        <a:spcAft>
          <a:spcPts val="600"/>
        </a:spcAft>
        <a:buClrTx/>
        <a:buSzPct val="100000"/>
        <a:buFont typeface="Lucida Grande"/>
        <a:buChar char="–"/>
        <a:defRPr kumimoji="0" sz="1800" kern="1200">
          <a:solidFill>
            <a:schemeClr val="tx1"/>
          </a:solidFill>
          <a:latin typeface="Arial"/>
          <a:ea typeface="+mn-ea"/>
          <a:cs typeface="Arial"/>
        </a:defRPr>
      </a:lvl4pPr>
      <a:lvl5pPr marL="1543050" indent="-242888" algn="l" rtl="0" eaLnBrk="1" latinLnBrk="0" hangingPunct="1">
        <a:spcBef>
          <a:spcPts val="0"/>
        </a:spcBef>
        <a:spcAft>
          <a:spcPts val="600"/>
        </a:spcAft>
        <a:buClrTx/>
        <a:buFont typeface="Arial"/>
        <a:buChar char="•"/>
        <a:defRPr kumimoji="0" lang="en-US" sz="1800" kern="1200" smtClean="0">
          <a:solidFill>
            <a:schemeClr val="tx1"/>
          </a:solidFill>
          <a:latin typeface="Arial"/>
          <a:ea typeface="+mn-ea"/>
          <a:cs typeface="Arial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6355080"/>
            <a:ext cx="9144000" cy="5029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endParaRPr lang="en-US" dirty="0">
              <a:latin typeface="Arial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1251062"/>
          </a:xfrm>
          <a:prstGeom prst="rect">
            <a:avLst/>
          </a:prstGeom>
          <a:effectLst/>
        </p:spPr>
        <p:txBody>
          <a:bodyPr vert="horz" lIns="91440" rIns="45720" rtlCol="0" anchor="b" anchorCtr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66863"/>
            <a:ext cx="8229600" cy="4751357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1" y="635508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>
              <a:latin typeface="Arial"/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379731" y="6492857"/>
            <a:ext cx="30525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124A91"/>
                </a:solidFill>
                <a:latin typeface="Arial Narrow" pitchFamily="-80" charset="0"/>
              </a:rPr>
              <a:t>Lawrence Livermore National Laboratory</a:t>
            </a:r>
          </a:p>
        </p:txBody>
      </p:sp>
      <p:pic>
        <p:nvPicPr>
          <p:cNvPr id="13" name="Picture 21" descr="lab_icon_no_box_blue_rgb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480166" y="6535024"/>
            <a:ext cx="231880" cy="211357"/>
          </a:xfrm>
          <a:prstGeom prst="rect">
            <a:avLst/>
          </a:prstGeom>
          <a:noFill/>
          <a:effectLst/>
        </p:spPr>
      </p:pic>
      <p:sp>
        <p:nvSpPr>
          <p:cNvPr id="14" name="TextBox 13"/>
          <p:cNvSpPr txBox="1"/>
          <p:nvPr userDrawn="1"/>
        </p:nvSpPr>
        <p:spPr>
          <a:xfrm>
            <a:off x="7808114" y="6591164"/>
            <a:ext cx="772006" cy="138499"/>
          </a:xfrm>
          <a:prstGeom prst="rect">
            <a:avLst/>
          </a:prstGeom>
          <a:noFill/>
        </p:spPr>
        <p:txBody>
          <a:bodyPr wrap="none" lIns="0" bIns="0" rtlCol="0" anchor="b" anchorCtr="0">
            <a:spAutoFit/>
          </a:bodyPr>
          <a:lstStyle/>
          <a:p>
            <a:pPr algn="r"/>
            <a:r>
              <a:rPr lang="en-US" sz="600" dirty="0" smtClean="0">
                <a:latin typeface="Arial"/>
                <a:cs typeface="Arial"/>
              </a:rPr>
              <a:t>LLNL-PRES-</a:t>
            </a:r>
            <a:r>
              <a:rPr lang="en-US" sz="600" dirty="0" err="1" smtClean="0">
                <a:latin typeface="Arial"/>
                <a:cs typeface="Arial"/>
              </a:rPr>
              <a:t>xxxxxx</a:t>
            </a:r>
            <a:endParaRPr lang="en-US" sz="600" dirty="0" smtClean="0">
              <a:latin typeface="Arial"/>
              <a:cs typeface="Arial"/>
            </a:endParaRPr>
          </a:p>
        </p:txBody>
      </p:sp>
      <p:sp>
        <p:nvSpPr>
          <p:cNvPr id="19" name="Slide Number Placeholder 7"/>
          <p:cNvSpPr txBox="1">
            <a:spLocks/>
          </p:cNvSpPr>
          <p:nvPr userDrawn="1"/>
        </p:nvSpPr>
        <p:spPr>
          <a:xfrm>
            <a:off x="8212821" y="6493079"/>
            <a:ext cx="360727" cy="15939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D690BD-BADF-4FBD-97E7-557E707EBBB2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hdr="0" ftr="0" dt="0"/>
  <p:txStyles>
    <p:titleStyle>
      <a:lvl1pPr algn="l" rtl="0" eaLnBrk="1" latinLnBrk="0" hangingPunct="1">
        <a:lnSpc>
          <a:spcPct val="100000"/>
        </a:lnSpc>
        <a:spcBef>
          <a:spcPct val="0"/>
        </a:spcBef>
        <a:buNone/>
        <a:defRPr kumimoji="0" sz="3600" b="1" kern="1200">
          <a:solidFill>
            <a:srgbClr val="214A8F"/>
          </a:solidFill>
          <a:effectLst/>
          <a:latin typeface="Arial"/>
          <a:ea typeface="+mj-ea"/>
          <a:cs typeface="Arial"/>
        </a:defRPr>
      </a:lvl1pPr>
    </p:titleStyle>
    <p:bodyStyle>
      <a:lvl1pPr marL="400050" indent="-280988" algn="l" rtl="0" eaLnBrk="1" latinLnBrk="0" hangingPunct="1">
        <a:spcBef>
          <a:spcPts val="1200"/>
        </a:spcBef>
        <a:spcAft>
          <a:spcPts val="600"/>
        </a:spcAft>
        <a:buClr>
          <a:srgbClr val="0D5097"/>
        </a:buClr>
        <a:buSzPct val="90000"/>
        <a:buFont typeface="Wingdings" charset="2"/>
        <a:buChar char="§"/>
        <a:defRPr kumimoji="0" sz="28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indent="-273050" algn="l" rtl="0" eaLnBrk="1" latinLnBrk="0" hangingPunct="1">
        <a:spcBef>
          <a:spcPts val="0"/>
        </a:spcBef>
        <a:spcAft>
          <a:spcPts val="600"/>
        </a:spcAft>
        <a:buClrTx/>
        <a:buSzPct val="90000"/>
        <a:buFont typeface="Arial"/>
        <a:buChar char="•"/>
        <a:defRPr kumimoji="0" sz="2400" kern="1200">
          <a:solidFill>
            <a:schemeClr val="tx1"/>
          </a:solidFill>
          <a:latin typeface="Arial"/>
          <a:ea typeface="+mn-ea"/>
          <a:cs typeface="Arial"/>
        </a:defRPr>
      </a:lvl2pPr>
      <a:lvl3pPr marL="1085850" indent="-401638" algn="l" rtl="0" eaLnBrk="1" latinLnBrk="0" hangingPunct="1">
        <a:spcBef>
          <a:spcPts val="0"/>
        </a:spcBef>
        <a:spcAft>
          <a:spcPts val="600"/>
        </a:spcAft>
        <a:buClrTx/>
        <a:buSzPct val="90000"/>
        <a:buFont typeface="Lucida Grande"/>
        <a:buChar char="—"/>
        <a:defRPr kumimoji="0" sz="2000" kern="1200">
          <a:solidFill>
            <a:schemeClr val="tx1"/>
          </a:solidFill>
          <a:latin typeface="Arial"/>
          <a:ea typeface="+mn-ea"/>
          <a:cs typeface="Arial"/>
        </a:defRPr>
      </a:lvl3pPr>
      <a:lvl4pPr marL="1314450" indent="-242888" algn="l" rtl="0" eaLnBrk="1" latinLnBrk="0" hangingPunct="1">
        <a:spcBef>
          <a:spcPts val="0"/>
        </a:spcBef>
        <a:spcAft>
          <a:spcPts val="600"/>
        </a:spcAft>
        <a:buClrTx/>
        <a:buSzPct val="100000"/>
        <a:buFont typeface="Lucida Grande"/>
        <a:buChar char="–"/>
        <a:defRPr kumimoji="0" sz="1800" kern="1200">
          <a:solidFill>
            <a:schemeClr val="tx1"/>
          </a:solidFill>
          <a:latin typeface="Arial"/>
          <a:ea typeface="+mn-ea"/>
          <a:cs typeface="Arial"/>
        </a:defRPr>
      </a:lvl4pPr>
      <a:lvl5pPr marL="1543050" indent="-242888" algn="l" rtl="0" eaLnBrk="1" latinLnBrk="0" hangingPunct="1">
        <a:spcBef>
          <a:spcPts val="0"/>
        </a:spcBef>
        <a:spcAft>
          <a:spcPts val="600"/>
        </a:spcAft>
        <a:buClrTx/>
        <a:buFont typeface="Arial"/>
        <a:buChar char="•"/>
        <a:defRPr kumimoji="0" lang="en-US" sz="1800" kern="1200" smtClean="0">
          <a:solidFill>
            <a:schemeClr val="tx1"/>
          </a:solidFill>
          <a:latin typeface="Arial"/>
          <a:ea typeface="+mn-ea"/>
          <a:cs typeface="Arial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.emf"/><Relationship Id="rId3" Type="http://schemas.openxmlformats.org/officeDocument/2006/relationships/image" Target="../media/image33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.emf"/><Relationship Id="rId3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7.emf"/><Relationship Id="rId3" Type="http://schemas.openxmlformats.org/officeDocument/2006/relationships/image" Target="../media/image38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9.emf"/><Relationship Id="rId3" Type="http://schemas.openxmlformats.org/officeDocument/2006/relationships/image" Target="../media/image40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emf"/><Relationship Id="rId3" Type="http://schemas.openxmlformats.org/officeDocument/2006/relationships/image" Target="../media/image42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3.emf"/><Relationship Id="rId3" Type="http://schemas.openxmlformats.org/officeDocument/2006/relationships/image" Target="../media/image42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4" Type="http://schemas.openxmlformats.org/officeDocument/2006/relationships/image" Target="../media/image40.emf"/><Relationship Id="rId5" Type="http://schemas.openxmlformats.org/officeDocument/2006/relationships/image" Target="../media/image45.emf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4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8.emf"/><Relationship Id="rId3" Type="http://schemas.openxmlformats.org/officeDocument/2006/relationships/image" Target="../media/image49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0.emf"/><Relationship Id="rId3" Type="http://schemas.openxmlformats.org/officeDocument/2006/relationships/image" Target="../media/image5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4" Type="http://schemas.openxmlformats.org/officeDocument/2006/relationships/image" Target="../media/image57.emf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5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Relationship Id="rId6" Type="http://schemas.openxmlformats.org/officeDocument/2006/relationships/image" Target="../media/image62.png"/><Relationship Id="rId7" Type="http://schemas.openxmlformats.org/officeDocument/2006/relationships/image" Target="../media/image63.png"/><Relationship Id="rId8" Type="http://schemas.openxmlformats.org/officeDocument/2006/relationships/image" Target="../media/image64.png"/><Relationship Id="rId9" Type="http://schemas.openxmlformats.org/officeDocument/2006/relationships/image" Target="../media/image65.gif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4" Type="http://schemas.openxmlformats.org/officeDocument/2006/relationships/image" Target="../media/image11.emf"/><Relationship Id="rId5" Type="http://schemas.openxmlformats.org/officeDocument/2006/relationships/image" Target="../media/image12.emf"/><Relationship Id="rId6" Type="http://schemas.openxmlformats.org/officeDocument/2006/relationships/image" Target="../media/image13.emf"/><Relationship Id="rId7" Type="http://schemas.openxmlformats.org/officeDocument/2006/relationships/image" Target="../media/image14.emf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4" Type="http://schemas.openxmlformats.org/officeDocument/2006/relationships/image" Target="../media/image17.tiff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jpeg"/><Relationship Id="rId9" Type="http://schemas.openxmlformats.org/officeDocument/2006/relationships/image" Target="../media/image22.png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3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tif"/><Relationship Id="rId3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4" Type="http://schemas.openxmlformats.org/officeDocument/2006/relationships/image" Target="../media/image28.emf"/><Relationship Id="rId5" Type="http://schemas.openxmlformats.org/officeDocument/2006/relationships/image" Target="../media/image29.emf"/><Relationship Id="rId6" Type="http://schemas.openxmlformats.org/officeDocument/2006/relationships/image" Target="../media/image30.emf"/><Relationship Id="rId7" Type="http://schemas.openxmlformats.org/officeDocument/2006/relationships/image" Target="../media/image31.emf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0"/>
          <p:cNvSpPr txBox="1">
            <a:spLocks/>
          </p:cNvSpPr>
          <p:nvPr/>
        </p:nvSpPr>
        <p:spPr>
          <a:xfrm>
            <a:off x="795261" y="2151738"/>
            <a:ext cx="8642926" cy="397500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lvl="0">
              <a:lnSpc>
                <a:spcPct val="80000"/>
              </a:lnSpc>
            </a:pPr>
            <a:endParaRPr lang="en-US" sz="1600" dirty="0" smtClean="0">
              <a:latin typeface="Arial"/>
              <a:cs typeface="Lucida Handwriting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8939" y="277813"/>
            <a:ext cx="71971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Analysis of Recorded and Simulated Far-Field Ground Motion </a:t>
            </a:r>
          </a:p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From the Source Physics Experiment</a:t>
            </a: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3750" y="1690688"/>
            <a:ext cx="80654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Arben</a:t>
            </a:r>
            <a:r>
              <a:rPr lang="en-US" sz="1600" dirty="0"/>
              <a:t> </a:t>
            </a:r>
            <a:r>
              <a:rPr lang="en-US" sz="1600" dirty="0" err="1"/>
              <a:t>Pitarka</a:t>
            </a:r>
            <a:r>
              <a:rPr lang="en-US" sz="1600" dirty="0"/>
              <a:t>, Robert J. </a:t>
            </a:r>
            <a:r>
              <a:rPr lang="en-US" sz="1600" dirty="0" err="1"/>
              <a:t>Mellors</a:t>
            </a:r>
            <a:r>
              <a:rPr lang="en-US" sz="1600" dirty="0"/>
              <a:t>, Oleg Y. </a:t>
            </a:r>
            <a:r>
              <a:rPr lang="en-US" sz="1600" dirty="0" err="1" smtClean="0"/>
              <a:t>Vorobiev</a:t>
            </a:r>
            <a:r>
              <a:rPr lang="en-US" sz="1600" dirty="0" smtClean="0"/>
              <a:t>, </a:t>
            </a:r>
            <a:r>
              <a:rPr lang="en-US" sz="1600" dirty="0" err="1" smtClean="0"/>
              <a:t>Ezzedine</a:t>
            </a:r>
            <a:r>
              <a:rPr lang="en-US" sz="1600" dirty="0" smtClean="0"/>
              <a:t> </a:t>
            </a:r>
            <a:r>
              <a:rPr lang="en-US" sz="1600" dirty="0" err="1" smtClean="0"/>
              <a:t>Souheil,Arthur</a:t>
            </a:r>
            <a:r>
              <a:rPr lang="en-US" sz="1600" dirty="0" smtClean="0"/>
              <a:t> </a:t>
            </a:r>
            <a:r>
              <a:rPr lang="en-US" sz="1600" dirty="0"/>
              <a:t>J. Rodgers, </a:t>
            </a:r>
            <a:endParaRPr lang="en-US" sz="1600" dirty="0" smtClean="0"/>
          </a:p>
          <a:p>
            <a:r>
              <a:rPr lang="en-US" sz="1600" dirty="0" smtClean="0"/>
              <a:t>William </a:t>
            </a:r>
            <a:r>
              <a:rPr lang="en-US" sz="1600" dirty="0"/>
              <a:t>R. Walter, </a:t>
            </a:r>
            <a:r>
              <a:rPr lang="en-US" sz="1600" dirty="0" err="1"/>
              <a:t>Tarabay</a:t>
            </a:r>
            <a:r>
              <a:rPr lang="en-US" sz="1600" dirty="0"/>
              <a:t> </a:t>
            </a:r>
            <a:r>
              <a:rPr lang="en-US" sz="1600" dirty="0" err="1" smtClean="0"/>
              <a:t>Antoun</a:t>
            </a:r>
            <a:r>
              <a:rPr lang="en-US" sz="1600" dirty="0" smtClean="0"/>
              <a:t>, Anders </a:t>
            </a:r>
            <a:r>
              <a:rPr lang="en-US" sz="1600" dirty="0" err="1" smtClean="0"/>
              <a:t>Petersson</a:t>
            </a:r>
            <a:r>
              <a:rPr lang="en-US" sz="1600" dirty="0" smtClean="0"/>
              <a:t>, and </a:t>
            </a:r>
            <a:r>
              <a:rPr lang="en-US" sz="1600" dirty="0"/>
              <a:t>Jeff Wagoner.</a:t>
            </a:r>
          </a:p>
          <a:p>
            <a:endParaRPr lang="en-US" sz="1600" dirty="0"/>
          </a:p>
        </p:txBody>
      </p:sp>
      <p:sp>
        <p:nvSpPr>
          <p:cNvPr id="2" name="Rectangle 1"/>
          <p:cNvSpPr/>
          <p:nvPr/>
        </p:nvSpPr>
        <p:spPr>
          <a:xfrm>
            <a:off x="-67115" y="4582905"/>
            <a:ext cx="34287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State-of Analysis Review Meeting, Las Vegas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August 22, </a:t>
            </a:r>
            <a:r>
              <a:rPr lang="en-US" dirty="0">
                <a:solidFill>
                  <a:schemeClr val="bg1"/>
                </a:solidFill>
              </a:rPr>
              <a:t>2013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mall_scale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81" y="1884030"/>
            <a:ext cx="2558232" cy="2266048"/>
          </a:xfrm>
          <a:prstGeom prst="rect">
            <a:avLst/>
          </a:prstGeom>
        </p:spPr>
      </p:pic>
      <p:pic>
        <p:nvPicPr>
          <p:cNvPr id="7" name="Picture 6" descr="large_scale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252" y="1374765"/>
            <a:ext cx="4935493" cy="34297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4102" y="1320505"/>
            <a:ext cx="3621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800000"/>
                </a:solidFill>
                <a:latin typeface="Arial Rounded MT Bold"/>
                <a:cs typeface="Arial Rounded MT Bold"/>
              </a:rPr>
              <a:t>Small Scale Shallow Variations</a:t>
            </a:r>
            <a:endParaRPr lang="en-US" b="1" dirty="0">
              <a:solidFill>
                <a:srgbClr val="800000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57037" y="51754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Stochastic Small Scale Heterogeneity </a:t>
            </a:r>
            <a:r>
              <a:rPr lang="en-US" dirty="0" smtClean="0"/>
              <a:t>(L=</a:t>
            </a:r>
            <a:r>
              <a:rPr lang="en-US" dirty="0"/>
              <a:t>1km,up 15</a:t>
            </a:r>
            <a:r>
              <a:rPr lang="en-US" dirty="0" smtClean="0"/>
              <a:t>%, Gaussian weighting)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7081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3593"/>
            <a:ext cx="8229600" cy="1251062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latin typeface="Arial Rounded MT Bold"/>
                <a:cs typeface="Arial Rounded MT Bold"/>
              </a:rPr>
              <a:t>Simulations reveal very complex propagation and clear conversions of P</a:t>
            </a:r>
            <a:r>
              <a:rPr lang="en-US" sz="2400" b="1" dirty="0">
                <a:latin typeface="Arial Rounded MT Bold"/>
                <a:cs typeface="Arial Rounded MT Bold"/>
              </a:rPr>
              <a:t> </a:t>
            </a:r>
            <a:r>
              <a:rPr lang="en-US" sz="2400" b="1" dirty="0" smtClean="0">
                <a:latin typeface="Arial Rounded MT Bold"/>
                <a:cs typeface="Arial Rounded MT Bold"/>
              </a:rPr>
              <a:t>and </a:t>
            </a:r>
            <a:r>
              <a:rPr lang="en-US" sz="2400" b="1" dirty="0" err="1" smtClean="0">
                <a:latin typeface="Arial Rounded MT Bold"/>
                <a:cs typeface="Arial Rounded MT Bold"/>
              </a:rPr>
              <a:t>Rg</a:t>
            </a:r>
            <a:r>
              <a:rPr lang="en-US" sz="2400" b="1" dirty="0" smtClean="0">
                <a:latin typeface="Arial Rounded MT Bold"/>
                <a:cs typeface="Arial Rounded MT Bold"/>
              </a:rPr>
              <a:t> energy to S-wave energy</a:t>
            </a:r>
            <a:endParaRPr lang="en-US" sz="2400" b="1" dirty="0">
              <a:latin typeface="Arial Rounded MT Bold"/>
              <a:cs typeface="Arial Rounded MT Bold"/>
            </a:endParaRPr>
          </a:p>
        </p:txBody>
      </p:sp>
      <p:pic>
        <p:nvPicPr>
          <p:cNvPr id="5" name="Picture 4" descr="Screen shot 2012-09-07 at 8.23.55 P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900" y="1071054"/>
            <a:ext cx="7487307" cy="53615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18423" y="5672674"/>
            <a:ext cx="976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 km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35811" y="2723924"/>
            <a:ext cx="1228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 km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49850" y="6343135"/>
            <a:ext cx="971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 km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754901" y="3386904"/>
            <a:ext cx="3011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6994805" y="3165601"/>
            <a:ext cx="40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pS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6561840" y="2963541"/>
            <a:ext cx="4141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Rg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5176347" y="3944974"/>
            <a:ext cx="304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3338648" y="1991731"/>
            <a:ext cx="3011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3848586" y="2309253"/>
            <a:ext cx="40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pS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4637546" y="2309253"/>
            <a:ext cx="4141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Rg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57241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hi_random_smallbox_output.L1.S.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00" y="0"/>
            <a:ext cx="4846211" cy="6858000"/>
          </a:xfrm>
          <a:prstGeom prst="rect">
            <a:avLst/>
          </a:prstGeom>
        </p:spPr>
      </p:pic>
      <p:pic>
        <p:nvPicPr>
          <p:cNvPr id="12" name="Picture 11" descr="L1_topo.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726" y="2519014"/>
            <a:ext cx="4846211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3474" y="4905253"/>
            <a:ext cx="43398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3D Simulation Using Source Coupling</a:t>
            </a:r>
          </a:p>
          <a:p>
            <a:r>
              <a:rPr lang="en-US" b="1" dirty="0" smtClean="0">
                <a:solidFill>
                  <a:srgbClr val="800000"/>
                </a:solidFill>
              </a:rPr>
              <a:t>3D Model &amp; Topography </a:t>
            </a:r>
          </a:p>
          <a:p>
            <a:r>
              <a:rPr lang="en-US" b="1" dirty="0">
                <a:solidFill>
                  <a:srgbClr val="800000"/>
                </a:solidFill>
              </a:rPr>
              <a:t>(</a:t>
            </a:r>
            <a:r>
              <a:rPr lang="en-US" b="1" dirty="0" smtClean="0">
                <a:solidFill>
                  <a:srgbClr val="800000"/>
                </a:solidFill>
              </a:rPr>
              <a:t>Max Freq:10Hz)</a:t>
            </a:r>
            <a:endParaRPr lang="en-US" b="1" dirty="0">
              <a:solidFill>
                <a:srgbClr val="8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6068" y="140772"/>
            <a:ext cx="17239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Line 1 Granite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647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hi_random_smallbox_output.L3.S.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00" y="0"/>
            <a:ext cx="4846211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15530" y="140772"/>
            <a:ext cx="1881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800000"/>
                </a:solidFill>
              </a:rPr>
              <a:t>Line </a:t>
            </a:r>
            <a:r>
              <a:rPr lang="en-US" b="1" dirty="0" smtClean="0">
                <a:solidFill>
                  <a:srgbClr val="800000"/>
                </a:solidFill>
              </a:rPr>
              <a:t>3 Alluvium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22438" y="5532438"/>
            <a:ext cx="466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alluvium structure needs improvements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39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mpare.L1-12.1.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00" y="0"/>
            <a:ext cx="4846211" cy="6858000"/>
          </a:xfrm>
          <a:prstGeom prst="rect">
            <a:avLst/>
          </a:prstGeom>
        </p:spPr>
      </p:pic>
      <p:pic>
        <p:nvPicPr>
          <p:cNvPr id="3" name="Picture 2" descr="spe_2.layered_geo.02.0002m.pfile.2d.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914" y="4305095"/>
            <a:ext cx="3857451" cy="54587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11109" y="140336"/>
            <a:ext cx="9416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L1-16</a:t>
            </a:r>
          </a:p>
          <a:p>
            <a:r>
              <a:rPr lang="en-US" dirty="0" smtClean="0"/>
              <a:t>Granite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12698" y="4661992"/>
            <a:ext cx="2789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Basic 3D Velocity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39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mpare.L1-12.2.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00" y="0"/>
            <a:ext cx="4846211" cy="6858000"/>
          </a:xfrm>
          <a:prstGeom prst="rect">
            <a:avLst/>
          </a:prstGeom>
        </p:spPr>
      </p:pic>
      <p:pic>
        <p:nvPicPr>
          <p:cNvPr id="3" name="Picture 2" descr="spe_2.layered_no_random.02.0002m.pfile.2d.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130" y="4304921"/>
            <a:ext cx="3851952" cy="545099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04318" y="142929"/>
            <a:ext cx="775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L1-16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33541" y="4680390"/>
            <a:ext cx="30097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Basic </a:t>
            </a:r>
            <a:r>
              <a:rPr lang="en-US" dirty="0"/>
              <a:t>3D Velocity </a:t>
            </a:r>
            <a:r>
              <a:rPr lang="en-US" dirty="0" smtClean="0"/>
              <a:t>Model</a:t>
            </a:r>
          </a:p>
          <a:p>
            <a:r>
              <a:rPr lang="en-US" dirty="0" smtClean="0"/>
              <a:t>+ Surface Weathered Layer</a:t>
            </a:r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566446" y="5947936"/>
            <a:ext cx="54487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Weathered layer increases amplitude and duration </a:t>
            </a:r>
          </a:p>
        </p:txBody>
      </p:sp>
    </p:spTree>
    <p:extLst>
      <p:ext uri="{BB962C8B-B14F-4D97-AF65-F5344CB8AC3E}">
        <p14:creationId xmlns:p14="http://schemas.microsoft.com/office/powerpoint/2010/main" val="243839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mpare.L1-12.3.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00" y="0"/>
            <a:ext cx="4846211" cy="6858000"/>
          </a:xfrm>
          <a:prstGeom prst="rect">
            <a:avLst/>
          </a:prstGeom>
        </p:spPr>
      </p:pic>
      <p:pic>
        <p:nvPicPr>
          <p:cNvPr id="3" name="Picture 2" descr="spe_2.layered_random.02.2000m.pfile.2d.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147" y="4308286"/>
            <a:ext cx="3844614" cy="544061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04318" y="142929"/>
            <a:ext cx="775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L1-16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49518" y="4677967"/>
            <a:ext cx="466538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Basic </a:t>
            </a:r>
            <a:r>
              <a:rPr lang="en-US" dirty="0"/>
              <a:t>3D Velocity Model</a:t>
            </a:r>
          </a:p>
          <a:p>
            <a:r>
              <a:rPr lang="en-US" dirty="0" smtClean="0"/>
              <a:t>+ Surface </a:t>
            </a:r>
            <a:r>
              <a:rPr lang="en-US" dirty="0"/>
              <a:t>Weathered </a:t>
            </a:r>
            <a:r>
              <a:rPr lang="en-US" dirty="0" smtClean="0"/>
              <a:t>Layer</a:t>
            </a:r>
          </a:p>
          <a:p>
            <a:r>
              <a:rPr lang="en-US" dirty="0" smtClean="0"/>
              <a:t>+ Topography and Stochastic Heterogeneity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                   </a:t>
            </a:r>
            <a:r>
              <a:rPr lang="en-US" dirty="0" smtClean="0"/>
              <a:t>(L=</a:t>
            </a:r>
            <a:r>
              <a:rPr lang="en-US" dirty="0" smtClean="0"/>
              <a:t>1km,up 15%)</a:t>
            </a:r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493574" y="5927114"/>
            <a:ext cx="56504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 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51934" y="5708492"/>
            <a:ext cx="5692066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A8464"/>
                </a:solidFill>
              </a:rPr>
              <a:t>Topography and Stochastic Heterogeneity increases amplitude on the transverse component  </a:t>
            </a:r>
            <a:endParaRPr lang="en-US" sz="1600" dirty="0">
              <a:solidFill>
                <a:srgbClr val="0A8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5636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mpare.L3-12.3.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00" y="0"/>
            <a:ext cx="4846211" cy="6858000"/>
          </a:xfrm>
          <a:prstGeom prst="rect">
            <a:avLst/>
          </a:prstGeom>
        </p:spPr>
      </p:pic>
      <p:pic>
        <p:nvPicPr>
          <p:cNvPr id="3" name="Picture 2" descr="spe_2.layered_random.02.2000m.pfile.2d.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147" y="4308286"/>
            <a:ext cx="3844614" cy="544061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11335" y="142929"/>
            <a:ext cx="10697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L3-</a:t>
            </a:r>
            <a:r>
              <a:rPr lang="en-US" dirty="0" smtClean="0"/>
              <a:t>12</a:t>
            </a:r>
          </a:p>
          <a:p>
            <a:r>
              <a:rPr lang="en-US" dirty="0" smtClean="0"/>
              <a:t>Alluvium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203065" y="5094643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   Basic </a:t>
            </a:r>
            <a:r>
              <a:rPr lang="en-US" dirty="0"/>
              <a:t>3D Velocity Model</a:t>
            </a:r>
          </a:p>
          <a:p>
            <a:r>
              <a:rPr lang="en-US" dirty="0"/>
              <a:t>+ Surface Weathered Layer</a:t>
            </a:r>
          </a:p>
          <a:p>
            <a:r>
              <a:rPr lang="en-US" dirty="0"/>
              <a:t>+ Topography and Random Variations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243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mpare.L31-04.3.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268" y="0"/>
            <a:ext cx="4774934" cy="6757134"/>
          </a:xfrm>
          <a:prstGeom prst="rect">
            <a:avLst/>
          </a:prstGeom>
        </p:spPr>
      </p:pic>
      <p:pic>
        <p:nvPicPr>
          <p:cNvPr id="5" name="Picture 4" descr="spe_2.layered_random.02.2000m.pfile.2d.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234" y="4639105"/>
            <a:ext cx="3135967" cy="4437790"/>
          </a:xfrm>
          <a:prstGeom prst="rect">
            <a:avLst/>
          </a:prstGeom>
        </p:spPr>
      </p:pic>
      <p:pic>
        <p:nvPicPr>
          <p:cNvPr id="6" name="Picture 5" descr="spe_2.layered_no_random.02.0002m.pfile.2d.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555" y="4674474"/>
            <a:ext cx="3085981" cy="4367052"/>
          </a:xfrm>
          <a:prstGeom prst="rect">
            <a:avLst/>
          </a:prstGeom>
        </p:spPr>
      </p:pic>
      <p:pic>
        <p:nvPicPr>
          <p:cNvPr id="7" name="Picture 6" descr="spe_2.layered_geo.02.0002m.pfile.2d.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163" y="4675516"/>
            <a:ext cx="3084507" cy="436496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028956" y="5202027"/>
            <a:ext cx="3111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Wingdings"/>
                <a:ea typeface="Wingdings"/>
                <a:cs typeface="Wingdings"/>
              </a:rPr>
              <a:t>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3917715" y="5179008"/>
            <a:ext cx="3111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Wingdings"/>
                <a:ea typeface="Wingdings"/>
                <a:cs typeface="Wingdings"/>
              </a:rPr>
              <a:t>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7236428" y="5164975"/>
            <a:ext cx="3111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Wingdings"/>
                <a:ea typeface="Wingdings"/>
                <a:cs typeface="Wingdings"/>
              </a:rPr>
              <a:t>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6045230" y="310007"/>
            <a:ext cx="27109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800000"/>
                </a:solidFill>
              </a:rPr>
              <a:t>Receiver Located 4 km Below </a:t>
            </a:r>
          </a:p>
          <a:p>
            <a:r>
              <a:rPr lang="en-US" sz="1400" b="1" dirty="0" smtClean="0">
                <a:solidFill>
                  <a:srgbClr val="800000"/>
                </a:solidFill>
              </a:rPr>
              <a:t>the Source</a:t>
            </a:r>
            <a:endParaRPr lang="en-US" sz="1400" b="1" dirty="0">
              <a:solidFill>
                <a:srgbClr val="8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13049" y="1955519"/>
            <a:ext cx="29448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0A8464"/>
                </a:solidFill>
              </a:rPr>
              <a:t>Significant presence of scattering effects</a:t>
            </a:r>
          </a:p>
          <a:p>
            <a:r>
              <a:rPr lang="en-US" sz="1200" dirty="0">
                <a:solidFill>
                  <a:srgbClr val="0A8464"/>
                </a:solidFill>
              </a:rPr>
              <a:t>l</a:t>
            </a:r>
            <a:r>
              <a:rPr lang="en-US" sz="1200" dirty="0" smtClean="0">
                <a:solidFill>
                  <a:srgbClr val="0A8464"/>
                </a:solidFill>
              </a:rPr>
              <a:t>ocal and regional ray paths </a:t>
            </a:r>
          </a:p>
          <a:p>
            <a:r>
              <a:rPr lang="en-US" sz="1200" dirty="0" smtClean="0">
                <a:solidFill>
                  <a:srgbClr val="0A8464"/>
                </a:solidFill>
              </a:rPr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15243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410155" y="1135347"/>
            <a:ext cx="4484640" cy="3499143"/>
            <a:chOff x="4322739" y="2126139"/>
            <a:chExt cx="4484640" cy="3499143"/>
          </a:xfrm>
        </p:grpSpPr>
        <p:grpSp>
          <p:nvGrpSpPr>
            <p:cNvPr id="5" name="Group 4"/>
            <p:cNvGrpSpPr/>
            <p:nvPr/>
          </p:nvGrpSpPr>
          <p:grpSpPr>
            <a:xfrm>
              <a:off x="4322739" y="2126139"/>
              <a:ext cx="4484640" cy="3499143"/>
              <a:chOff x="788982" y="1644352"/>
              <a:chExt cx="6064913" cy="4510915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1667934" y="1661285"/>
                <a:ext cx="98648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kern="1200" dirty="0" smtClean="0"/>
                  <a:t>T=50 </a:t>
                </a:r>
                <a:r>
                  <a:rPr lang="en-US" kern="1200" dirty="0" err="1" smtClean="0"/>
                  <a:t>ms</a:t>
                </a:r>
                <a:endParaRPr lang="en-US" kern="1200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 rot="20536770">
                <a:off x="1988630" y="2561402"/>
                <a:ext cx="135005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kern="1200" dirty="0" smtClean="0"/>
                  <a:t>Free surface</a:t>
                </a:r>
                <a:endParaRPr lang="en-US" kern="1200" dirty="0"/>
              </a:p>
            </p:txBody>
          </p:sp>
          <p:grpSp>
            <p:nvGrpSpPr>
              <p:cNvPr id="13" name="Group 12"/>
              <p:cNvGrpSpPr/>
              <p:nvPr/>
            </p:nvGrpSpPr>
            <p:grpSpPr>
              <a:xfrm>
                <a:off x="788982" y="1644352"/>
                <a:ext cx="6064913" cy="4510915"/>
                <a:chOff x="788982" y="1644352"/>
                <a:chExt cx="6064913" cy="4510915"/>
              </a:xfrm>
            </p:grpSpPr>
            <p:pic>
              <p:nvPicPr>
                <p:cNvPr id="18" name="Picture 17"/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1391" t="6383" r="7394" b="1967"/>
                <a:stretch/>
              </p:blipFill>
              <p:spPr bwMode="auto">
                <a:xfrm>
                  <a:off x="1468157" y="1644352"/>
                  <a:ext cx="5322111" cy="451091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9" name="TextBox 18"/>
                <p:cNvSpPr txBox="1"/>
                <p:nvPr/>
              </p:nvSpPr>
              <p:spPr>
                <a:xfrm rot="16200000">
                  <a:off x="143933" y="3056467"/>
                  <a:ext cx="165942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kern="1200" dirty="0" smtClean="0"/>
                    <a:t>Fixed boundary</a:t>
                  </a:r>
                  <a:endParaRPr lang="en-US" kern="1200" dirty="0"/>
                </a:p>
              </p:txBody>
            </p:sp>
            <p:cxnSp>
              <p:nvCxnSpPr>
                <p:cNvPr id="20" name="Straight Arrow Connector 19"/>
                <p:cNvCxnSpPr>
                  <a:stCxn id="19" idx="2"/>
                </p:cNvCxnSpPr>
                <p:nvPr/>
              </p:nvCxnSpPr>
              <p:spPr>
                <a:xfrm>
                  <a:off x="1158314" y="3241133"/>
                  <a:ext cx="619686" cy="416467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Arrow Connector 20"/>
                <p:cNvCxnSpPr>
                  <a:stCxn id="19" idx="2"/>
                </p:cNvCxnSpPr>
                <p:nvPr/>
              </p:nvCxnSpPr>
              <p:spPr>
                <a:xfrm>
                  <a:off x="1158314" y="3241133"/>
                  <a:ext cx="805953" cy="183040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2" name="TextBox 21"/>
                <p:cNvSpPr txBox="1"/>
                <p:nvPr/>
              </p:nvSpPr>
              <p:spPr>
                <a:xfrm>
                  <a:off x="4557697" y="5715000"/>
                  <a:ext cx="2296198" cy="39677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kern="1200" dirty="0" smtClean="0"/>
                    <a:t>3D Velocity contours</a:t>
                  </a:r>
                  <a:endParaRPr lang="en-US" sz="1400" kern="1200" dirty="0"/>
                </a:p>
              </p:txBody>
            </p:sp>
            <p:cxnSp>
              <p:nvCxnSpPr>
                <p:cNvPr id="23" name="Straight Arrow Connector 22"/>
                <p:cNvCxnSpPr/>
                <p:nvPr/>
              </p:nvCxnSpPr>
              <p:spPr>
                <a:xfrm flipV="1">
                  <a:off x="5621867" y="5215467"/>
                  <a:ext cx="0" cy="499533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4" name="Straight Arrow Connector 13"/>
              <p:cNvCxnSpPr/>
              <p:nvPr/>
            </p:nvCxnSpPr>
            <p:spPr>
              <a:xfrm flipV="1">
                <a:off x="4544405" y="2698789"/>
                <a:ext cx="0" cy="33408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/>
              <p:cNvCxnSpPr/>
              <p:nvPr/>
            </p:nvCxnSpPr>
            <p:spPr>
              <a:xfrm flipH="1">
                <a:off x="3183467" y="4411133"/>
                <a:ext cx="431800" cy="11853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 rot="20598571">
                <a:off x="3778110" y="3237106"/>
                <a:ext cx="1006321" cy="4364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kern="1200" dirty="0" smtClean="0"/>
                  <a:t>source</a:t>
                </a:r>
                <a:endParaRPr lang="en-US" sz="1600" kern="1200" dirty="0"/>
              </a:p>
            </p:txBody>
          </p:sp>
          <p:cxnSp>
            <p:nvCxnSpPr>
              <p:cNvPr id="17" name="Straight Arrow Connector 16"/>
              <p:cNvCxnSpPr/>
              <p:nvPr/>
            </p:nvCxnSpPr>
            <p:spPr>
              <a:xfrm>
                <a:off x="4639733" y="3562866"/>
                <a:ext cx="270934" cy="9473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6" name="5-Point Star 5"/>
            <p:cNvSpPr/>
            <p:nvPr/>
          </p:nvSpPr>
          <p:spPr bwMode="auto">
            <a:xfrm>
              <a:off x="6965738" y="3230479"/>
              <a:ext cx="204401" cy="167400"/>
            </a:xfrm>
            <a:prstGeom prst="star5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1200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V="1">
              <a:off x="7748438" y="2692374"/>
              <a:ext cx="0" cy="25915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" name="5-Point Star 7"/>
            <p:cNvSpPr/>
            <p:nvPr/>
          </p:nvSpPr>
          <p:spPr bwMode="auto">
            <a:xfrm>
              <a:off x="7646237" y="2935934"/>
              <a:ext cx="204401" cy="167400"/>
            </a:xfrm>
            <a:prstGeom prst="star5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1200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703344" y="2617033"/>
              <a:ext cx="46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kern="1200" dirty="0" smtClean="0"/>
                <a:t>A6</a:t>
              </a:r>
              <a:endParaRPr lang="en-US" kern="12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505205" y="2367927"/>
              <a:ext cx="46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kern="1200" dirty="0" smtClean="0"/>
                <a:t>A7</a:t>
              </a:r>
              <a:endParaRPr lang="en-US" kern="1200" dirty="0"/>
            </a:p>
          </p:txBody>
        </p:sp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62" y="1766223"/>
            <a:ext cx="3448594" cy="275887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60097" y="135012"/>
            <a:ext cx="66008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800000"/>
                </a:solidFill>
                <a:latin typeface="Arial Rounded MT Bold"/>
                <a:cs typeface="Arial Rounded MT Bold"/>
              </a:rPr>
              <a:t>Sensitivity of Far-Field Motion To Source </a:t>
            </a:r>
            <a:r>
              <a:rPr lang="en-US" sz="2000" b="1" dirty="0" smtClean="0">
                <a:solidFill>
                  <a:srgbClr val="800000"/>
                </a:solidFill>
                <a:latin typeface="Arial Rounded MT Bold"/>
                <a:cs typeface="Arial Rounded MT Bold"/>
              </a:rPr>
              <a:t>Modeling</a:t>
            </a:r>
            <a:endParaRPr lang="en-US" sz="2000" b="1" dirty="0" smtClean="0">
              <a:solidFill>
                <a:srgbClr val="800000"/>
              </a:solidFill>
              <a:latin typeface="Arial Rounded MT Bold"/>
              <a:cs typeface="Arial Rounded MT Bold"/>
            </a:endParaRPr>
          </a:p>
          <a:p>
            <a:r>
              <a:rPr lang="en-US" sz="2000" b="1" dirty="0" smtClean="0">
                <a:solidFill>
                  <a:srgbClr val="800000"/>
                </a:solidFill>
                <a:latin typeface="Arial Rounded MT Bold"/>
                <a:cs typeface="Arial Rounded MT Bold"/>
              </a:rPr>
              <a:t>                                 </a:t>
            </a:r>
            <a:r>
              <a:rPr lang="en-US" sz="2000" b="1" smtClean="0">
                <a:solidFill>
                  <a:srgbClr val="800000"/>
                </a:solidFill>
                <a:latin typeface="Arial Rounded MT Bold"/>
                <a:cs typeface="Arial Rounded MT Bold"/>
              </a:rPr>
              <a:t> </a:t>
            </a:r>
            <a:r>
              <a:rPr lang="en-US" sz="2000" b="1" smtClean="0">
                <a:solidFill>
                  <a:srgbClr val="800000"/>
                </a:solidFill>
                <a:latin typeface="Arial Rounded MT Bold"/>
                <a:cs typeface="Arial Rounded MT Bold"/>
              </a:rPr>
              <a:t>(Effect </a:t>
            </a:r>
            <a:r>
              <a:rPr lang="en-US" sz="2000" b="1" smtClean="0">
                <a:solidFill>
                  <a:srgbClr val="800000"/>
                </a:solidFill>
                <a:latin typeface="Arial Rounded MT Bold"/>
                <a:cs typeface="Arial Rounded MT Bold"/>
              </a:rPr>
              <a:t>of </a:t>
            </a:r>
            <a:r>
              <a:rPr lang="en-US" sz="2000" b="1" smtClean="0">
                <a:solidFill>
                  <a:srgbClr val="800000"/>
                </a:solidFill>
                <a:latin typeface="Arial Rounded MT Bold"/>
                <a:cs typeface="Arial Rounded MT Bold"/>
              </a:rPr>
              <a:t>Gravity) </a:t>
            </a:r>
            <a:endParaRPr lang="en-US" sz="2000" b="1" dirty="0">
              <a:solidFill>
                <a:srgbClr val="800000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1555304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945134" y="4644610"/>
            <a:ext cx="7014677" cy="893479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rtlCol="0" anchor="b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217" y="325387"/>
            <a:ext cx="6299501" cy="607841"/>
          </a:xfrm>
        </p:spPr>
        <p:txBody>
          <a:bodyPr/>
          <a:lstStyle/>
          <a:p>
            <a:pPr algn="ctr"/>
            <a:r>
              <a:rPr lang="en-US" sz="2800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Overview</a:t>
            </a:r>
            <a:endParaRPr lang="en-US" sz="2800" dirty="0">
              <a:ln w="1905"/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Rounded MT Bold"/>
              <a:cs typeface="Arial Rounded MT Bol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5862" y="1142778"/>
            <a:ext cx="6895888" cy="4751357"/>
          </a:xfrm>
        </p:spPr>
        <p:txBody>
          <a:bodyPr>
            <a:normAutofit/>
          </a:bodyPr>
          <a:lstStyle/>
          <a:p>
            <a:pPr marL="119062" indent="0">
              <a:buNone/>
            </a:pPr>
            <a:r>
              <a:rPr lang="en-US" sz="1600" b="1" i="1" dirty="0" smtClean="0"/>
              <a:t>Objective</a:t>
            </a:r>
            <a:r>
              <a:rPr lang="en-US" sz="1600" i="1" dirty="0" smtClean="0"/>
              <a:t>: Improve understanding of the excitation and propagation of seismic waves, especially shear waves, from underground explosions.</a:t>
            </a:r>
          </a:p>
          <a:p>
            <a:pPr marL="119062" indent="0">
              <a:buNone/>
            </a:pPr>
            <a:r>
              <a:rPr lang="en-US" sz="1600" i="1" dirty="0" smtClean="0"/>
              <a:t>Approach:</a:t>
            </a:r>
          </a:p>
          <a:p>
            <a:r>
              <a:rPr lang="en-US" sz="1600" i="1" dirty="0" smtClean="0"/>
              <a:t>Simulate near-field ground motion from underground SPE3 explosion using a physics based source model coupled with far-field viscoelastic wave propagation  </a:t>
            </a:r>
          </a:p>
          <a:p>
            <a:r>
              <a:rPr lang="en-US" sz="1600" i="1" dirty="0" smtClean="0"/>
              <a:t>Compare with observed waveforms from Source Physics Experiment.</a:t>
            </a:r>
          </a:p>
          <a:p>
            <a:r>
              <a:rPr lang="en-US" sz="1600" i="1" dirty="0" smtClean="0"/>
              <a:t>Analyze path effects (scattering, topography, and structural variations) at close distances (&lt; 20 km)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039" y="4669475"/>
            <a:ext cx="7312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b="1" i="1" dirty="0"/>
              <a:t>Long-term G</a:t>
            </a:r>
            <a:r>
              <a:rPr lang="en-US" b="1" i="1" dirty="0" smtClean="0"/>
              <a:t>oal</a:t>
            </a:r>
            <a:r>
              <a:rPr lang="en-US" i="1" dirty="0" smtClean="0"/>
              <a:t>: Create </a:t>
            </a:r>
            <a:r>
              <a:rPr lang="en-US" i="1" dirty="0"/>
              <a:t>a physics-based end-to-end model for monitoring that couples hydrodynamics to elastics and allows for both scenario prediction and detailed analysis of observed signals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307292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G.L1.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1" y="508000"/>
            <a:ext cx="4111426" cy="5818187"/>
          </a:xfrm>
          <a:prstGeom prst="rect">
            <a:avLst/>
          </a:prstGeom>
        </p:spPr>
      </p:pic>
      <p:pic>
        <p:nvPicPr>
          <p:cNvPr id="3" name="Picture 2" descr="NG.L3.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426" y="507998"/>
            <a:ext cx="4094600" cy="57943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2250" y="531813"/>
            <a:ext cx="4839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L1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476750" y="523875"/>
            <a:ext cx="4839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L3</a:t>
            </a:r>
            <a:endParaRPr lang="en-US" sz="2000" b="1" dirty="0"/>
          </a:p>
        </p:txBody>
      </p:sp>
      <p:sp>
        <p:nvSpPr>
          <p:cNvPr id="4" name="Rectangle 3"/>
          <p:cNvSpPr/>
          <p:nvPr/>
        </p:nvSpPr>
        <p:spPr>
          <a:xfrm>
            <a:off x="3027265" y="0"/>
            <a:ext cx="23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Effects of Gravity</a:t>
            </a:r>
            <a:endParaRPr lang="en-US" sz="2000" b="1" dirty="0"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3176404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PALL.L5.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64935"/>
            <a:ext cx="4608513" cy="65216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4125" y="4222749"/>
            <a:ext cx="3196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P</a:t>
            </a:r>
            <a:endParaRPr lang="en-US" sz="1200" i="1" dirty="0"/>
          </a:p>
        </p:txBody>
      </p:sp>
      <p:sp>
        <p:nvSpPr>
          <p:cNvPr id="6" name="Rectangle 5"/>
          <p:cNvSpPr/>
          <p:nvPr/>
        </p:nvSpPr>
        <p:spPr>
          <a:xfrm>
            <a:off x="1744516" y="3831709"/>
            <a:ext cx="3813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 err="1" smtClean="0"/>
              <a:t>R</a:t>
            </a:r>
            <a:r>
              <a:rPr lang="en-US" sz="1200" i="1" baseline="-25000" dirty="0" err="1" smtClean="0"/>
              <a:t>g</a:t>
            </a:r>
            <a:endParaRPr lang="en-US" sz="1200" i="1" baseline="-25000" dirty="0"/>
          </a:p>
        </p:txBody>
      </p:sp>
      <p:sp>
        <p:nvSpPr>
          <p:cNvPr id="7" name="Rectangle 6"/>
          <p:cNvSpPr/>
          <p:nvPr/>
        </p:nvSpPr>
        <p:spPr>
          <a:xfrm>
            <a:off x="1038078" y="2498208"/>
            <a:ext cx="3196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/>
              <a:t>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04938" y="333375"/>
            <a:ext cx="8575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Vertical</a:t>
            </a:r>
            <a:endParaRPr lang="en-US" sz="1600" dirty="0"/>
          </a:p>
        </p:txBody>
      </p:sp>
      <p:pic>
        <p:nvPicPr>
          <p:cNvPr id="8" name="Picture 7" descr="SPALL.L5.T.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050" y="227942"/>
            <a:ext cx="4640263" cy="65665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41812" y="1238250"/>
            <a:ext cx="543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S</a:t>
            </a:r>
            <a:r>
              <a:rPr lang="en-US" sz="1200" baseline="-25000" dirty="0" err="1" smtClean="0"/>
              <a:t>direct</a:t>
            </a:r>
            <a:endParaRPr lang="en-US" sz="1200" dirty="0"/>
          </a:p>
        </p:txBody>
      </p:sp>
      <p:sp>
        <p:nvSpPr>
          <p:cNvPr id="10" name="Rectangle 9"/>
          <p:cNvSpPr/>
          <p:nvPr/>
        </p:nvSpPr>
        <p:spPr>
          <a:xfrm>
            <a:off x="4928209" y="323334"/>
            <a:ext cx="1330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Transverse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389283" y="2085459"/>
            <a:ext cx="5951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/>
              <a:t>S</a:t>
            </a:r>
            <a:r>
              <a:rPr lang="en-US" sz="1200" baseline="-25000" dirty="0" err="1" smtClean="0"/>
              <a:t>scatter</a:t>
            </a:r>
            <a:endParaRPr lang="en-US" sz="1200" dirty="0"/>
          </a:p>
        </p:txBody>
      </p:sp>
      <p:sp>
        <p:nvSpPr>
          <p:cNvPr id="12" name="Rectangle 11"/>
          <p:cNvSpPr/>
          <p:nvPr/>
        </p:nvSpPr>
        <p:spPr>
          <a:xfrm>
            <a:off x="5687841" y="5125521"/>
            <a:ext cx="5951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/>
              <a:t>S</a:t>
            </a:r>
            <a:r>
              <a:rPr lang="en-US" sz="1200" baseline="-25000" dirty="0" err="1"/>
              <a:t>scatter</a:t>
            </a:r>
            <a:endParaRPr lang="en-US" sz="1200" dirty="0"/>
          </a:p>
        </p:txBody>
      </p:sp>
      <p:sp>
        <p:nvSpPr>
          <p:cNvPr id="13" name="Rectangle 12"/>
          <p:cNvSpPr/>
          <p:nvPr/>
        </p:nvSpPr>
        <p:spPr>
          <a:xfrm>
            <a:off x="4778095" y="4014271"/>
            <a:ext cx="5437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/>
              <a:t>S</a:t>
            </a:r>
            <a:r>
              <a:rPr lang="en-US" sz="1200" baseline="-25000" dirty="0" err="1"/>
              <a:t>direct</a:t>
            </a:r>
            <a:endParaRPr lang="en-US" sz="1200" dirty="0"/>
          </a:p>
        </p:txBody>
      </p:sp>
      <p:sp>
        <p:nvSpPr>
          <p:cNvPr id="14" name="Rectangle 13"/>
          <p:cNvSpPr/>
          <p:nvPr/>
        </p:nvSpPr>
        <p:spPr>
          <a:xfrm>
            <a:off x="1925237" y="0"/>
            <a:ext cx="42498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Effects of Gravity  Max </a:t>
            </a:r>
            <a:r>
              <a:rPr lang="en-US" sz="2000" b="1" dirty="0" err="1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Freq</a:t>
            </a:r>
            <a:r>
              <a:rPr lang="en-US" sz="2000" b="1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: 6Hz</a:t>
            </a:r>
            <a:endParaRPr lang="en-US" sz="2000" b="1" dirty="0">
              <a:latin typeface="Arial Rounded MT Bold"/>
              <a:cs typeface="Arial Rounded MT Bold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989704" y="1307630"/>
            <a:ext cx="762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200m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984957" y="4307371"/>
            <a:ext cx="8904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1600m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199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32387" y="1609622"/>
            <a:ext cx="8578424" cy="3282229"/>
            <a:chOff x="5365087" y="2570902"/>
            <a:chExt cx="3584810" cy="1371600"/>
          </a:xfrm>
        </p:grpSpPr>
        <p:pic>
          <p:nvPicPr>
            <p:cNvPr id="5" name="Picture 5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55" t="10167" r="4894" b="3852"/>
            <a:stretch/>
          </p:blipFill>
          <p:spPr bwMode="auto">
            <a:xfrm>
              <a:off x="7659676" y="2570902"/>
              <a:ext cx="1290221" cy="1371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42" t="11213" r="4788" b="4600"/>
            <a:stretch/>
          </p:blipFill>
          <p:spPr bwMode="auto">
            <a:xfrm>
              <a:off x="6511869" y="2570902"/>
              <a:ext cx="1327937" cy="1371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88" t="11311" r="5733" b="5274"/>
            <a:stretch/>
          </p:blipFill>
          <p:spPr bwMode="auto">
            <a:xfrm>
              <a:off x="5365087" y="2570902"/>
              <a:ext cx="1292048" cy="1371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1138296" y="1025407"/>
            <a:ext cx="1005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Model 1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768023" y="1024186"/>
            <a:ext cx="1005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Model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684319" y="1024186"/>
            <a:ext cx="1005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Model </a:t>
            </a:r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837993" y="121074"/>
            <a:ext cx="6955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Sources With Different Equally Probable Joint Network</a:t>
            </a:r>
          </a:p>
          <a:p>
            <a:r>
              <a:rPr lang="en-US" sz="2000" b="1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Using Site Fracture Characterization  </a:t>
            </a:r>
            <a:endParaRPr lang="en-US" sz="2000" dirty="0">
              <a:latin typeface="Arial Rounded MT Bold"/>
              <a:cs typeface="Arial Rounded MT Bold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5229231"/>
            <a:ext cx="8996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Snapshots of particle velocity amplitude at 10ms, for different sources, computed with  </a:t>
            </a:r>
          </a:p>
          <a:p>
            <a:r>
              <a:rPr lang="en-US" dirty="0" smtClean="0"/>
              <a:t>3 different realizations of fracture networks embedded in </a:t>
            </a:r>
            <a:r>
              <a:rPr lang="en-US" dirty="0" err="1"/>
              <a:t>G</a:t>
            </a:r>
            <a:r>
              <a:rPr lang="en-US" dirty="0" err="1" smtClean="0"/>
              <a:t>eodyn</a:t>
            </a:r>
            <a:r>
              <a:rPr lang="en-US" dirty="0" smtClean="0"/>
              <a:t>-L.</a:t>
            </a:r>
          </a:p>
        </p:txBody>
      </p:sp>
    </p:spTree>
    <p:extLst>
      <p:ext uri="{BB962C8B-B14F-4D97-AF65-F5344CB8AC3E}">
        <p14:creationId xmlns:p14="http://schemas.microsoft.com/office/powerpoint/2010/main" val="2490331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7352" y="417483"/>
            <a:ext cx="8575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Vertical</a:t>
            </a:r>
            <a:endParaRPr lang="en-US" sz="1600" dirty="0"/>
          </a:p>
        </p:txBody>
      </p:sp>
      <p:sp>
        <p:nvSpPr>
          <p:cNvPr id="10" name="Rectangle 9"/>
          <p:cNvSpPr/>
          <p:nvPr/>
        </p:nvSpPr>
        <p:spPr>
          <a:xfrm>
            <a:off x="3431192" y="390620"/>
            <a:ext cx="1330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Transverse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723421" y="19244"/>
            <a:ext cx="5134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Effects of </a:t>
            </a:r>
            <a:r>
              <a:rPr lang="en-US" b="1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Joints Orientation on the Far-Field </a:t>
            </a:r>
            <a:endParaRPr lang="en-US" b="1" dirty="0">
              <a:latin typeface="Arial Rounded MT Bold"/>
              <a:cs typeface="Arial Rounded MT Bold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83914" y="418287"/>
            <a:ext cx="839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Radial</a:t>
            </a:r>
            <a:endParaRPr lang="en-US" dirty="0"/>
          </a:p>
        </p:txBody>
      </p:sp>
      <p:pic>
        <p:nvPicPr>
          <p:cNvPr id="16" name="Picture 15" descr="STOCHAST.Z.L3.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563526"/>
            <a:ext cx="4447994" cy="6294473"/>
          </a:xfrm>
          <a:prstGeom prst="rect">
            <a:avLst/>
          </a:prstGeom>
        </p:spPr>
      </p:pic>
      <p:pic>
        <p:nvPicPr>
          <p:cNvPr id="17" name="Picture 16" descr="STOCHAST.T.L3.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214" y="550203"/>
            <a:ext cx="4457410" cy="6307797"/>
          </a:xfrm>
          <a:prstGeom prst="rect">
            <a:avLst/>
          </a:prstGeom>
        </p:spPr>
      </p:pic>
      <p:pic>
        <p:nvPicPr>
          <p:cNvPr id="18" name="Picture 17" descr="STOCHAST.R.L3.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838" y="559128"/>
            <a:ext cx="4451103" cy="629887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494678" y="78733"/>
            <a:ext cx="12490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Max </a:t>
            </a:r>
            <a:r>
              <a:rPr lang="en-US" sz="1200" b="1" dirty="0" err="1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Freq</a:t>
            </a:r>
            <a:r>
              <a:rPr lang="en-US" sz="1200" b="1" dirty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: 6Hz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100434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8062" y="146201"/>
            <a:ext cx="59787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b="1" dirty="0" smtClean="0">
                <a:solidFill>
                  <a:srgbClr val="03495C"/>
                </a:solidFill>
                <a:latin typeface="Arial Rounded MT Bold"/>
                <a:cs typeface="Arial Rounded MT Bold"/>
              </a:rPr>
              <a:t>Conclusions</a:t>
            </a:r>
            <a:endParaRPr lang="en-US" b="1" dirty="0">
              <a:solidFill>
                <a:srgbClr val="03495C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2384" y="562620"/>
            <a:ext cx="7805616" cy="4385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en-US" dirty="0" smtClean="0">
                <a:solidFill>
                  <a:srgbClr val="03495C"/>
                </a:solidFill>
              </a:rPr>
              <a:t>Coupling of explosion 3D hydrodynamic simulation with </a:t>
            </a:r>
            <a:r>
              <a:rPr lang="en-US" dirty="0" err="1" smtClean="0">
                <a:solidFill>
                  <a:srgbClr val="03495C"/>
                </a:solidFill>
              </a:rPr>
              <a:t>anelastic</a:t>
            </a:r>
            <a:r>
              <a:rPr lang="en-US" dirty="0" smtClean="0">
                <a:solidFill>
                  <a:srgbClr val="03495C"/>
                </a:solidFill>
              </a:rPr>
              <a:t> wave propagation modeling improves the quality of simulated waveforms for the SPE   </a:t>
            </a:r>
            <a:endParaRPr lang="en-US" dirty="0">
              <a:solidFill>
                <a:srgbClr val="03495C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en-US" dirty="0" smtClean="0">
                <a:solidFill>
                  <a:srgbClr val="03495C"/>
                </a:solidFill>
              </a:rPr>
              <a:t>The combined effects of surface weathered layer, surface topography and small scale structural heterogeneities have a significant impact on creation and  amplitude of shear motion during underground explosions 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en-US" dirty="0">
                <a:solidFill>
                  <a:srgbClr val="03495C"/>
                </a:solidFill>
              </a:rPr>
              <a:t> </a:t>
            </a:r>
            <a:r>
              <a:rPr lang="en-US" dirty="0" smtClean="0">
                <a:solidFill>
                  <a:srgbClr val="03495C"/>
                </a:solidFill>
              </a:rPr>
              <a:t>In addition to </a:t>
            </a:r>
            <a:r>
              <a:rPr lang="en-US" dirty="0" smtClean="0">
                <a:solidFill>
                  <a:srgbClr val="03495C"/>
                </a:solidFill>
              </a:rPr>
              <a:t>shear waves</a:t>
            </a:r>
            <a:r>
              <a:rPr lang="en-US" dirty="0" smtClean="0">
                <a:solidFill>
                  <a:srgbClr val="03495C"/>
                </a:solidFill>
              </a:rPr>
              <a:t> </a:t>
            </a:r>
            <a:r>
              <a:rPr lang="en-US" dirty="0" smtClean="0">
                <a:solidFill>
                  <a:srgbClr val="03495C"/>
                </a:solidFill>
              </a:rPr>
              <a:t>generated at the source, shear waves generated by near-surface structural complexities </a:t>
            </a:r>
            <a:r>
              <a:rPr lang="en-US" dirty="0" smtClean="0">
                <a:solidFill>
                  <a:srgbClr val="03495C"/>
                </a:solidFill>
              </a:rPr>
              <a:t>propagate </a:t>
            </a:r>
            <a:r>
              <a:rPr lang="en-US" dirty="0" smtClean="0">
                <a:solidFill>
                  <a:srgbClr val="03495C"/>
                </a:solidFill>
              </a:rPr>
              <a:t>at local distances. The increase in shear-wave energy could explain why the P/S discriminant for SPE explosions does not work well for some azimuths at local distances</a:t>
            </a:r>
            <a:r>
              <a:rPr lang="en-US" dirty="0" smtClean="0">
                <a:solidFill>
                  <a:srgbClr val="03495C"/>
                </a:solidFill>
              </a:rPr>
              <a:t>.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en-US" dirty="0">
                <a:solidFill>
                  <a:srgbClr val="03495C"/>
                </a:solidFill>
              </a:rPr>
              <a:t> </a:t>
            </a:r>
            <a:r>
              <a:rPr lang="en-US" dirty="0" smtClean="0">
                <a:solidFill>
                  <a:srgbClr val="03495C"/>
                </a:solidFill>
              </a:rPr>
              <a:t>Stochastic realizations of joints based on site fracture characterization produce similar shear and compressive far-field ground motion in the modeled frequency range up to 6Hz.</a:t>
            </a:r>
            <a:endParaRPr lang="en-US" dirty="0">
              <a:solidFill>
                <a:srgbClr val="0349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9922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1970" y="487486"/>
            <a:ext cx="5168073" cy="1251062"/>
          </a:xfrm>
        </p:spPr>
        <p:txBody>
          <a:bodyPr/>
          <a:lstStyle/>
          <a:p>
            <a:r>
              <a:rPr lang="en-US" dirty="0" smtClean="0"/>
              <a:t>Acknowledgements</a:t>
            </a:r>
            <a:endParaRPr lang="en-US" dirty="0"/>
          </a:p>
        </p:txBody>
      </p:sp>
      <p:pic>
        <p:nvPicPr>
          <p:cNvPr id="4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2231" y="1805862"/>
            <a:ext cx="2502281" cy="731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4601" y="1817830"/>
            <a:ext cx="2502131" cy="6400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585" y="4191776"/>
            <a:ext cx="3810000" cy="723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6157" y="2947361"/>
            <a:ext cx="2120900" cy="825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5456" y="4151724"/>
            <a:ext cx="876300" cy="901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2005" y="2578273"/>
            <a:ext cx="1371600" cy="1371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269" y="2753591"/>
            <a:ext cx="2362200" cy="10922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3261" y="116884"/>
            <a:ext cx="2445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</a:rPr>
              <a:t>Thank you!</a:t>
            </a:r>
            <a:endParaRPr lang="en-US" sz="2800" b="1" dirty="0">
              <a:solidFill>
                <a:srgbClr val="0000FF"/>
              </a:solidFill>
            </a:endParaRPr>
          </a:p>
        </p:txBody>
      </p:sp>
      <p:pic>
        <p:nvPicPr>
          <p:cNvPr id="3" name="Picture 2" descr="AFG-090306-043m.gi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6983" y="4068327"/>
            <a:ext cx="1371600" cy="1353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103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226" y="399948"/>
            <a:ext cx="3434099" cy="209566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Emplaced in granite</a:t>
            </a:r>
          </a:p>
          <a:p>
            <a:r>
              <a:rPr lang="en-US" sz="1800" dirty="0" smtClean="0"/>
              <a:t>SPE1: 100 kg TNT at 55 m</a:t>
            </a:r>
          </a:p>
          <a:p>
            <a:r>
              <a:rPr lang="en-US" sz="1800" dirty="0" smtClean="0"/>
              <a:t>SPE2: 1000 kg TNT at 45 m</a:t>
            </a:r>
          </a:p>
          <a:p>
            <a:r>
              <a:rPr lang="en-US" sz="1800" dirty="0" smtClean="0"/>
              <a:t>SPE3: 1000 kg TNT at 45 m</a:t>
            </a:r>
            <a:endParaRPr lang="en-US" sz="1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4216" y="0"/>
            <a:ext cx="8229600" cy="530657"/>
          </a:xfrm>
          <a:prstGeom prst="rect">
            <a:avLst/>
          </a:prstGeom>
          <a:effectLst/>
        </p:spPr>
        <p:txBody>
          <a:bodyPr vert="horz" lIns="91440" rIns="45720" rtlCol="0" anchor="b" anchorCtr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lnSpc>
                <a:spcPts val="3800"/>
              </a:lnSpc>
              <a:spcBef>
                <a:spcPct val="0"/>
              </a:spcBef>
              <a:buNone/>
              <a:defRPr kumimoji="0" sz="3600" b="1" kern="1200">
                <a:solidFill>
                  <a:srgbClr val="214A8F"/>
                </a:solidFill>
                <a:effectLst/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en-US" sz="2800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SPE </a:t>
            </a:r>
            <a:r>
              <a:rPr lang="en-US" sz="2800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Shots </a:t>
            </a:r>
            <a:endParaRPr lang="en-US" sz="2800" dirty="0">
              <a:ln w="1905"/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Rounded MT Bold"/>
              <a:cs typeface="Arial Rounded MT Bold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1786" y="555294"/>
            <a:ext cx="4435439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133033" y="2342537"/>
            <a:ext cx="397506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Sensors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Array of near-field borehole and surface accelerometers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/>
              <a:t>Instruments deployed along 5 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radial lines out to 20 km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/>
              <a:t>Mix of short-period </a:t>
            </a:r>
            <a:r>
              <a:rPr lang="en-US" dirty="0" smtClean="0"/>
              <a:t>and broadband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/>
              <a:t>Infrasound </a:t>
            </a:r>
          </a:p>
        </p:txBody>
      </p:sp>
      <p:pic>
        <p:nvPicPr>
          <p:cNvPr id="7" name="Picture 6" descr="L1_topo.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07" r="23568" b="44375"/>
          <a:stretch/>
        </p:blipFill>
        <p:spPr>
          <a:xfrm>
            <a:off x="4957242" y="4880904"/>
            <a:ext cx="3260781" cy="1371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15724" y="4747991"/>
            <a:ext cx="18716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Topography Along L1 </a:t>
            </a:r>
            <a:endParaRPr lang="en-US" sz="1400" dirty="0"/>
          </a:p>
        </p:txBody>
      </p:sp>
      <p:pic>
        <p:nvPicPr>
          <p:cNvPr id="9" name="Picture 8" descr="3D_topo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7647" y="4386245"/>
            <a:ext cx="2725033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7258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pe2.polar.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49"/>
          <a:stretch/>
        </p:blipFill>
        <p:spPr>
          <a:xfrm>
            <a:off x="1813117" y="0"/>
            <a:ext cx="4350372" cy="462653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205510" y="790733"/>
            <a:ext cx="1650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800000"/>
                </a:solidFill>
                <a:latin typeface="Arial Black"/>
                <a:cs typeface="Arial Black"/>
              </a:rPr>
              <a:t>Broad-Band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98264"/>
            <a:ext cx="8605210" cy="530657"/>
          </a:xfrm>
        </p:spPr>
        <p:txBody>
          <a:bodyPr/>
          <a:lstStyle/>
          <a:p>
            <a:pPr algn="ctr"/>
            <a:r>
              <a:rPr lang="en-US" sz="2800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Observed </a:t>
            </a:r>
            <a:r>
              <a:rPr lang="en-US" sz="2800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Far-Field </a:t>
            </a:r>
            <a:r>
              <a:rPr lang="en-US" sz="2800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Shear </a:t>
            </a:r>
            <a:r>
              <a:rPr lang="en-US" sz="2800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Wave Energy </a:t>
            </a:r>
            <a:endParaRPr lang="en-US" sz="2800" dirty="0">
              <a:ln w="1905"/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Rounded MT Bold"/>
              <a:cs typeface="Arial Rounded MT Bold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08236" y="4734883"/>
            <a:ext cx="635695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Significant shear wave energy on the tangential </a:t>
            </a:r>
            <a:r>
              <a:rPr lang="en-US" dirty="0" smtClean="0"/>
              <a:t>component 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 Causes</a:t>
            </a:r>
            <a:r>
              <a:rPr lang="en-US" dirty="0"/>
              <a:t>:</a:t>
            </a:r>
            <a:endParaRPr lang="en-US" dirty="0" smtClean="0"/>
          </a:p>
          <a:p>
            <a:r>
              <a:rPr lang="en-US" dirty="0"/>
              <a:t>	</a:t>
            </a:r>
            <a:r>
              <a:rPr lang="en-US" dirty="0" smtClean="0"/>
              <a:t>- source </a:t>
            </a:r>
            <a:r>
              <a:rPr lang="en-US" dirty="0" smtClean="0"/>
              <a:t>effects </a:t>
            </a:r>
            <a:endParaRPr lang="en-US" dirty="0" smtClean="0"/>
          </a:p>
          <a:p>
            <a:r>
              <a:rPr lang="en-US" dirty="0"/>
              <a:t>	</a:t>
            </a:r>
            <a:r>
              <a:rPr lang="en-US" dirty="0" smtClean="0"/>
              <a:t>- wave propagation effects?</a:t>
            </a:r>
          </a:p>
          <a:p>
            <a:r>
              <a:rPr lang="en-US" dirty="0"/>
              <a:t>	</a:t>
            </a:r>
            <a:r>
              <a:rPr lang="en-US" dirty="0"/>
              <a:t> </a:t>
            </a:r>
            <a:r>
              <a:rPr lang="en-US" dirty="0" smtClean="0"/>
              <a:t> (</a:t>
            </a:r>
            <a:r>
              <a:rPr lang="en-US" dirty="0" smtClean="0"/>
              <a:t>structural </a:t>
            </a:r>
            <a:r>
              <a:rPr lang="en-US" dirty="0" smtClean="0"/>
              <a:t>heterogeneity, surface </a:t>
            </a:r>
            <a:r>
              <a:rPr lang="en-US" dirty="0" smtClean="0"/>
              <a:t>topography)</a:t>
            </a: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706161" y="2039840"/>
            <a:ext cx="762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400m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706161" y="3540855"/>
            <a:ext cx="762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800m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243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k_out.8.0.6.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12" y="201861"/>
            <a:ext cx="2811292" cy="3978333"/>
          </a:xfrm>
          <a:prstGeom prst="rect">
            <a:avLst/>
          </a:prstGeom>
        </p:spPr>
      </p:pic>
      <p:pic>
        <p:nvPicPr>
          <p:cNvPr id="6" name="Picture 5" descr="fk_out.8.1.0.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62" y="218681"/>
            <a:ext cx="2835069" cy="4011979"/>
          </a:xfrm>
          <a:prstGeom prst="rect">
            <a:avLst/>
          </a:prstGeom>
        </p:spPr>
      </p:pic>
      <p:pic>
        <p:nvPicPr>
          <p:cNvPr id="7" name="Picture 6" descr="fk_out.8.1.4.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721" y="245644"/>
            <a:ext cx="2863562" cy="4052302"/>
          </a:xfrm>
          <a:prstGeom prst="rect">
            <a:avLst/>
          </a:prstGeom>
        </p:spPr>
      </p:pic>
      <p:pic>
        <p:nvPicPr>
          <p:cNvPr id="9" name="Picture 8" descr="fk_out.8.1.9.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01" y="3212948"/>
            <a:ext cx="2751857" cy="3894224"/>
          </a:xfrm>
          <a:prstGeom prst="rect">
            <a:avLst/>
          </a:prstGeom>
        </p:spPr>
      </p:pic>
      <p:pic>
        <p:nvPicPr>
          <p:cNvPr id="10" name="Picture 9" descr="fk_out.8.2.5.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575" y="3239477"/>
            <a:ext cx="2741728" cy="387989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74555" y="0"/>
            <a:ext cx="36728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800000"/>
                </a:solidFill>
                <a:latin typeface="Arial Rounded MT Bold"/>
                <a:cs typeface="Arial Rounded MT Bold"/>
              </a:rPr>
              <a:t>FK Analysis Using Small Array Data</a:t>
            </a:r>
            <a:endParaRPr lang="en-US" sz="1600" b="1" dirty="0">
              <a:solidFill>
                <a:srgbClr val="800000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12" name="Picture 11" descr="map_array.ps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536" y="2102712"/>
            <a:ext cx="4299405" cy="6084201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581629" y="3831202"/>
            <a:ext cx="22973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800000"/>
                </a:solidFill>
              </a:rPr>
              <a:t>Small </a:t>
            </a:r>
            <a:r>
              <a:rPr lang="en-US" sz="1200" b="1" dirty="0" smtClean="0">
                <a:solidFill>
                  <a:srgbClr val="800000"/>
                </a:solidFill>
              </a:rPr>
              <a:t>Array Yucca Flat Basin</a:t>
            </a:r>
            <a:endParaRPr lang="en-US" sz="1200" dirty="0"/>
          </a:p>
        </p:txBody>
      </p:sp>
      <p:sp>
        <p:nvSpPr>
          <p:cNvPr id="3" name="TextBox 2"/>
          <p:cNvSpPr txBox="1"/>
          <p:nvPr/>
        </p:nvSpPr>
        <p:spPr>
          <a:xfrm>
            <a:off x="7244964" y="1799293"/>
            <a:ext cx="7533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Azimuth</a:t>
            </a:r>
            <a:endParaRPr lang="en-US" sz="1200" dirty="0"/>
          </a:p>
        </p:txBody>
      </p:sp>
      <p:sp>
        <p:nvSpPr>
          <p:cNvPr id="4" name="Rectangle 3"/>
          <p:cNvSpPr/>
          <p:nvPr/>
        </p:nvSpPr>
        <p:spPr>
          <a:xfrm>
            <a:off x="7067856" y="2157061"/>
            <a:ext cx="1395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Apparent Velocity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087097" y="2753618"/>
            <a:ext cx="13565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Recorded Motion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85340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3810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214A8F"/>
                </a:solidFill>
                <a:latin typeface="Calibri"/>
                <a:cs typeface="Calibri"/>
              </a:rPr>
              <a:t>S-waves are produced in the near-field and seem to be consistent with motion on joints</a:t>
            </a:r>
            <a:endParaRPr lang="en-US" sz="2400" b="1" dirty="0">
              <a:solidFill>
                <a:srgbClr val="214A8F"/>
              </a:solidFill>
              <a:latin typeface="Calibri"/>
              <a:cs typeface="Calibri"/>
            </a:endParaRPr>
          </a:p>
        </p:txBody>
      </p:sp>
      <p:pic>
        <p:nvPicPr>
          <p:cNvPr id="5" name="Picture 4" descr="spe3_small_mesh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6741" y="2008522"/>
            <a:ext cx="2993355" cy="1496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Joint-R.tif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5"/>
          <a:stretch>
            <a:fillRect/>
          </a:stretch>
        </p:blipFill>
        <p:spPr>
          <a:xfrm>
            <a:off x="152400" y="1252647"/>
            <a:ext cx="2590800" cy="2931695"/>
          </a:xfrm>
          <a:prstGeom prst="rect">
            <a:avLst/>
          </a:prstGeom>
        </p:spPr>
      </p:pic>
      <p:pic>
        <p:nvPicPr>
          <p:cNvPr id="7" name="Picture 6" descr="Joint-T.ti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8276" y="1255454"/>
            <a:ext cx="3003324" cy="29260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2900" y="4368038"/>
            <a:ext cx="8343900" cy="432562"/>
          </a:xfrm>
          <a:prstGeom prst="rect">
            <a:avLst/>
          </a:prstGeom>
          <a:solidFill>
            <a:srgbClr val="124A91"/>
          </a:solidFill>
          <a:ln w="3175">
            <a:solidFill>
              <a:srgbClr val="B3B3B3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/>
          <a:lstStyle/>
          <a:p>
            <a:pPr algn="ctr" eaLnBrk="0" hangingPunct="0"/>
            <a:r>
              <a:rPr lang="en-US" sz="1200" b="1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Arial" pitchFamily="34" charset="0"/>
              </a:rPr>
              <a:t>Efforts are underway to improve the quantitative agreement with the near field data and correlate the observed anisotropic behavior to the underlying physical mechanisms</a:t>
            </a:r>
            <a:endParaRPr lang="en-US" sz="1200" b="1" dirty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Arial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070964" y="4982260"/>
            <a:ext cx="1119145" cy="1131822"/>
            <a:chOff x="685800" y="5500790"/>
            <a:chExt cx="1119145" cy="113182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5800" y="5501441"/>
              <a:ext cx="552761" cy="1131171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7772" y="5500790"/>
              <a:ext cx="557173" cy="1122298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2800" y="4948535"/>
            <a:ext cx="1524000" cy="119927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0665" y="5020855"/>
            <a:ext cx="1517609" cy="1054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2" descr="C:\Users\antoun1\AppData\Local\Microsoft\Windows\Temporary Internet Files\Content.Outlook\05WPATLB\plastic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00" y="4985386"/>
            <a:ext cx="1188875" cy="1125571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14"/>
          <p:cNvSpPr/>
          <p:nvPr/>
        </p:nvSpPr>
        <p:spPr>
          <a:xfrm>
            <a:off x="439098" y="6167735"/>
            <a:ext cx="11752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/>
              <a:t>faults &amp; geologic layers</a:t>
            </a:r>
            <a:endParaRPr lang="en-US" sz="1200" dirty="0"/>
          </a:p>
        </p:txBody>
      </p:sp>
      <p:sp>
        <p:nvSpPr>
          <p:cNvPr id="16" name="Rectangle 15"/>
          <p:cNvSpPr/>
          <p:nvPr/>
        </p:nvSpPr>
        <p:spPr>
          <a:xfrm>
            <a:off x="2590800" y="6167735"/>
            <a:ext cx="15176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/>
              <a:t>Constitutive behavior of the rock</a:t>
            </a:r>
            <a:endParaRPr lang="en-US" sz="1200" dirty="0"/>
          </a:p>
        </p:txBody>
      </p:sp>
      <p:sp>
        <p:nvSpPr>
          <p:cNvPr id="17" name="Rectangle 16"/>
          <p:cNvSpPr/>
          <p:nvPr/>
        </p:nvSpPr>
        <p:spPr>
          <a:xfrm>
            <a:off x="4879995" y="6167735"/>
            <a:ext cx="151760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/>
              <a:t>Joint properties</a:t>
            </a:r>
            <a:endParaRPr lang="en-US" sz="1200" dirty="0"/>
          </a:p>
        </p:txBody>
      </p:sp>
      <p:sp>
        <p:nvSpPr>
          <p:cNvPr id="18" name="Rectangle 17"/>
          <p:cNvSpPr/>
          <p:nvPr/>
        </p:nvSpPr>
        <p:spPr>
          <a:xfrm>
            <a:off x="7169191" y="6167735"/>
            <a:ext cx="151760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/>
              <a:t>Effect of saturation</a:t>
            </a:r>
            <a:endParaRPr lang="en-US" sz="1200" dirty="0"/>
          </a:p>
        </p:txBody>
      </p:sp>
      <p:sp>
        <p:nvSpPr>
          <p:cNvPr id="19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/>
          <a:lstStyle/>
          <a:p>
            <a:fld id="{6D0A828F-1E28-7C4C-8FCF-71075179761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846636" y="6444734"/>
            <a:ext cx="3276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</a:rPr>
              <a:t>after </a:t>
            </a:r>
            <a:r>
              <a:rPr lang="en-US" sz="1400" b="1" dirty="0" err="1" smtClean="0">
                <a:solidFill>
                  <a:srgbClr val="0000FF"/>
                </a:solidFill>
              </a:rPr>
              <a:t>Vorobiev</a:t>
            </a:r>
            <a:r>
              <a:rPr lang="en-US" sz="1400" b="1" dirty="0" smtClean="0">
                <a:solidFill>
                  <a:srgbClr val="0000FF"/>
                </a:solidFill>
              </a:rPr>
              <a:t> et al</a:t>
            </a:r>
            <a:endParaRPr lang="en-US" sz="1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0753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96457" y="305229"/>
            <a:ext cx="8875626" cy="610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98" rIns="91397" bIns="45698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2400" b="1">
                <a:solidFill>
                  <a:srgbClr val="124A91"/>
                </a:solidFill>
                <a:latin typeface="Arial Rounded MT Bold" pitchFamily="34" charset="0"/>
                <a:ea typeface="+mj-ea"/>
                <a:cs typeface="+mj-cs"/>
              </a:defRPr>
            </a:lvl1pPr>
            <a:lvl2pPr algn="l" eaLnBrk="0" hangingPunct="0">
              <a:defRPr sz="2400" b="1">
                <a:solidFill>
                  <a:srgbClr val="124A91"/>
                </a:solidFill>
                <a:latin typeface="Arial Narrow" pitchFamily="84" charset="0"/>
              </a:defRPr>
            </a:lvl2pPr>
            <a:lvl3pPr algn="l" eaLnBrk="0" hangingPunct="0">
              <a:defRPr sz="2400" b="1">
                <a:solidFill>
                  <a:srgbClr val="124A91"/>
                </a:solidFill>
                <a:latin typeface="Arial Narrow" pitchFamily="84" charset="0"/>
              </a:defRPr>
            </a:lvl3pPr>
            <a:lvl4pPr algn="l" eaLnBrk="0" hangingPunct="0">
              <a:defRPr sz="2400" b="1">
                <a:solidFill>
                  <a:srgbClr val="124A91"/>
                </a:solidFill>
                <a:latin typeface="Arial Narrow" pitchFamily="84" charset="0"/>
              </a:defRPr>
            </a:lvl4pPr>
            <a:lvl5pPr algn="l" eaLnBrk="0" hangingPunct="0">
              <a:defRPr sz="2400" b="1">
                <a:solidFill>
                  <a:srgbClr val="124A91"/>
                </a:solidFill>
                <a:latin typeface="Arial Narrow" pitchFamily="8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24A91"/>
                </a:solidFill>
                <a:latin typeface="Arial Narrow" pitchFamily="8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24A91"/>
                </a:solidFill>
                <a:latin typeface="Arial Narrow" pitchFamily="8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24A91"/>
                </a:solidFill>
                <a:latin typeface="Arial Narrow" pitchFamily="8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24A91"/>
                </a:solidFill>
                <a:latin typeface="Arial Narrow" pitchFamily="84" charset="0"/>
              </a:defRPr>
            </a:lvl9pPr>
          </a:lstStyle>
          <a:p>
            <a:r>
              <a:rPr lang="en-US" dirty="0" smtClean="0"/>
              <a:t>Near-Field and Far-Field Coupling 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0" y="958143"/>
            <a:ext cx="4571999" cy="5524501"/>
          </a:xfrm>
        </p:spPr>
        <p:txBody>
          <a:bodyPr>
            <a:noAutofit/>
          </a:bodyPr>
          <a:lstStyle/>
          <a:p>
            <a:r>
              <a:rPr lang="en-US" sz="1600" b="1" dirty="0" smtClean="0"/>
              <a:t>One-way coupling </a:t>
            </a:r>
            <a:r>
              <a:rPr lang="en-US" sz="1600" dirty="0" smtClean="0"/>
              <a:t>between nonlinear, inelastic near-field and linear, </a:t>
            </a:r>
            <a:r>
              <a:rPr lang="en-US" sz="1600" dirty="0" err="1" smtClean="0"/>
              <a:t>visco</a:t>
            </a:r>
            <a:r>
              <a:rPr lang="en-US" sz="1600" dirty="0" smtClean="0"/>
              <a:t>-elastic far-field regions using a padding mortar space in 3D.</a:t>
            </a:r>
          </a:p>
          <a:p>
            <a:r>
              <a:rPr lang="en-US" sz="1600" b="1" dirty="0" smtClean="0"/>
              <a:t>Near-field</a:t>
            </a:r>
            <a:r>
              <a:rPr lang="en-US" sz="1600" b="1" dirty="0"/>
              <a:t>: </a:t>
            </a:r>
            <a:r>
              <a:rPr lang="en-US" sz="1600" dirty="0"/>
              <a:t>3D </a:t>
            </a:r>
            <a:r>
              <a:rPr lang="en-US" sz="1600" dirty="0" err="1" smtClean="0"/>
              <a:t>Lagrangian</a:t>
            </a:r>
            <a:r>
              <a:rPr lang="en-US" sz="1600" dirty="0" smtClean="0"/>
              <a:t> hydrodynamics </a:t>
            </a:r>
            <a:r>
              <a:rPr lang="en-US" sz="1600" dirty="0"/>
              <a:t>code with non-linear material response (</a:t>
            </a:r>
            <a:r>
              <a:rPr lang="en-US" sz="1600" dirty="0" smtClean="0"/>
              <a:t>GEODYN-L)</a:t>
            </a:r>
            <a:endParaRPr lang="en-US" sz="1400" dirty="0"/>
          </a:p>
          <a:p>
            <a:pPr marL="804862" lvl="2" indent="-285750">
              <a:buClr>
                <a:srgbClr val="0D5097"/>
              </a:buClr>
            </a:pPr>
            <a:r>
              <a:rPr lang="en-US" sz="1400" dirty="0" smtClean="0"/>
              <a:t>Explosion loading</a:t>
            </a:r>
          </a:p>
          <a:p>
            <a:pPr marL="804862" lvl="2" indent="-285750">
              <a:buClr>
                <a:srgbClr val="0D5097"/>
              </a:buClr>
            </a:pPr>
            <a:r>
              <a:rPr lang="en-US" sz="1400" dirty="0"/>
              <a:t>Compressional and tensile failure, yielding, porosity, cavity </a:t>
            </a:r>
            <a:r>
              <a:rPr lang="en-US" sz="1400" dirty="0" smtClean="0"/>
              <a:t>formation </a:t>
            </a:r>
            <a:endParaRPr lang="en-US" sz="1400" dirty="0"/>
          </a:p>
          <a:p>
            <a:pPr marL="804862" lvl="2" indent="-285750">
              <a:buClr>
                <a:srgbClr val="0D5097"/>
              </a:buClr>
            </a:pPr>
            <a:r>
              <a:rPr lang="en-US" sz="1400" dirty="0" smtClean="0"/>
              <a:t>source mortar </a:t>
            </a:r>
            <a:r>
              <a:rPr lang="en-US" sz="1400" dirty="0"/>
              <a:t>embedded </a:t>
            </a:r>
            <a:r>
              <a:rPr lang="en-US" sz="1400" dirty="0" smtClean="0"/>
              <a:t>within finite difference model</a:t>
            </a:r>
            <a:endParaRPr lang="en-US" sz="1600" dirty="0"/>
          </a:p>
          <a:p>
            <a:pPr marL="342900" lvl="1" indent="-342900">
              <a:spcBef>
                <a:spcPts val="1200"/>
              </a:spcBef>
              <a:buFont typeface="Wingdings" pitchFamily="84" charset="2"/>
              <a:buChar char="§"/>
            </a:pPr>
            <a:r>
              <a:rPr lang="en-US" sz="1600" b="1" dirty="0">
                <a:cs typeface="+mn-cs"/>
              </a:rPr>
              <a:t>Far-field: 3D-FDM (WPP)</a:t>
            </a:r>
          </a:p>
          <a:p>
            <a:pPr marL="804862" lvl="2" indent="-285750">
              <a:buClr>
                <a:srgbClr val="0D5097"/>
              </a:buClr>
            </a:pPr>
            <a:r>
              <a:rPr lang="en-US" sz="1400" dirty="0" smtClean="0"/>
              <a:t>Driven by interpolated time series from GEODYN model  </a:t>
            </a:r>
          </a:p>
          <a:p>
            <a:pPr marL="804862" lvl="2" indent="-285750">
              <a:buClr>
                <a:srgbClr val="0D5097"/>
              </a:buClr>
            </a:pPr>
            <a:r>
              <a:rPr lang="en-US" sz="1400" dirty="0" smtClean="0"/>
              <a:t>Signals propagated through complex 3D</a:t>
            </a:r>
            <a:r>
              <a:rPr lang="en-US" sz="1400" dirty="0"/>
              <a:t> </a:t>
            </a:r>
            <a:r>
              <a:rPr lang="en-US" sz="1400" dirty="0" smtClean="0"/>
              <a:t>velocity model of geology to distances of 10’s of </a:t>
            </a:r>
            <a:r>
              <a:rPr lang="en-US" sz="1400" dirty="0" err="1" smtClean="0"/>
              <a:t>kms</a:t>
            </a:r>
            <a:r>
              <a:rPr lang="en-US" sz="1400" dirty="0" smtClean="0"/>
              <a:t>  </a:t>
            </a:r>
          </a:p>
          <a:p>
            <a:pPr marL="804862" lvl="2" indent="-285750">
              <a:buClr>
                <a:srgbClr val="0D5097"/>
              </a:buClr>
            </a:pPr>
            <a:r>
              <a:rPr lang="en-US" sz="1400" dirty="0" smtClean="0"/>
              <a:t>Coupling verified </a:t>
            </a:r>
            <a:r>
              <a:rPr lang="en-US" sz="1400" dirty="0"/>
              <a:t>and validated.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19697" y="5417078"/>
            <a:ext cx="36351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WPP</a:t>
            </a:r>
          </a:p>
          <a:p>
            <a:r>
              <a:rPr lang="en-US" sz="1200" i="1" dirty="0" smtClean="0"/>
              <a:t>3D finite-difference code Curvilinear grid for  topography, mesh refinement, viscoelastic model .Designed for massively parallel systems</a:t>
            </a:r>
            <a:endParaRPr lang="en-US" sz="1200" i="1" dirty="0"/>
          </a:p>
        </p:txBody>
      </p:sp>
      <p:grpSp>
        <p:nvGrpSpPr>
          <p:cNvPr id="11" name="Group 10"/>
          <p:cNvGrpSpPr/>
          <p:nvPr/>
        </p:nvGrpSpPr>
        <p:grpSpPr>
          <a:xfrm>
            <a:off x="4696178" y="1034815"/>
            <a:ext cx="4305299" cy="4369562"/>
            <a:chOff x="4838700" y="1423812"/>
            <a:chExt cx="4305299" cy="4369562"/>
          </a:xfrm>
        </p:grpSpPr>
        <p:pic>
          <p:nvPicPr>
            <p:cNvPr id="16" name="Picture 15"/>
            <p:cNvPicPr/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184" t="-2490" r="-1735" b="-1819"/>
            <a:stretch/>
          </p:blipFill>
          <p:spPr>
            <a:xfrm>
              <a:off x="4838700" y="1423812"/>
              <a:ext cx="4305299" cy="43695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4" name="TextBox 3"/>
            <p:cNvSpPr txBox="1"/>
            <p:nvPr/>
          </p:nvSpPr>
          <p:spPr>
            <a:xfrm>
              <a:off x="4929197" y="2247897"/>
              <a:ext cx="1981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600" b="1" dirty="0" smtClean="0"/>
                <a:t>WPP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927627" y="4035465"/>
              <a:ext cx="11444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400" b="1" dirty="0" smtClean="0"/>
                <a:t>GEODYNL</a:t>
              </a:r>
            </a:p>
          </p:txBody>
        </p:sp>
        <p:sp>
          <p:nvSpPr>
            <p:cNvPr id="2" name="Rectangle 1"/>
            <p:cNvSpPr/>
            <p:nvPr/>
          </p:nvSpPr>
          <p:spPr bwMode="auto">
            <a:xfrm>
              <a:off x="7835900" y="4030375"/>
              <a:ext cx="1236183" cy="1508760"/>
            </a:xfrm>
            <a:prstGeom prst="rect">
              <a:avLst/>
            </a:prstGeom>
            <a:noFill/>
            <a:ln w="7620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8" name="Straight Arrow Connector 7"/>
            <p:cNvCxnSpPr>
              <a:endCxn id="2" idx="1"/>
            </p:cNvCxnSpPr>
            <p:nvPr/>
          </p:nvCxnSpPr>
          <p:spPr bwMode="auto">
            <a:xfrm flipV="1">
              <a:off x="7124700" y="4784755"/>
              <a:ext cx="711200" cy="42224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0" name="TextBox 9"/>
            <p:cNvSpPr txBox="1"/>
            <p:nvPr/>
          </p:nvSpPr>
          <p:spPr>
            <a:xfrm>
              <a:off x="6604000" y="5168900"/>
              <a:ext cx="8354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/>
                <a:t>mortar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91879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114" y="75699"/>
            <a:ext cx="8229600" cy="902050"/>
          </a:xfrm>
        </p:spPr>
        <p:txBody>
          <a:bodyPr/>
          <a:lstStyle/>
          <a:p>
            <a:pPr algn="ctr"/>
            <a:r>
              <a:rPr lang="en-US" sz="1800" i="1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3D Underground Structure</a:t>
            </a:r>
            <a:br>
              <a:rPr lang="en-US" sz="1800" i="1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</a:br>
            <a:r>
              <a:rPr lang="en-US" sz="1800" i="1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Large Scale Constraints of the 3D Velocity Model</a:t>
            </a:r>
            <a:endParaRPr lang="en-US" sz="1800" i="1" dirty="0">
              <a:ln w="1905"/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Rounded MT Bold"/>
              <a:cs typeface="Arial Rounded MT Bold"/>
            </a:endParaRPr>
          </a:p>
        </p:txBody>
      </p:sp>
      <p:pic>
        <p:nvPicPr>
          <p:cNvPr id="8" name="Picture 7" descr="EarthVision_colors.t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06" t="18229" r="18683" b="3613"/>
          <a:stretch/>
        </p:blipFill>
        <p:spPr>
          <a:xfrm>
            <a:off x="3517088" y="1138126"/>
            <a:ext cx="4326902" cy="34431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160" y="1075620"/>
            <a:ext cx="3013193" cy="349826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38327" y="4618336"/>
            <a:ext cx="212109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3D </a:t>
            </a:r>
            <a:r>
              <a:rPr lang="en-US" sz="1400" dirty="0" smtClean="0"/>
              <a:t>Model Based on</a:t>
            </a:r>
            <a:endParaRPr lang="en-US" sz="1400" dirty="0" smtClean="0"/>
          </a:p>
          <a:p>
            <a:pPr marL="285750" indent="-285750">
              <a:buFont typeface="Arial"/>
              <a:buChar char="•"/>
            </a:pPr>
            <a:r>
              <a:rPr lang="en-US" sz="1400" dirty="0"/>
              <a:t>G</a:t>
            </a:r>
            <a:r>
              <a:rPr lang="en-US" sz="1400" dirty="0" smtClean="0"/>
              <a:t>eology</a:t>
            </a:r>
            <a:endParaRPr lang="en-US" sz="1400" dirty="0" smtClean="0"/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Surface mapping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/>
              <a:t>B</a:t>
            </a:r>
            <a:r>
              <a:rPr lang="en-US" sz="1400" dirty="0" smtClean="0"/>
              <a:t>oreholes</a:t>
            </a:r>
            <a:endParaRPr lang="en-US" sz="1400" dirty="0" smtClean="0"/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Geophysical models</a:t>
            </a:r>
          </a:p>
          <a:p>
            <a:pPr marL="285750" indent="-285750">
              <a:buFont typeface="Arial"/>
              <a:buChar char="•"/>
            </a:pPr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502494" y="4544662"/>
            <a:ext cx="546100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800000"/>
                </a:solidFill>
              </a:rPr>
              <a:t>Lithology               </a:t>
            </a:r>
            <a:r>
              <a:rPr lang="en-US" sz="1400" dirty="0" err="1" smtClean="0">
                <a:solidFill>
                  <a:srgbClr val="800000"/>
                </a:solidFill>
              </a:rPr>
              <a:t>Vp</a:t>
            </a:r>
            <a:r>
              <a:rPr lang="en-US" sz="1400" dirty="0" smtClean="0">
                <a:solidFill>
                  <a:srgbClr val="800000"/>
                </a:solidFill>
              </a:rPr>
              <a:t>(km/s)       </a:t>
            </a:r>
            <a:r>
              <a:rPr lang="en-US" sz="1400" dirty="0" err="1" smtClean="0">
                <a:solidFill>
                  <a:srgbClr val="800000"/>
                </a:solidFill>
              </a:rPr>
              <a:t>Vs</a:t>
            </a:r>
            <a:r>
              <a:rPr lang="en-US" sz="1400" dirty="0" smtClean="0">
                <a:solidFill>
                  <a:srgbClr val="800000"/>
                </a:solidFill>
              </a:rPr>
              <a:t>(km/s)</a:t>
            </a:r>
          </a:p>
          <a:p>
            <a:r>
              <a:rPr lang="en-US" sz="1400" dirty="0" smtClean="0">
                <a:solidFill>
                  <a:srgbClr val="FF0000"/>
                </a:solidFill>
              </a:rPr>
              <a:t>Softer</a:t>
            </a:r>
            <a:r>
              <a:rPr lang="en-US" sz="1400" dirty="0" smtClean="0">
                <a:solidFill>
                  <a:srgbClr val="FF0000"/>
                </a:solidFill>
              </a:rPr>
              <a:t> Granite</a:t>
            </a:r>
            <a:r>
              <a:rPr lang="en-US" sz="1400" dirty="0" smtClean="0"/>
              <a:t>          4.34              </a:t>
            </a:r>
            <a:r>
              <a:rPr lang="en-US" sz="1400" dirty="0" smtClean="0"/>
              <a:t>2.50 </a:t>
            </a:r>
            <a:r>
              <a:rPr lang="en-US" sz="1400" dirty="0"/>
              <a:t> </a:t>
            </a:r>
            <a:r>
              <a:rPr lang="en-US" sz="1400" dirty="0" smtClean="0"/>
              <a:t>      H=</a:t>
            </a:r>
            <a:r>
              <a:rPr lang="en-US" sz="1400" dirty="0" smtClean="0"/>
              <a:t>60m</a:t>
            </a:r>
          </a:p>
          <a:p>
            <a:r>
              <a:rPr lang="en-US" sz="1400" dirty="0"/>
              <a:t>Granite:                    6.20              3.58        no </a:t>
            </a:r>
            <a:r>
              <a:rPr lang="en-US" sz="1400" dirty="0" smtClean="0"/>
              <a:t>gradient</a:t>
            </a:r>
            <a:endParaRPr lang="en-US" sz="1400" dirty="0" smtClean="0"/>
          </a:p>
          <a:p>
            <a:r>
              <a:rPr lang="en-US" sz="1400" dirty="0" smtClean="0"/>
              <a:t>Paleozoic:                5.60              3.24 </a:t>
            </a:r>
            <a:r>
              <a:rPr lang="en-US" sz="1400" dirty="0"/>
              <a:t> </a:t>
            </a:r>
            <a:r>
              <a:rPr lang="en-US" sz="1400" dirty="0" smtClean="0"/>
              <a:t>      small gradient</a:t>
            </a:r>
          </a:p>
          <a:p>
            <a:r>
              <a:rPr lang="en-US" sz="1400" dirty="0" smtClean="0"/>
              <a:t>Tertiary:                    4.20              2.42 </a:t>
            </a:r>
            <a:r>
              <a:rPr lang="en-US" sz="1400" dirty="0"/>
              <a:t> </a:t>
            </a:r>
            <a:r>
              <a:rPr lang="en-US" sz="1400" dirty="0" smtClean="0"/>
              <a:t>      small gradient</a:t>
            </a:r>
          </a:p>
          <a:p>
            <a:r>
              <a:rPr lang="en-US" sz="1400" dirty="0" smtClean="0"/>
              <a:t>Quaternary:              3.00              1.50 </a:t>
            </a:r>
            <a:r>
              <a:rPr lang="en-US" sz="1400" dirty="0"/>
              <a:t> </a:t>
            </a:r>
            <a:r>
              <a:rPr lang="en-US" sz="1400" dirty="0" smtClean="0"/>
              <a:t>      no gradient</a:t>
            </a:r>
          </a:p>
          <a:p>
            <a:r>
              <a:rPr lang="en-US" sz="1400" dirty="0" smtClean="0">
                <a:solidFill>
                  <a:srgbClr val="FF0000"/>
                </a:solidFill>
              </a:rPr>
              <a:t>Top Quaternary        </a:t>
            </a:r>
            <a:r>
              <a:rPr lang="en-US" sz="1400" dirty="0" smtClean="0"/>
              <a:t>2.00              0.90 </a:t>
            </a:r>
            <a:r>
              <a:rPr lang="en-US" sz="1400" dirty="0"/>
              <a:t> </a:t>
            </a:r>
            <a:r>
              <a:rPr lang="en-US" sz="1400" dirty="0" smtClean="0"/>
              <a:t>      H=80m</a:t>
            </a:r>
          </a:p>
          <a:p>
            <a:r>
              <a:rPr lang="en-US" sz="1400" dirty="0"/>
              <a:t>Stochastic </a:t>
            </a:r>
            <a:r>
              <a:rPr lang="en-US" sz="1400" dirty="0" smtClean="0"/>
              <a:t>Small Scale Heterogeneity (</a:t>
            </a:r>
            <a:r>
              <a:rPr lang="en-US" sz="1400" dirty="0"/>
              <a:t>l=1km,up 15%)</a:t>
            </a:r>
          </a:p>
          <a:p>
            <a:endParaRPr lang="en-US" sz="1400" dirty="0" smtClean="0"/>
          </a:p>
          <a:p>
            <a:endParaRPr 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7879980" y="1404796"/>
            <a:ext cx="12824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(Wagoner,2012)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07833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PE_coda_correlation_model_L1_line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901" y="56134"/>
            <a:ext cx="2166100" cy="1234825"/>
          </a:xfrm>
          <a:prstGeom prst="rect">
            <a:avLst/>
          </a:prstGeom>
        </p:spPr>
      </p:pic>
      <p:pic>
        <p:nvPicPr>
          <p:cNvPr id="3" name="Picture 2" descr="SPE_coda_correlation_model_L2_line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209" y="1325206"/>
            <a:ext cx="2169791" cy="1236928"/>
          </a:xfrm>
          <a:prstGeom prst="rect">
            <a:avLst/>
          </a:prstGeom>
        </p:spPr>
      </p:pic>
      <p:pic>
        <p:nvPicPr>
          <p:cNvPr id="4" name="Picture 3" descr="SPE_coda_correlation_model_L3_line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191" y="2566872"/>
            <a:ext cx="2176809" cy="1240930"/>
          </a:xfrm>
          <a:prstGeom prst="rect">
            <a:avLst/>
          </a:prstGeom>
        </p:spPr>
      </p:pic>
      <p:pic>
        <p:nvPicPr>
          <p:cNvPr id="5" name="Picture 4" descr="SPE_coda_correlation_model_L4_line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382" y="3845180"/>
            <a:ext cx="2187618" cy="1247091"/>
          </a:xfrm>
          <a:prstGeom prst="rect">
            <a:avLst/>
          </a:prstGeom>
        </p:spPr>
      </p:pic>
      <p:pic>
        <p:nvPicPr>
          <p:cNvPr id="6" name="Picture 5" descr="SPE_coda_correlation_model_L5_line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158" y="5106360"/>
            <a:ext cx="2190841" cy="1248928"/>
          </a:xfrm>
          <a:prstGeom prst="rect">
            <a:avLst/>
          </a:prstGeom>
        </p:spPr>
      </p:pic>
      <p:pic>
        <p:nvPicPr>
          <p:cNvPr id="7" name="Picture 6" descr="figure5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59" y="601175"/>
            <a:ext cx="5648126" cy="730933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6575" y="114513"/>
            <a:ext cx="554961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2.5D Modeling of Shallow Structure</a:t>
            </a:r>
          </a:p>
          <a:p>
            <a:r>
              <a:rPr lang="en-US" sz="2400" b="1" i="1" dirty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i</a:t>
            </a:r>
            <a:r>
              <a:rPr lang="en-US" sz="2400" b="1" i="1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  <a:cs typeface="Arial Rounded MT Bold"/>
              </a:rPr>
              <a:t>n Granite</a:t>
            </a:r>
            <a:endParaRPr lang="en-US" sz="2400" b="1" dirty="0">
              <a:ln w="1905"/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Rounded MT Bold"/>
              <a:cs typeface="Arial Rounded MT Bold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66587" y="0"/>
            <a:ext cx="15531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Coda Interferometry</a:t>
            </a:r>
          </a:p>
          <a:p>
            <a:r>
              <a:rPr lang="en-US" sz="1200" dirty="0" smtClean="0"/>
              <a:t>(</a:t>
            </a:r>
            <a:r>
              <a:rPr lang="en-US" sz="1200" dirty="0" err="1" smtClean="0"/>
              <a:t>Matzel</a:t>
            </a:r>
            <a:r>
              <a:rPr lang="en-US" sz="1200" dirty="0" smtClean="0"/>
              <a:t> et al. </a:t>
            </a:r>
            <a:r>
              <a:rPr lang="en-US" sz="1200" dirty="0" smtClean="0"/>
              <a:t>2013</a:t>
            </a:r>
          </a:p>
          <a:p>
            <a:r>
              <a:rPr lang="en-US" sz="1200" dirty="0" smtClean="0"/>
              <a:t>Mellor’s talk</a:t>
            </a:r>
            <a:r>
              <a:rPr lang="en-US" sz="1200" dirty="0" smtClean="0"/>
              <a:t>)</a:t>
            </a:r>
            <a:endParaRPr lang="en-US" sz="1200" dirty="0"/>
          </a:p>
        </p:txBody>
      </p:sp>
      <p:sp>
        <p:nvSpPr>
          <p:cNvPr id="10" name="Rectangle 9"/>
          <p:cNvSpPr/>
          <p:nvPr/>
        </p:nvSpPr>
        <p:spPr>
          <a:xfrm>
            <a:off x="935290" y="6015937"/>
            <a:ext cx="603702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</a:rPr>
              <a:t>Models of Surface Weathered </a:t>
            </a:r>
            <a:r>
              <a:rPr lang="en-US" sz="1600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</a:rPr>
              <a:t>Layer for L1 </a:t>
            </a:r>
            <a:r>
              <a:rPr lang="en-US" sz="1600" b="1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</a:rPr>
              <a:t>(</a:t>
            </a:r>
            <a:r>
              <a:rPr lang="en-US" sz="1600" b="1" dirty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</a:rPr>
              <a:t>M</a:t>
            </a:r>
            <a:r>
              <a:rPr lang="en-US" sz="1600" b="1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</a:rPr>
              <a:t>ax </a:t>
            </a:r>
            <a:r>
              <a:rPr lang="en-US" sz="1600" b="1" dirty="0" err="1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</a:rPr>
              <a:t>Freq</a:t>
            </a:r>
            <a:r>
              <a:rPr lang="en-US" sz="1600" b="1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</a:rPr>
              <a:t> 10 </a:t>
            </a:r>
            <a:r>
              <a:rPr lang="en-US" sz="1600" b="1" dirty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/>
              </a:rPr>
              <a:t>Hz)</a:t>
            </a:r>
          </a:p>
          <a:p>
            <a:endParaRPr lang="en-US" sz="1600" dirty="0">
              <a:ln w="1905"/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Rounded MT Bold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3000" y="5857876"/>
            <a:ext cx="3621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>
                <a:solidFill>
                  <a:schemeClr val="accent1"/>
                </a:solidFill>
              </a:rPr>
              <a:t>Vs</a:t>
            </a:r>
            <a:endParaRPr lang="en-US" sz="1100" dirty="0">
              <a:solidFill>
                <a:schemeClr val="accent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98396" y="5863709"/>
            <a:ext cx="3700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err="1" smtClean="0">
                <a:solidFill>
                  <a:srgbClr val="FF0000"/>
                </a:solidFill>
              </a:rPr>
              <a:t>Vp</a:t>
            </a:r>
            <a:endParaRPr lang="en-US" sz="11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02500" y="690562"/>
            <a:ext cx="46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Vs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0308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tandard Background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 bwMode="auto">
        <a:noFill/>
        <a:ln w="9525">
          <a:noFill/>
          <a:miter lim="800000"/>
          <a:headEnd/>
          <a:tailEnd/>
        </a:ln>
      </a:spPr>
      <a:bodyPr anchor="b">
        <a:prstTxWarp prst="textNoShape">
          <a:avLst/>
        </a:prstTxWarp>
      </a:bodyPr>
      <a:lstStyle>
        <a:defPPr algn="ctr">
          <a:spcBef>
            <a:spcPct val="0"/>
          </a:spcBef>
          <a:defRPr sz="1600" dirty="0">
            <a:solidFill>
              <a:srgbClr val="000000"/>
            </a:solidFill>
          </a:defRPr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No Background Color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 bwMode="auto">
        <a:noFill/>
        <a:ln w="9525">
          <a:noFill/>
          <a:miter lim="800000"/>
          <a:headEnd/>
          <a:tailEnd/>
        </a:ln>
      </a:spPr>
      <a:bodyPr anchor="b">
        <a:prstTxWarp prst="textNoShape">
          <a:avLst/>
        </a:prstTxWarp>
      </a:bodyPr>
      <a:lstStyle>
        <a:defPPr algn="ctr">
          <a:spcBef>
            <a:spcPct val="0"/>
          </a:spcBef>
          <a:defRPr sz="1600" dirty="0">
            <a:solidFill>
              <a:srgbClr val="000000"/>
            </a:solidFill>
          </a:defRPr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42577</TotalTime>
  <Words>1025</Words>
  <Application>Microsoft Macintosh PowerPoint</Application>
  <PresentationFormat>On-screen Show (4:3)</PresentationFormat>
  <Paragraphs>177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Standard Background</vt:lpstr>
      <vt:lpstr>1_No Background Color</vt:lpstr>
      <vt:lpstr>PowerPoint Presentation</vt:lpstr>
      <vt:lpstr>Overview</vt:lpstr>
      <vt:lpstr>PowerPoint Presentation</vt:lpstr>
      <vt:lpstr>Observed Far-Field Shear Wave Energy </vt:lpstr>
      <vt:lpstr>PowerPoint Presentation</vt:lpstr>
      <vt:lpstr>PowerPoint Presentation</vt:lpstr>
      <vt:lpstr>PowerPoint Presentation</vt:lpstr>
      <vt:lpstr>3D Underground Structure Large Scale Constraints of the 3D Velocity Model</vt:lpstr>
      <vt:lpstr>PowerPoint Presentation</vt:lpstr>
      <vt:lpstr>PowerPoint Presentation</vt:lpstr>
      <vt:lpstr>Simulations reveal very complex propagation and clear conversions of P and Rg energy to S-wave energy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Acknowledgements</vt:lpstr>
    </vt:vector>
  </TitlesOfParts>
  <Company>LLNL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2011 LLNL Template</dc:title>
  <dc:creator>TID</dc:creator>
  <cp:lastModifiedBy>pitarka1</cp:lastModifiedBy>
  <cp:revision>1293</cp:revision>
  <cp:lastPrinted>2013-01-08T01:17:46Z</cp:lastPrinted>
  <dcterms:created xsi:type="dcterms:W3CDTF">2010-07-01T20:56:41Z</dcterms:created>
  <dcterms:modified xsi:type="dcterms:W3CDTF">2013-08-22T17:11:15Z</dcterms:modified>
</cp:coreProperties>
</file>