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notesSlides/notesSlide3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4.xml" ContentType="application/vnd.openxmlformats-officedocument.presentationml.notesSlide+xml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5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notesSlides/notesSlide6.xml" ContentType="application/vnd.openxmlformats-officedocument.presentationml.notesSlide+xml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notesSlides/notesSlide7.xml" ContentType="application/vnd.openxmlformats-officedocument.presentationml.notesSlide+xml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notesSlides/notesSlide8.xml" ContentType="application/vnd.openxmlformats-officedocument.presentationml.notesSlide+xml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notesSlides/notesSlide9.xml" ContentType="application/vnd.openxmlformats-officedocument.presentationml.notesSlide+xml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notesSlides/notesSlide10.xml" ContentType="application/vnd.openxmlformats-officedocument.presentationml.notesSlide+xml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75"/>
  </p:notesMasterIdLst>
  <p:sldIdLst>
    <p:sldId id="288" r:id="rId5"/>
    <p:sldId id="256" r:id="rId6"/>
    <p:sldId id="259" r:id="rId7"/>
    <p:sldId id="257" r:id="rId8"/>
    <p:sldId id="260" r:id="rId9"/>
    <p:sldId id="261" r:id="rId10"/>
    <p:sldId id="264" r:id="rId11"/>
    <p:sldId id="279" r:id="rId12"/>
    <p:sldId id="265" r:id="rId13"/>
    <p:sldId id="280" r:id="rId14"/>
    <p:sldId id="281" r:id="rId15"/>
    <p:sldId id="263" r:id="rId16"/>
    <p:sldId id="282" r:id="rId17"/>
    <p:sldId id="278" r:id="rId18"/>
    <p:sldId id="286" r:id="rId19"/>
    <p:sldId id="268" r:id="rId20"/>
    <p:sldId id="269" r:id="rId21"/>
    <p:sldId id="270" r:id="rId22"/>
    <p:sldId id="271" r:id="rId23"/>
    <p:sldId id="275" r:id="rId24"/>
    <p:sldId id="276" r:id="rId25"/>
    <p:sldId id="287" r:id="rId26"/>
    <p:sldId id="284" r:id="rId27"/>
    <p:sldId id="285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8" r:id="rId64"/>
    <p:sldId id="329" r:id="rId65"/>
    <p:sldId id="330" r:id="rId66"/>
    <p:sldId id="331" r:id="rId67"/>
    <p:sldId id="332" r:id="rId68"/>
    <p:sldId id="333" r:id="rId69"/>
    <p:sldId id="334" r:id="rId70"/>
    <p:sldId id="335" r:id="rId71"/>
    <p:sldId id="336" r:id="rId72"/>
    <p:sldId id="337" r:id="rId73"/>
    <p:sldId id="309" r:id="rId7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-96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80" Type="http://schemas.openxmlformats.org/officeDocument/2006/relationships/tableStyles" Target="tableStyles.xml"/><Relationship Id="rId70" Type="http://schemas.openxmlformats.org/officeDocument/2006/relationships/slide" Target="slides/slide66.xml"/><Relationship Id="rId71" Type="http://schemas.openxmlformats.org/officeDocument/2006/relationships/slide" Target="slides/slide67.xml"/><Relationship Id="rId72" Type="http://schemas.openxmlformats.org/officeDocument/2006/relationships/slide" Target="slides/slide68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73" Type="http://schemas.openxmlformats.org/officeDocument/2006/relationships/slide" Target="slides/slide69.xml"/><Relationship Id="rId74" Type="http://schemas.openxmlformats.org/officeDocument/2006/relationships/slide" Target="slides/slide70.xml"/><Relationship Id="rId75" Type="http://schemas.openxmlformats.org/officeDocument/2006/relationships/notesMaster" Target="notesMasters/notesMaster1.xml"/><Relationship Id="rId76" Type="http://schemas.openxmlformats.org/officeDocument/2006/relationships/printerSettings" Target="printerSettings/printerSettings1.bin"/><Relationship Id="rId77" Type="http://schemas.openxmlformats.org/officeDocument/2006/relationships/presProps" Target="presProps.xml"/><Relationship Id="rId78" Type="http://schemas.openxmlformats.org/officeDocument/2006/relationships/viewProps" Target="viewProps.xml"/><Relationship Id="rId79" Type="http://schemas.openxmlformats.org/officeDocument/2006/relationships/theme" Target="theme/theme1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Relationship Id="rId2" Type="http://schemas.openxmlformats.org/officeDocument/2006/relationships/image" Target="../media/image57.emf"/><Relationship Id="rId3" Type="http://schemas.openxmlformats.org/officeDocument/2006/relationships/image" Target="../media/image5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Relationship Id="rId2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Relationship Id="rId2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1" Type="http://schemas.openxmlformats.org/officeDocument/2006/relationships/image" Target="../media/image6.emf"/><Relationship Id="rId2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1" Type="http://schemas.openxmlformats.org/officeDocument/2006/relationships/image" Target="../media/image6.emf"/><Relationship Id="rId2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Relationship Id="rId2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F67573-B3ED-0045-B42B-E203B9F352A8}" type="datetimeFigureOut">
              <a:rPr lang="en-US" smtClean="0"/>
              <a:t>8/22/13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CB9BF-510E-0543-8289-AE8360D84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66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First,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Im</a:t>
            </a:r>
            <a:r>
              <a:rPr lang="en-US" baseline="0" dirty="0" smtClean="0"/>
              <a:t> going to introduce and compare the models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Then compare in a relative and absolute sense with explosions from the SPE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054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Most</a:t>
            </a:r>
            <a:r>
              <a:rPr lang="en-US" baseline="0" dirty="0" smtClean="0"/>
              <a:t> different for small and/or deeply buried shots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09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Just look at intermediate period data for SPE-1 and SPE-2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sDOB</a:t>
            </a:r>
            <a:r>
              <a:rPr lang="en-US" dirty="0" smtClean="0"/>
              <a:t> is calculated after</a:t>
            </a:r>
            <a:r>
              <a:rPr lang="en-US" baseline="0" dirty="0" smtClean="0"/>
              <a:t> doubling </a:t>
            </a:r>
            <a:r>
              <a:rPr lang="en-US" baseline="0" dirty="0" err="1" smtClean="0"/>
              <a:t>chem</a:t>
            </a:r>
            <a:r>
              <a:rPr lang="en-US" baseline="0" dirty="0" smtClean="0"/>
              <a:t> yield (1248 and 458)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66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 Assumptions about </a:t>
            </a:r>
            <a:r>
              <a:rPr lang="en-US" dirty="0" err="1" smtClean="0"/>
              <a:t>chem</a:t>
            </a:r>
            <a:r>
              <a:rPr lang="en-US" dirty="0" smtClean="0"/>
              <a:t>/nuke are</a:t>
            </a:r>
            <a:r>
              <a:rPr lang="en-US" baseline="0" dirty="0" smtClean="0"/>
              <a:t> factored out of the ratio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104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Doubled the W for MM71 and MB94</a:t>
            </a:r>
          </a:p>
          <a:p>
            <a:pPr marL="628650" lvl="1" indent="-171450">
              <a:buFontTx/>
              <a:buChar char="-"/>
            </a:pPr>
            <a:r>
              <a:rPr lang="en-US" dirty="0" smtClean="0"/>
              <a:t>Only</a:t>
            </a:r>
            <a:r>
              <a:rPr lang="en-US" baseline="0" dirty="0" smtClean="0"/>
              <a:t> affects fc (long-period is </a:t>
            </a:r>
            <a:r>
              <a:rPr lang="en-US" baseline="0" dirty="0" err="1" smtClean="0"/>
              <a:t>ratioed</a:t>
            </a:r>
            <a:r>
              <a:rPr lang="en-US" baseline="0" dirty="0" smtClean="0"/>
              <a:t> out)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18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Used SPE-1 because it is the smallest (and deepest)</a:t>
            </a: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6782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 </a:t>
            </a:r>
            <a:r>
              <a:rPr lang="en-US" dirty="0" err="1" smtClean="0"/>
              <a:t>Ak</a:t>
            </a:r>
            <a:r>
              <a:rPr lang="en-US" dirty="0" smtClean="0"/>
              <a:t> = 10</a:t>
            </a:r>
            <a:r>
              <a:rPr lang="en-US" baseline="30000" dirty="0" smtClean="0"/>
              <a:t>18</a:t>
            </a:r>
            <a:r>
              <a:rPr lang="en-US" dirty="0" smtClean="0"/>
              <a:t> N-m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4001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good morning everyone.</a:t>
            </a:r>
            <a:r>
              <a:rPr lang="en-US" baseline="0" dirty="0" smtClean="0"/>
              <a:t> Today </a:t>
            </a:r>
            <a:r>
              <a:rPr lang="en-US" baseline="0" dirty="0" err="1" smtClean="0"/>
              <a:t>Im</a:t>
            </a:r>
            <a:r>
              <a:rPr lang="en-US" baseline="0" dirty="0" smtClean="0"/>
              <a:t> going to present some work I did with Rob </a:t>
            </a:r>
            <a:r>
              <a:rPr lang="en-US" baseline="0" dirty="0" err="1" smtClean="0"/>
              <a:t>Mellors</a:t>
            </a:r>
            <a:r>
              <a:rPr lang="en-US" baseline="0" dirty="0" smtClean="0"/>
              <a:t> and Bill Walter on a preliminary point-source moment tensor analysis of SPE-1 and -2 using a simple 1D velocity model and low-frequency 3-component waveforms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 err="1" smtClean="0"/>
              <a:t>Topopah</a:t>
            </a:r>
            <a:r>
              <a:rPr lang="en-US" dirty="0" smtClean="0"/>
              <a:t> Spring, NV ANSS backbone USGS station STS-2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Coherence high only in 15-25s band (lower but cut-off</a:t>
            </a:r>
            <a:r>
              <a:rPr lang="en-US" baseline="0" dirty="0" smtClean="0"/>
              <a:t> by CMG-40T corner)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Slight suggestion of different sensitivity between Z/H at high-frequencies, but could not confirm</a:t>
            </a:r>
          </a:p>
          <a:p>
            <a:pPr marL="628650" lvl="1" indent="-171450">
              <a:buFont typeface="Arial"/>
              <a:buChar char="•"/>
            </a:pPr>
            <a:r>
              <a:rPr lang="en-US" baseline="0" dirty="0" smtClean="0"/>
              <a:t>Need actual calibration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60294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 L4-20 probably has some Ray/Love</a:t>
            </a:r>
            <a:r>
              <a:rPr lang="en-US" baseline="0" dirty="0" smtClean="0"/>
              <a:t> contamination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4580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baseline="0" dirty="0" smtClean="0"/>
              <a:t> </a:t>
            </a:r>
            <a:r>
              <a:rPr lang="en-US" dirty="0" smtClean="0"/>
              <a:t>Show that SPE1/2 are similar at low-</a:t>
            </a:r>
            <a:r>
              <a:rPr lang="en-US" dirty="0" err="1" smtClean="0"/>
              <a:t>freqs</a:t>
            </a:r>
            <a:endParaRPr lang="en-US" dirty="0" smtClean="0"/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dirty="0" smtClean="0"/>
              <a:t>Therefore mechanisms that exhibit different behavior</a:t>
            </a:r>
            <a:r>
              <a:rPr lang="en-US" baseline="0" dirty="0" smtClean="0"/>
              <a:t> in this band at variable </a:t>
            </a:r>
            <a:r>
              <a:rPr lang="en-US" baseline="0" dirty="0" err="1" smtClean="0"/>
              <a:t>sdob</a:t>
            </a:r>
            <a:r>
              <a:rPr lang="en-US" baseline="0" dirty="0" smtClean="0"/>
              <a:t> are not consistent with data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baseline="0" dirty="0" smtClean="0"/>
              <a:t> </a:t>
            </a:r>
            <a:r>
              <a:rPr lang="en-US" dirty="0" smtClean="0"/>
              <a:t>Also note particle-motion is not dominantly</a:t>
            </a:r>
            <a:r>
              <a:rPr lang="en-US" baseline="0" dirty="0" smtClean="0"/>
              <a:t> Rayleigh-type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baseline="0" dirty="0" smtClean="0"/>
              <a:t>Scattered and/or </a:t>
            </a:r>
            <a:r>
              <a:rPr lang="en-US" baseline="0" dirty="0" err="1" smtClean="0"/>
              <a:t>multipathed</a:t>
            </a: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DJ state “no evidence was found in this study to suggest that chemical and nuclear explosions are significantly different,” so no change is made to the DJ model for chemical explosions.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Hello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329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 smtClean="0"/>
              <a:t>Townsend et al. (2012) Geology</a:t>
            </a:r>
            <a:r>
              <a:rPr lang="en-US" baseline="0" dirty="0" smtClean="0"/>
              <a:t> of the Source Physics Site, Climax Stock, NNSS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Also evidence from Abbott refraction study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Poisson solid v=0.25 and a/b=</a:t>
            </a:r>
            <a:r>
              <a:rPr lang="en-US" baseline="0" dirty="0" err="1" smtClean="0"/>
              <a:t>sqrt</a:t>
            </a:r>
            <a:r>
              <a:rPr lang="en-US" baseline="0" dirty="0" smtClean="0"/>
              <a:t>(3)=1.73</a:t>
            </a:r>
          </a:p>
          <a:p>
            <a:pPr marL="628650" lvl="1" indent="-171450">
              <a:buFont typeface="Arial"/>
              <a:buChar char="•"/>
            </a:pPr>
            <a:r>
              <a:rPr lang="en-US" baseline="0" dirty="0" smtClean="0"/>
              <a:t>Note: evidence for higher than Poisson solid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22312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4 sec of data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Allowing full</a:t>
            </a:r>
          </a:p>
          <a:p>
            <a:pPr marL="628650" lvl="1" indent="-171450">
              <a:buFontTx/>
              <a:buChar char="-"/>
            </a:pPr>
            <a:r>
              <a:rPr lang="en-US" dirty="0" err="1" smtClean="0"/>
              <a:t>Doesn</a:t>
            </a:r>
            <a:r>
              <a:rPr lang="fr-FR" dirty="0" smtClean="0"/>
              <a:t>’</a:t>
            </a:r>
            <a:r>
              <a:rPr lang="en-US" dirty="0" smtClean="0"/>
              <a:t>t</a:t>
            </a:r>
            <a:r>
              <a:rPr lang="en-US" baseline="0" dirty="0" smtClean="0"/>
              <a:t> fit tangential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Fits radial at X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X% for explosion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Doubles the Miso (without 5% improvement in VR)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granite were a little faster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Yucca were a little slower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Take Home: Even at these periods require &gt;1D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we performed a suite of inversions to try and fit the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923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Allowing full</a:t>
            </a:r>
          </a:p>
          <a:p>
            <a:pPr marL="628650" lvl="1" indent="-171450">
              <a:buFontTx/>
              <a:buChar char="-"/>
            </a:pPr>
            <a:r>
              <a:rPr lang="en-US" dirty="0" err="1" smtClean="0"/>
              <a:t>Doesn</a:t>
            </a:r>
            <a:r>
              <a:rPr lang="fr-FR" dirty="0" smtClean="0"/>
              <a:t>’</a:t>
            </a:r>
            <a:r>
              <a:rPr lang="en-US" dirty="0" smtClean="0"/>
              <a:t>t</a:t>
            </a:r>
            <a:r>
              <a:rPr lang="en-US" baseline="0" dirty="0" smtClean="0"/>
              <a:t> fit tangential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Fits radial at X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X% for explosion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Doubles the Miso (without 5% improvement in VR)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granite were a little faster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Yucca were a little slower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Take Home: Even at these periods require &gt;1D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923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Allowing full</a:t>
            </a:r>
          </a:p>
          <a:p>
            <a:pPr marL="628650" lvl="1" indent="-171450">
              <a:buFontTx/>
              <a:buChar char="-"/>
            </a:pPr>
            <a:r>
              <a:rPr lang="en-US" dirty="0" err="1" smtClean="0"/>
              <a:t>Doesn</a:t>
            </a:r>
            <a:r>
              <a:rPr lang="fr-FR" dirty="0" smtClean="0"/>
              <a:t>’</a:t>
            </a:r>
            <a:r>
              <a:rPr lang="en-US" dirty="0" smtClean="0"/>
              <a:t>t</a:t>
            </a:r>
            <a:r>
              <a:rPr lang="en-US" baseline="0" dirty="0" smtClean="0"/>
              <a:t> fit tangential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Fits radial at X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X% for explosion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Doubles the Miso (without 5% improvement in VR)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granite were a little faster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Yucca were a little slower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Take Home: Even at these periods require &gt;1D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923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Allowing full</a:t>
            </a:r>
          </a:p>
          <a:p>
            <a:pPr marL="628650" lvl="1" indent="-171450">
              <a:buFontTx/>
              <a:buChar char="-"/>
            </a:pPr>
            <a:r>
              <a:rPr lang="en-US" dirty="0" err="1" smtClean="0"/>
              <a:t>Doesn</a:t>
            </a:r>
            <a:r>
              <a:rPr lang="fr-FR" dirty="0" smtClean="0"/>
              <a:t>’</a:t>
            </a:r>
            <a:r>
              <a:rPr lang="en-US" dirty="0" smtClean="0"/>
              <a:t>t</a:t>
            </a:r>
            <a:r>
              <a:rPr lang="en-US" baseline="0" dirty="0" smtClean="0"/>
              <a:t> fit tangential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Fits radial at X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X% for explosion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Doubles the Miso (without 5% improvement in VR)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granite were a little faster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Yucca were a little slower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Take Home: Even at these periods require &gt;1D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923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Allowing full</a:t>
            </a:r>
          </a:p>
          <a:p>
            <a:pPr marL="628650" lvl="1" indent="-171450">
              <a:buFontTx/>
              <a:buChar char="-"/>
            </a:pPr>
            <a:r>
              <a:rPr lang="en-US" dirty="0" err="1" smtClean="0"/>
              <a:t>Doesn</a:t>
            </a:r>
            <a:r>
              <a:rPr lang="fr-FR" dirty="0" smtClean="0"/>
              <a:t>’</a:t>
            </a:r>
            <a:r>
              <a:rPr lang="en-US" dirty="0" smtClean="0"/>
              <a:t>t</a:t>
            </a:r>
            <a:r>
              <a:rPr lang="en-US" baseline="0" dirty="0" smtClean="0"/>
              <a:t> fit tangential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Fits radial at X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X% for explosion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Doubles the Miso (without 5% improvement in VR)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granite were a little faster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Yucca were a little slower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Take Home: Even at these periods require &gt;1D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923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Line</a:t>
            </a:r>
            <a:r>
              <a:rPr lang="en-US" baseline="0" dirty="0" smtClean="0"/>
              <a:t> 4 is </a:t>
            </a:r>
            <a:r>
              <a:rPr lang="en-US" baseline="0" smtClean="0"/>
              <a:t>still reversed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923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Allowing full</a:t>
            </a:r>
          </a:p>
          <a:p>
            <a:pPr marL="628650" lvl="1" indent="-171450">
              <a:buFontTx/>
              <a:buChar char="-"/>
            </a:pPr>
            <a:r>
              <a:rPr lang="en-US" dirty="0" err="1" smtClean="0"/>
              <a:t>Doesn</a:t>
            </a:r>
            <a:r>
              <a:rPr lang="fr-FR" dirty="0" smtClean="0"/>
              <a:t>’</a:t>
            </a:r>
            <a:r>
              <a:rPr lang="en-US" dirty="0" smtClean="0"/>
              <a:t>t</a:t>
            </a:r>
            <a:r>
              <a:rPr lang="en-US" baseline="0" dirty="0" smtClean="0"/>
              <a:t> fit tangential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Fits radial at X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X% for explosion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Doubles the Miso (without 5% improvement in VR)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granite were a little faster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Stations on Yucca were a little slower than model</a:t>
            </a:r>
          </a:p>
          <a:p>
            <a:pPr marL="171450" lvl="0" indent="-171450">
              <a:buFontTx/>
              <a:buChar char="-"/>
            </a:pPr>
            <a:r>
              <a:rPr lang="en-US" baseline="0" dirty="0" smtClean="0"/>
              <a:t>Take Home: Even at these periods require &gt;1D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923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none of these satisfactorily fit the tangential</a:t>
            </a:r>
            <a:r>
              <a:rPr lang="en-US" baseline="0" dirty="0" smtClean="0"/>
              <a:t> displacement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r>
              <a:rPr lang="en-US" dirty="0" smtClean="0"/>
              <a:t>-</a:t>
            </a:r>
            <a:r>
              <a:rPr lang="en-US" baseline="0" dirty="0" smtClean="0"/>
              <a:t> Trilliums were too far away and had poor SNR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92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DJ state “no evidence was found in this study to suggest that chemical and nuclear explosions are significantly different,” so no change is made to the DJ model for chemical explosions.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Hello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329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r>
              <a:rPr lang="en-US" dirty="0" smtClean="0"/>
              <a:t>-</a:t>
            </a:r>
            <a:r>
              <a:rPr lang="en-US" baseline="0" dirty="0" smtClean="0"/>
              <a:t> Trilliums were too far away and </a:t>
            </a:r>
            <a:r>
              <a:rPr lang="en-US" baseline="0" smtClean="0"/>
              <a:t>had poor SNR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923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baseline="0" dirty="0" smtClean="0"/>
              <a:t> representation at T and R is not exact </a:t>
            </a:r>
          </a:p>
          <a:p>
            <a:pPr>
              <a:buFont typeface="Arial"/>
              <a:buChar char="•"/>
            </a:pPr>
            <a:r>
              <a:rPr lang="en-US" dirty="0" smtClean="0"/>
              <a:t>duration = 0.05s (1/dur</a:t>
            </a:r>
            <a:r>
              <a:rPr lang="en-US" baseline="0" dirty="0" smtClean="0"/>
              <a:t> = 20Hz)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approximate corner of SPE-2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baseline="0" dirty="0" smtClean="0"/>
              <a:t> representation at T and R is not exact </a:t>
            </a:r>
          </a:p>
          <a:p>
            <a:pPr>
              <a:buFont typeface="Arial"/>
              <a:buChar char="•"/>
            </a:pPr>
            <a:r>
              <a:rPr lang="en-US" dirty="0" smtClean="0"/>
              <a:t>duration = 0.05s (1/dur</a:t>
            </a:r>
            <a:r>
              <a:rPr lang="en-US" baseline="0" dirty="0" smtClean="0"/>
              <a:t> = 20Hz)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approximate corner of SPE-2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No evidence for chemical</a:t>
            </a:r>
            <a:r>
              <a:rPr lang="en-US" baseline="0" dirty="0" smtClean="0"/>
              <a:t> / nuclear difference (~Goldstein et al 94 &amp; Stump et al 99)</a:t>
            </a: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1 N-m = 1e7 dyne-cm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SPE-2: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rc</a:t>
            </a:r>
            <a:r>
              <a:rPr lang="en-US" dirty="0" smtClean="0"/>
              <a:t> = 1.7933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rs</a:t>
            </a:r>
            <a:r>
              <a:rPr lang="en-US" dirty="0" smtClean="0"/>
              <a:t> = 93.9574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mt</a:t>
            </a:r>
            <a:r>
              <a:rPr lang="en-US" dirty="0" smtClean="0"/>
              <a:t> = 1.6005e+12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mo = 6.6641e+11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mo = 6.3000e+11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mt</a:t>
            </a:r>
            <a:r>
              <a:rPr lang="en-US" dirty="0" smtClean="0"/>
              <a:t> = 1.5131e+12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rc</a:t>
            </a:r>
            <a:r>
              <a:rPr lang="en-US" dirty="0" smtClean="0"/>
              <a:t> = 1.7601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w</a:t>
            </a:r>
            <a:r>
              <a:rPr lang="en-US" dirty="0" smtClean="0"/>
              <a:t> = 9.4537e-04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sdob</a:t>
            </a:r>
            <a:r>
              <a:rPr lang="en-US" dirty="0" smtClean="0"/>
              <a:t> = 450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(from 122/kt^(1/3) = 12.2)</a:t>
            </a:r>
          </a:p>
          <a:p>
            <a:pPr marL="171450" indent="-171450">
              <a:buFontTx/>
              <a:buChar char="-"/>
            </a:pP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SPE-1: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rc</a:t>
            </a:r>
            <a:r>
              <a:rPr lang="en-US" dirty="0" smtClean="0"/>
              <a:t> = 0.7897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rs</a:t>
            </a:r>
            <a:r>
              <a:rPr lang="en-US" dirty="0" smtClean="0"/>
              <a:t> = 39.0367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mt</a:t>
            </a:r>
            <a:r>
              <a:rPr lang="en-US" dirty="0" smtClean="0"/>
              <a:t> = 1.3666e+11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mo = 6.1027e+10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mo = 6.0000e+10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mt</a:t>
            </a:r>
            <a:r>
              <a:rPr lang="en-US" dirty="0" smtClean="0"/>
              <a:t> = 1.3436e+11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rc</a:t>
            </a:r>
            <a:r>
              <a:rPr lang="en-US" dirty="0" smtClean="0"/>
              <a:t> = 0.7852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w</a:t>
            </a:r>
            <a:r>
              <a:rPr lang="en-US" dirty="0" smtClean="0"/>
              <a:t> = 9.8317e-05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sdob</a:t>
            </a:r>
            <a:r>
              <a:rPr lang="en-US" dirty="0" smtClean="0"/>
              <a:t> = 1185 m/kt^(1/3)</a:t>
            </a: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D0B23-3995-7B4F-BC75-EC9CA2B229F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7325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3. (</a:t>
            </a:r>
            <a:r>
              <a:rPr lang="en-US" dirty="0" err="1" smtClean="0"/>
              <a:t>tracecc</a:t>
            </a:r>
            <a:r>
              <a:rPr lang="en-US" dirty="0" smtClean="0"/>
              <a:t>) Recordings of SPE-2 (red) and SPE-3 (black) at station L4-05 (distance = 500 m). Blowups of the full trace show selected 0.4 sec windows normalized to maximum amplitude used for the cross-correlation analysis to determine the best shift time </a:t>
            </a:r>
            <a:r>
              <a:rPr lang="en-US" dirty="0" err="1" smtClean="0"/>
              <a:t>ts</a:t>
            </a:r>
            <a:r>
              <a:rPr lang="en-US" dirty="0" smtClean="0"/>
              <a:t>, which is given as a function of time in the bottom panel. Shift time is relatively constant at ~2 </a:t>
            </a:r>
            <a:r>
              <a:rPr lang="en-US" dirty="0" err="1" smtClean="0"/>
              <a:t>ms</a:t>
            </a:r>
            <a:r>
              <a:rPr lang="en-US" dirty="0" smtClean="0"/>
              <a:t> (sample time is 2 </a:t>
            </a:r>
            <a:r>
              <a:rPr lang="en-US" dirty="0" err="1" smtClean="0"/>
              <a:t>ms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C1CB7-3CFE-E64C-BC62-A8980F3A5BFD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4081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SPE2 OT = 190000.012</a:t>
            </a:r>
          </a:p>
          <a:p>
            <a:r>
              <a:rPr lang="en-US" dirty="0" smtClean="0"/>
              <a:t>SPE3 OT = 110000.447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C1CB7-3CFE-E64C-BC62-A8980F3A5BFD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51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49281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Day &amp; McLaughlin after </a:t>
            </a:r>
            <a:r>
              <a:rPr lang="en-US" dirty="0" err="1" smtClean="0"/>
              <a:t>Eislter</a:t>
            </a:r>
            <a:r>
              <a:rPr lang="en-US" dirty="0" smtClean="0"/>
              <a:t> &amp; Chilton</a:t>
            </a:r>
          </a:p>
          <a:p>
            <a:r>
              <a:rPr lang="en-US" dirty="0" smtClean="0"/>
              <a:t>V73 a handful</a:t>
            </a:r>
            <a:r>
              <a:rPr lang="en-US" baseline="0" dirty="0" smtClean="0"/>
              <a:t> at NTS</a:t>
            </a:r>
          </a:p>
          <a:p>
            <a:r>
              <a:rPr lang="en-US" baseline="0" dirty="0" smtClean="0"/>
              <a:t>S78 added 43 more events at NTS</a:t>
            </a:r>
          </a:p>
          <a:p>
            <a:r>
              <a:rPr lang="en-US" baseline="0" dirty="0" smtClean="0"/>
              <a:t>P90 looked at 33 </a:t>
            </a:r>
            <a:r>
              <a:rPr lang="en-US" baseline="0" dirty="0" err="1" smtClean="0"/>
              <a:t>Pahute</a:t>
            </a:r>
            <a:r>
              <a:rPr lang="en-US" baseline="0" dirty="0" smtClean="0"/>
              <a:t> Mesa (and a few others) – models for </a:t>
            </a:r>
            <a:r>
              <a:rPr lang="en-US" baseline="0" dirty="0" err="1" smtClean="0"/>
              <a:t>awt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bwt</a:t>
            </a:r>
            <a:r>
              <a:rPr lang="en-US" baseline="0" dirty="0" smtClean="0"/>
              <a:t> (shown here is </a:t>
            </a:r>
            <a:r>
              <a:rPr lang="en-US" baseline="0" dirty="0" err="1" smtClean="0"/>
              <a:t>awt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33AB-85ED-8343-B4A1-1BC73059D85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56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03649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SL-10 at 15m NW (not GZ, exactly)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33AB-85ED-8343-B4A1-1BC73059D85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66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79829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Explosion</a:t>
            </a:r>
            <a:r>
              <a:rPr lang="en-US" baseline="0" dirty="0" smtClean="0"/>
              <a:t> M0 function modeled after </a:t>
            </a:r>
            <a:r>
              <a:rPr lang="en-US" baseline="0" dirty="0" err="1" smtClean="0"/>
              <a:t>Rougier</a:t>
            </a:r>
            <a:r>
              <a:rPr lang="en-US" baseline="0" dirty="0" smtClean="0"/>
              <a:t> &amp; Patton RDP presentation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33AB-85ED-8343-B4A1-1BC73059D85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67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3984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Since they</a:t>
            </a:r>
            <a:r>
              <a:rPr lang="en-US" baseline="0" dirty="0" smtClean="0"/>
              <a:t> both have cube-root dependency they are just a function of depth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32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Since they</a:t>
            </a:r>
            <a:r>
              <a:rPr lang="en-US" baseline="0" dirty="0" smtClean="0"/>
              <a:t> both have cube-root dependency they are just a function of depth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32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Since they</a:t>
            </a:r>
            <a:r>
              <a:rPr lang="en-US" baseline="0" dirty="0" smtClean="0"/>
              <a:t> both have cube-root dependency they are just a function of depth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32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F is a material constant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09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F is a material constant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09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Most</a:t>
            </a:r>
            <a:r>
              <a:rPr lang="en-US" baseline="0" dirty="0" smtClean="0"/>
              <a:t> different for small and/or deeply buried shots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B9BF-510E-0543-8289-AE8360D84C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09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46664"/>
            <a:ext cx="7772400" cy="18233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321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7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825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67911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84683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1799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0698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01602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49110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1737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1089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3348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94670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8318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36998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53757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9467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51741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41146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03278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95912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13444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3595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33503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95745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45581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26638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39438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34491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99693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74815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572860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4723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127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50571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68977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07773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80477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511051-B93A-F547-B3C6-FA9245D74A8F}" type="datetimeFigureOut">
              <a:rPr lang="en-US" smtClean="0">
                <a:solidFill>
                  <a:prstClr val="black"/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55520-4608-4D48-9617-C20337D435E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3008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069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82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992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20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92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4143" y="184465"/>
            <a:ext cx="8684583" cy="773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143" y="1099693"/>
            <a:ext cx="8684583" cy="5621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31A6D-FFBB-6A44-80CD-03A2DD1769A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41884-8D26-7D40-903E-275FCD6D8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824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013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01313"/>
            <a:ext cx="8229600" cy="5591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629B0-D170-7045-B8A6-104A1DACF52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D5C44-C16F-5547-AA26-130571B0988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3227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59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A3E3A-6908-A644-A669-BC16C582C32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0902C-0ADA-5A41-873F-CC4776ED65E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6935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r" defTabSz="4572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9291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229600" cy="5760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761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oleObject6.bin"/><Relationship Id="rId5" Type="http://schemas.openxmlformats.org/officeDocument/2006/relationships/image" Target="../media/image6.e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7.emf"/><Relationship Id="rId8" Type="http://schemas.openxmlformats.org/officeDocument/2006/relationships/oleObject" Target="../embeddings/oleObject8.bin"/><Relationship Id="rId9" Type="http://schemas.openxmlformats.org/officeDocument/2006/relationships/image" Target="../media/image8.emf"/><Relationship Id="rId10" Type="http://schemas.openxmlformats.org/officeDocument/2006/relationships/oleObject" Target="../embeddings/oleObject9.bin"/><Relationship Id="rId11" Type="http://schemas.openxmlformats.org/officeDocument/2006/relationships/image" Target="../media/image9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emf"/><Relationship Id="rId12" Type="http://schemas.openxmlformats.org/officeDocument/2006/relationships/image" Target="../media/image10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10.bin"/><Relationship Id="rId5" Type="http://schemas.openxmlformats.org/officeDocument/2006/relationships/image" Target="../media/image6.emf"/><Relationship Id="rId6" Type="http://schemas.openxmlformats.org/officeDocument/2006/relationships/oleObject" Target="../embeddings/oleObject11.bin"/><Relationship Id="rId7" Type="http://schemas.openxmlformats.org/officeDocument/2006/relationships/image" Target="../media/image7.emf"/><Relationship Id="rId8" Type="http://schemas.openxmlformats.org/officeDocument/2006/relationships/oleObject" Target="../embeddings/oleObject12.bin"/><Relationship Id="rId9" Type="http://schemas.openxmlformats.org/officeDocument/2006/relationships/image" Target="../media/image8.emf"/><Relationship Id="rId10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14.bin"/><Relationship Id="rId5" Type="http://schemas.openxmlformats.org/officeDocument/2006/relationships/image" Target="../media/image11.emf"/><Relationship Id="rId6" Type="http://schemas.openxmlformats.org/officeDocument/2006/relationships/oleObject" Target="../embeddings/oleObject15.bin"/><Relationship Id="rId7" Type="http://schemas.openxmlformats.org/officeDocument/2006/relationships/image" Target="../media/image12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16.bin"/><Relationship Id="rId5" Type="http://schemas.openxmlformats.org/officeDocument/2006/relationships/image" Target="../media/image13.emf"/><Relationship Id="rId6" Type="http://schemas.openxmlformats.org/officeDocument/2006/relationships/image" Target="../media/image14.png"/><Relationship Id="rId7" Type="http://schemas.openxmlformats.org/officeDocument/2006/relationships/oleObject" Target="../embeddings/oleObject17.bin"/><Relationship Id="rId8" Type="http://schemas.openxmlformats.org/officeDocument/2006/relationships/image" Target="../media/image11.emf"/><Relationship Id="rId9" Type="http://schemas.openxmlformats.org/officeDocument/2006/relationships/oleObject" Target="../embeddings/oleObject18.bin"/><Relationship Id="rId10" Type="http://schemas.openxmlformats.org/officeDocument/2006/relationships/image" Target="../media/image12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oleObject19.bin"/><Relationship Id="rId5" Type="http://schemas.openxmlformats.org/officeDocument/2006/relationships/image" Target="../media/image13.emf"/><Relationship Id="rId6" Type="http://schemas.openxmlformats.org/officeDocument/2006/relationships/image" Target="../media/image14.png"/><Relationship Id="rId7" Type="http://schemas.openxmlformats.org/officeDocument/2006/relationships/oleObject" Target="../embeddings/oleObject20.bin"/><Relationship Id="rId8" Type="http://schemas.openxmlformats.org/officeDocument/2006/relationships/image" Target="../media/image11.emf"/><Relationship Id="rId9" Type="http://schemas.openxmlformats.org/officeDocument/2006/relationships/oleObject" Target="../embeddings/oleObject21.bin"/><Relationship Id="rId10" Type="http://schemas.openxmlformats.org/officeDocument/2006/relationships/image" Target="../media/image12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oleObject" Target="../embeddings/oleObject22.bin"/><Relationship Id="rId5" Type="http://schemas.openxmlformats.org/officeDocument/2006/relationships/image" Target="../media/image13.emf"/><Relationship Id="rId6" Type="http://schemas.openxmlformats.org/officeDocument/2006/relationships/image" Target="../media/image14.png"/><Relationship Id="rId7" Type="http://schemas.openxmlformats.org/officeDocument/2006/relationships/oleObject" Target="../embeddings/oleObject23.bin"/><Relationship Id="rId8" Type="http://schemas.openxmlformats.org/officeDocument/2006/relationships/image" Target="../media/image11.emf"/><Relationship Id="rId9" Type="http://schemas.openxmlformats.org/officeDocument/2006/relationships/oleObject" Target="../embeddings/oleObject24.bin"/><Relationship Id="rId10" Type="http://schemas.openxmlformats.org/officeDocument/2006/relationships/image" Target="../media/image12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gif"/><Relationship Id="rId3" Type="http://schemas.openxmlformats.org/officeDocument/2006/relationships/image" Target="../media/image25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4" Type="http://schemas.openxmlformats.org/officeDocument/2006/relationships/oleObject" Target="../embeddings/oleObject25.bin"/><Relationship Id="rId5" Type="http://schemas.openxmlformats.org/officeDocument/2006/relationships/image" Target="../media/image56.emf"/><Relationship Id="rId6" Type="http://schemas.openxmlformats.org/officeDocument/2006/relationships/oleObject" Target="../embeddings/oleObject26.bin"/><Relationship Id="rId7" Type="http://schemas.openxmlformats.org/officeDocument/2006/relationships/image" Target="../media/image57.emf"/><Relationship Id="rId8" Type="http://schemas.openxmlformats.org/officeDocument/2006/relationships/oleObject" Target="../embeddings/oleObject27.bin"/><Relationship Id="rId9" Type="http://schemas.openxmlformats.org/officeDocument/2006/relationships/image" Target="../media/image58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4" Type="http://schemas.openxmlformats.org/officeDocument/2006/relationships/image" Target="../media/image59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4.png"/><Relationship Id="rId3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4" Type="http://schemas.openxmlformats.org/officeDocument/2006/relationships/image" Target="../media/image74.png"/><Relationship Id="rId5" Type="http://schemas.openxmlformats.org/officeDocument/2006/relationships/package" Target="../embeddings/Microsoft_Word_Document1.docx"/><Relationship Id="rId6" Type="http://schemas.openxmlformats.org/officeDocument/2006/relationships/image" Target="../media/image73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3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5.png"/><Relationship Id="rId3" Type="http://schemas.openxmlformats.org/officeDocument/2006/relationships/image" Target="../media/image7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6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8.png"/><Relationship Id="rId3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81.tiff"/><Relationship Id="rId3" Type="http://schemas.openxmlformats.org/officeDocument/2006/relationships/image" Target="../media/image8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83.tiff"/><Relationship Id="rId3" Type="http://schemas.openxmlformats.org/officeDocument/2006/relationships/image" Target="../media/image82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84.tiff"/><Relationship Id="rId3" Type="http://schemas.openxmlformats.org/officeDocument/2006/relationships/image" Target="../media/image8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85.tiff"/><Relationship Id="rId3" Type="http://schemas.openxmlformats.org/officeDocument/2006/relationships/image" Target="../media/image82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image" Target="../media/image86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87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88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image" Target="../media/image89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image" Target="../media/image9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4.emf"/><Relationship Id="rId6" Type="http://schemas.openxmlformats.org/officeDocument/2006/relationships/oleObject" Target="../embeddings/oleObject3.bin"/><Relationship Id="rId7" Type="http://schemas.openxmlformats.org/officeDocument/2006/relationships/image" Target="../media/image5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oleObject4.bin"/><Relationship Id="rId5" Type="http://schemas.openxmlformats.org/officeDocument/2006/relationships/image" Target="../media/image6.emf"/><Relationship Id="rId6" Type="http://schemas.openxmlformats.org/officeDocument/2006/relationships/oleObject" Target="../embeddings/oleObject5.bin"/><Relationship Id="rId7" Type="http://schemas.openxmlformats.org/officeDocument/2006/relationships/image" Target="../media/image7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 </a:t>
            </a:r>
            <a:r>
              <a:rPr lang="en-US" dirty="0" err="1" smtClean="0"/>
              <a:t>SoAR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Sean Ford, Bill Walter, and Rob </a:t>
            </a:r>
            <a:r>
              <a:rPr lang="en-US" dirty="0" err="1" smtClean="0"/>
              <a:t>Mellors</a:t>
            </a:r>
            <a:r>
              <a:rPr lang="en-US" dirty="0" smtClean="0"/>
              <a:t>, LLNL</a:t>
            </a:r>
          </a:p>
          <a:p>
            <a:endParaRPr lang="en-US" dirty="0" smtClean="0"/>
          </a:p>
          <a:p>
            <a:r>
              <a:rPr lang="en-US" dirty="0" smtClean="0"/>
              <a:t>Explosion </a:t>
            </a:r>
            <a:r>
              <a:rPr lang="en-US" dirty="0"/>
              <a:t>Model </a:t>
            </a:r>
            <a:r>
              <a:rPr lang="en-US" dirty="0" smtClean="0"/>
              <a:t>Comparison</a:t>
            </a:r>
          </a:p>
          <a:p>
            <a:pPr lvl="1"/>
            <a:r>
              <a:rPr lang="en-US" dirty="0" smtClean="0"/>
              <a:t>Canonical explosion models compared to SPE</a:t>
            </a:r>
          </a:p>
          <a:p>
            <a:r>
              <a:rPr lang="en-US" dirty="0" smtClean="0"/>
              <a:t>Moment Tensor Analysis</a:t>
            </a:r>
          </a:p>
          <a:p>
            <a:pPr lvl="1"/>
            <a:r>
              <a:rPr lang="en-US" dirty="0" smtClean="0"/>
              <a:t>Inversion for SPE moment tensor solution</a:t>
            </a:r>
          </a:p>
          <a:p>
            <a:r>
              <a:rPr lang="en-US" dirty="0" smtClean="0"/>
              <a:t>Coda-wave Interferometry</a:t>
            </a:r>
          </a:p>
          <a:p>
            <a:pPr lvl="1"/>
            <a:r>
              <a:rPr lang="en-US" dirty="0" smtClean="0"/>
              <a:t>Inferences on slowness perturbation due to SPE-2/-3</a:t>
            </a:r>
          </a:p>
          <a:p>
            <a:r>
              <a:rPr lang="en-US" dirty="0" smtClean="0"/>
              <a:t>Spall</a:t>
            </a:r>
          </a:p>
          <a:p>
            <a:pPr lvl="1"/>
            <a:r>
              <a:rPr lang="en-US" dirty="0" smtClean="0"/>
              <a:t>Standard spall models compared to SPE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408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(</a:t>
            </a:r>
            <a:r>
              <a:rPr lang="en-US" i="1" dirty="0" smtClean="0"/>
              <a:t>f</a:t>
            </a:r>
            <a:r>
              <a:rPr lang="en-US" i="1" baseline="-25000" dirty="0"/>
              <a:t>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DJ91 relate cavity to source radius with</a:t>
            </a:r>
          </a:p>
          <a:p>
            <a:pPr lvl="1"/>
            <a:endParaRPr lang="en-US" dirty="0" smtClean="0"/>
          </a:p>
          <a:p>
            <a:endParaRPr lang="en-US" baseline="30000" dirty="0" smtClean="0"/>
          </a:p>
          <a:p>
            <a:r>
              <a:rPr lang="en-US" dirty="0" smtClean="0"/>
              <a:t>MM71 relate </a:t>
            </a:r>
            <a:r>
              <a:rPr lang="en-US" dirty="0"/>
              <a:t>e</a:t>
            </a:r>
            <a:r>
              <a:rPr lang="en-US" dirty="0" smtClean="0"/>
              <a:t>lastic radius to ω</a:t>
            </a:r>
            <a:r>
              <a:rPr lang="en-US" baseline="-25000" dirty="0" smtClean="0"/>
              <a:t>0</a:t>
            </a:r>
            <a:r>
              <a:rPr lang="en-US" dirty="0" smtClean="0"/>
              <a:t> with</a:t>
            </a:r>
          </a:p>
          <a:p>
            <a:pPr lvl="1"/>
            <a:endParaRPr lang="en-US" dirty="0" smtClean="0"/>
          </a:p>
          <a:p>
            <a:endParaRPr lang="en-US" baseline="30000" dirty="0"/>
          </a:p>
          <a:p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738196"/>
              </p:ext>
            </p:extLst>
          </p:nvPr>
        </p:nvGraphicFramePr>
        <p:xfrm>
          <a:off x="7168074" y="1258653"/>
          <a:ext cx="889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7" name="Equation" r:id="rId4" imgW="444500" imgH="203200" progId="Equation.DSMT4">
                  <p:embed/>
                </p:oleObj>
              </mc:Choice>
              <mc:Fallback>
                <p:oleObj name="Equation" r:id="rId4" imgW="4445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68074" y="1258653"/>
                        <a:ext cx="8890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387550"/>
              </p:ext>
            </p:extLst>
          </p:nvPr>
        </p:nvGraphicFramePr>
        <p:xfrm>
          <a:off x="625546" y="1676192"/>
          <a:ext cx="5943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" name="Equation" r:id="rId6" imgW="2971800" imgH="215900" progId="Equation.DSMT4">
                  <p:embed/>
                </p:oleObj>
              </mc:Choice>
              <mc:Fallback>
                <p:oleObj name="Equation" r:id="rId6" imgW="2971800" imgH="215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5546" y="1676192"/>
                        <a:ext cx="5943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141147"/>
              </p:ext>
            </p:extLst>
          </p:nvPr>
        </p:nvGraphicFramePr>
        <p:xfrm>
          <a:off x="712152" y="3172899"/>
          <a:ext cx="3962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" name="Equation" r:id="rId8" imgW="1981200" imgH="228600" progId="Equation.DSMT4">
                  <p:embed/>
                </p:oleObj>
              </mc:Choice>
              <mc:Fallback>
                <p:oleObj name="Equation" r:id="rId8" imgW="198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2152" y="3172899"/>
                        <a:ext cx="3962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092270"/>
              </p:ext>
            </p:extLst>
          </p:nvPr>
        </p:nvGraphicFramePr>
        <p:xfrm>
          <a:off x="6872218" y="2735115"/>
          <a:ext cx="711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" name="Equation" r:id="rId10" imgW="355600" imgH="203200" progId="Equation.DSMT4">
                  <p:embed/>
                </p:oleObj>
              </mc:Choice>
              <mc:Fallback>
                <p:oleObj name="Equation" r:id="rId10" imgW="3556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72218" y="2735115"/>
                        <a:ext cx="7112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7111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(</a:t>
            </a:r>
            <a:r>
              <a:rPr lang="en-US" i="1" dirty="0" smtClean="0"/>
              <a:t>f</a:t>
            </a:r>
            <a:r>
              <a:rPr lang="en-US" i="1" baseline="-25000" dirty="0"/>
              <a:t>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DJ91 relate cavity to source radius with</a:t>
            </a:r>
          </a:p>
          <a:p>
            <a:pPr lvl="1"/>
            <a:endParaRPr lang="en-US" dirty="0" smtClean="0"/>
          </a:p>
          <a:p>
            <a:endParaRPr lang="en-US" baseline="30000" dirty="0" smtClean="0"/>
          </a:p>
          <a:p>
            <a:r>
              <a:rPr lang="en-US" dirty="0" smtClean="0"/>
              <a:t>MM71 relate </a:t>
            </a:r>
            <a:r>
              <a:rPr lang="en-US" dirty="0"/>
              <a:t>e</a:t>
            </a:r>
            <a:r>
              <a:rPr lang="en-US" dirty="0" smtClean="0"/>
              <a:t>lastic radius to ω</a:t>
            </a:r>
            <a:r>
              <a:rPr lang="en-US" baseline="-25000" dirty="0" smtClean="0"/>
              <a:t>0</a:t>
            </a:r>
            <a:r>
              <a:rPr lang="en-US" dirty="0" smtClean="0"/>
              <a:t> with</a:t>
            </a:r>
          </a:p>
          <a:p>
            <a:pPr lvl="1"/>
            <a:endParaRPr lang="en-US" dirty="0" smtClean="0"/>
          </a:p>
          <a:p>
            <a:endParaRPr lang="en-US" baseline="30000" dirty="0"/>
          </a:p>
          <a:p>
            <a:endParaRPr lang="en-US" dirty="0" smtClean="0"/>
          </a:p>
          <a:p>
            <a:r>
              <a:rPr lang="en-US" dirty="0" smtClean="0"/>
              <a:t>DJ91/MM71 ~ f(DOB)</a:t>
            </a:r>
          </a:p>
          <a:p>
            <a:pPr lvl="1"/>
            <a:r>
              <a:rPr lang="en-US" dirty="0" smtClean="0"/>
              <a:t>Allow for </a:t>
            </a:r>
            <a:r>
              <a:rPr lang="en-US" dirty="0" err="1" smtClean="0"/>
              <a:t>chem</a:t>
            </a:r>
            <a:r>
              <a:rPr lang="en-US" dirty="0" smtClean="0"/>
              <a:t>/nuke factor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652571"/>
              </p:ext>
            </p:extLst>
          </p:nvPr>
        </p:nvGraphicFramePr>
        <p:xfrm>
          <a:off x="7168074" y="1258653"/>
          <a:ext cx="889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1" name="Equation" r:id="rId4" imgW="444500" imgH="203200" progId="Equation.DSMT4">
                  <p:embed/>
                </p:oleObj>
              </mc:Choice>
              <mc:Fallback>
                <p:oleObj name="Equation" r:id="rId4" imgW="4445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68074" y="1258653"/>
                        <a:ext cx="8890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138864"/>
              </p:ext>
            </p:extLst>
          </p:nvPr>
        </p:nvGraphicFramePr>
        <p:xfrm>
          <a:off x="625546" y="1676192"/>
          <a:ext cx="5943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" name="Equation" r:id="rId6" imgW="2971800" imgH="215900" progId="Equation.DSMT4">
                  <p:embed/>
                </p:oleObj>
              </mc:Choice>
              <mc:Fallback>
                <p:oleObj name="Equation" r:id="rId6" imgW="2971800" imgH="215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5546" y="1676192"/>
                        <a:ext cx="5943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847096"/>
              </p:ext>
            </p:extLst>
          </p:nvPr>
        </p:nvGraphicFramePr>
        <p:xfrm>
          <a:off x="712152" y="3172899"/>
          <a:ext cx="3962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" name="Equation" r:id="rId8" imgW="1981200" imgH="228600" progId="Equation.DSMT4">
                  <p:embed/>
                </p:oleObj>
              </mc:Choice>
              <mc:Fallback>
                <p:oleObj name="Equation" r:id="rId8" imgW="198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2152" y="3172899"/>
                        <a:ext cx="3962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256192"/>
              </p:ext>
            </p:extLst>
          </p:nvPr>
        </p:nvGraphicFramePr>
        <p:xfrm>
          <a:off x="6872218" y="2735115"/>
          <a:ext cx="711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" name="Equation" r:id="rId10" imgW="355600" imgH="203200" progId="Equation.DSMT4">
                  <p:embed/>
                </p:oleObj>
              </mc:Choice>
              <mc:Fallback>
                <p:oleObj name="Equation" r:id="rId10" imgW="3556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72218" y="2735115"/>
                        <a:ext cx="7112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f.pn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3" t="6473"/>
          <a:stretch/>
        </p:blipFill>
        <p:spPr>
          <a:xfrm>
            <a:off x="5513121" y="3713883"/>
            <a:ext cx="3093425" cy="300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770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(</a:t>
            </a:r>
            <a:r>
              <a:rPr lang="en-US" i="1" dirty="0" smtClean="0"/>
              <a:t>W</a:t>
            </a:r>
            <a:r>
              <a:rPr lang="en-US" dirty="0" smtClean="0"/>
              <a:t>)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Invert DJ91 and MM71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 relationship for yield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659470"/>
              </p:ext>
            </p:extLst>
          </p:nvPr>
        </p:nvGraphicFramePr>
        <p:xfrm>
          <a:off x="1030473" y="1750154"/>
          <a:ext cx="5562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2" name="Equation" r:id="rId4" imgW="2781300" imgH="215900" progId="Equation.DSMT4">
                  <p:embed/>
                </p:oleObj>
              </mc:Choice>
              <mc:Fallback>
                <p:oleObj name="Equation" r:id="rId4" imgW="2781300" imgH="215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0473" y="1750154"/>
                        <a:ext cx="5562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919191"/>
              </p:ext>
            </p:extLst>
          </p:nvPr>
        </p:nvGraphicFramePr>
        <p:xfrm>
          <a:off x="1023132" y="2252090"/>
          <a:ext cx="7391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3" name="Equation" r:id="rId6" imgW="3695700" imgH="228600" progId="Equation.DSMT4">
                  <p:embed/>
                </p:oleObj>
              </mc:Choice>
              <mc:Fallback>
                <p:oleObj name="Equation" r:id="rId6" imgW="36957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3132" y="2252090"/>
                        <a:ext cx="7391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4294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(</a:t>
            </a:r>
            <a:r>
              <a:rPr lang="en-US" i="1" dirty="0" smtClean="0"/>
              <a:t>W</a:t>
            </a:r>
            <a:r>
              <a:rPr lang="en-US" dirty="0" smtClean="0"/>
              <a:t>)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Invert DJ91 and MM71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 relationship for yield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>
              <a:lnSpc>
                <a:spcPct val="140000"/>
              </a:lnSpc>
            </a:pPr>
            <a:r>
              <a:rPr lang="en-US" dirty="0" smtClean="0"/>
              <a:t>Assume shot point </a:t>
            </a:r>
            <a:r>
              <a:rPr lang="en-US" i="1" dirty="0" err="1" smtClean="0"/>
              <a:t>ρ</a:t>
            </a:r>
            <a:r>
              <a:rPr lang="en-US" dirty="0" smtClean="0"/>
              <a:t> ~ overburden </a:t>
            </a:r>
            <a:r>
              <a:rPr lang="en-US" i="1" dirty="0" err="1" smtClean="0"/>
              <a:t>ρ</a:t>
            </a:r>
            <a:endParaRPr lang="en-US" dirty="0" smtClean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063023"/>
              </p:ext>
            </p:extLst>
          </p:nvPr>
        </p:nvGraphicFramePr>
        <p:xfrm>
          <a:off x="6486189" y="2793737"/>
          <a:ext cx="2235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1" name="Equation" r:id="rId4" imgW="1117600" imgH="419100" progId="Equation.DSMT4">
                  <p:embed/>
                </p:oleObj>
              </mc:Choice>
              <mc:Fallback>
                <p:oleObj name="Equation" r:id="rId4" imgW="11176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86189" y="2793737"/>
                        <a:ext cx="22352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w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797" y="3577710"/>
            <a:ext cx="6172406" cy="3209651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973939"/>
              </p:ext>
            </p:extLst>
          </p:nvPr>
        </p:nvGraphicFramePr>
        <p:xfrm>
          <a:off x="1030473" y="1750154"/>
          <a:ext cx="5562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2" name="Equation" r:id="rId7" imgW="2781300" imgH="215900" progId="Equation.DSMT4">
                  <p:embed/>
                </p:oleObj>
              </mc:Choice>
              <mc:Fallback>
                <p:oleObj name="Equation" r:id="rId7" imgW="2781300" imgH="215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0473" y="1750154"/>
                        <a:ext cx="5562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270378"/>
              </p:ext>
            </p:extLst>
          </p:nvPr>
        </p:nvGraphicFramePr>
        <p:xfrm>
          <a:off x="1023132" y="2252090"/>
          <a:ext cx="7391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3" name="Equation" r:id="rId9" imgW="3695700" imgH="228600" progId="Equation.DSMT4">
                  <p:embed/>
                </p:oleObj>
              </mc:Choice>
              <mc:Fallback>
                <p:oleObj name="Equation" r:id="rId9" imgW="36957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3132" y="2252090"/>
                        <a:ext cx="7391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7231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(</a:t>
            </a:r>
            <a:r>
              <a:rPr lang="en-US" i="1" dirty="0" smtClean="0"/>
              <a:t>W</a:t>
            </a:r>
            <a:r>
              <a:rPr lang="en-US" dirty="0" smtClean="0"/>
              <a:t>)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Invert DJ91 and MM71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 relationship for yield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>
              <a:lnSpc>
                <a:spcPct val="140000"/>
              </a:lnSpc>
            </a:pPr>
            <a:r>
              <a:rPr lang="en-US" dirty="0" smtClean="0"/>
              <a:t>Assume shot point </a:t>
            </a:r>
            <a:r>
              <a:rPr lang="en-US" i="1" dirty="0" err="1" smtClean="0"/>
              <a:t>ρ</a:t>
            </a:r>
            <a:r>
              <a:rPr lang="en-US" dirty="0" smtClean="0"/>
              <a:t> ~ overburden </a:t>
            </a:r>
            <a:r>
              <a:rPr lang="en-US" i="1" dirty="0" err="1" smtClean="0"/>
              <a:t>ρ</a:t>
            </a:r>
            <a:endParaRPr lang="en-US" dirty="0" smtClean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299676"/>
              </p:ext>
            </p:extLst>
          </p:nvPr>
        </p:nvGraphicFramePr>
        <p:xfrm>
          <a:off x="6486189" y="2793737"/>
          <a:ext cx="2235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1" name="Equation" r:id="rId4" imgW="1117600" imgH="419100" progId="Equation.DSMT4">
                  <p:embed/>
                </p:oleObj>
              </mc:Choice>
              <mc:Fallback>
                <p:oleObj name="Equation" r:id="rId4" imgW="11176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86189" y="2793737"/>
                        <a:ext cx="22352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w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797" y="3577710"/>
            <a:ext cx="6172406" cy="3209651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656073"/>
              </p:ext>
            </p:extLst>
          </p:nvPr>
        </p:nvGraphicFramePr>
        <p:xfrm>
          <a:off x="1030473" y="1750154"/>
          <a:ext cx="5562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2" name="Equation" r:id="rId7" imgW="2781300" imgH="215900" progId="Equation.DSMT4">
                  <p:embed/>
                </p:oleObj>
              </mc:Choice>
              <mc:Fallback>
                <p:oleObj name="Equation" r:id="rId7" imgW="2781300" imgH="215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0473" y="1750154"/>
                        <a:ext cx="5562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282142"/>
              </p:ext>
            </p:extLst>
          </p:nvPr>
        </p:nvGraphicFramePr>
        <p:xfrm>
          <a:off x="1023132" y="2252090"/>
          <a:ext cx="7391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3" name="Equation" r:id="rId9" imgW="3695700" imgH="228600" progId="Equation.DSMT4">
                  <p:embed/>
                </p:oleObj>
              </mc:Choice>
              <mc:Fallback>
                <p:oleObj name="Equation" r:id="rId9" imgW="36957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3132" y="2252090"/>
                        <a:ext cx="7391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6197290" y="3880704"/>
            <a:ext cx="0" cy="2556251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491416" y="3880504"/>
            <a:ext cx="0" cy="2556251"/>
          </a:xfrm>
          <a:prstGeom prst="line">
            <a:avLst/>
          </a:prstGeom>
          <a:ln>
            <a:solidFill>
              <a:srgbClr val="008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593073" y="3880504"/>
            <a:ext cx="0" cy="2556251"/>
          </a:xfrm>
          <a:prstGeom prst="line">
            <a:avLst/>
          </a:prstGeom>
          <a:ln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6200000">
            <a:off x="5683194" y="4420319"/>
            <a:ext cx="8120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DPRK 2006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5977320" y="4414669"/>
            <a:ext cx="8120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008000"/>
                </a:solidFill>
              </a:rPr>
              <a:t>DPRK 2009</a:t>
            </a:r>
            <a:endParaRPr lang="en-US" sz="1100" dirty="0">
              <a:solidFill>
                <a:srgbClr val="008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6276897" y="4409019"/>
            <a:ext cx="8120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0000FF"/>
                </a:solidFill>
              </a:rPr>
              <a:t>DPRK 2013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37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(</a:t>
            </a:r>
            <a:r>
              <a:rPr lang="en-US" i="1" dirty="0" smtClean="0"/>
              <a:t>W</a:t>
            </a:r>
            <a:r>
              <a:rPr lang="en-US" dirty="0" smtClean="0"/>
              <a:t>)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Invert DJ91 and MM71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 relationship for yield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>
              <a:lnSpc>
                <a:spcPct val="140000"/>
              </a:lnSpc>
            </a:pPr>
            <a:r>
              <a:rPr lang="en-US" dirty="0" smtClean="0"/>
              <a:t>Assume shot point </a:t>
            </a:r>
            <a:r>
              <a:rPr lang="en-US" i="1" dirty="0" err="1" smtClean="0"/>
              <a:t>ρ</a:t>
            </a:r>
            <a:r>
              <a:rPr lang="en-US" dirty="0" smtClean="0"/>
              <a:t> ~ overburden </a:t>
            </a:r>
            <a:r>
              <a:rPr lang="en-US" i="1" dirty="0" err="1" smtClean="0"/>
              <a:t>ρ</a:t>
            </a:r>
            <a:endParaRPr lang="en-US" dirty="0" smtClean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973302"/>
              </p:ext>
            </p:extLst>
          </p:nvPr>
        </p:nvGraphicFramePr>
        <p:xfrm>
          <a:off x="6486189" y="2793737"/>
          <a:ext cx="2235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4" name="Equation" r:id="rId4" imgW="1117600" imgH="419100" progId="Equation.DSMT4">
                  <p:embed/>
                </p:oleObj>
              </mc:Choice>
              <mc:Fallback>
                <p:oleObj name="Equation" r:id="rId4" imgW="11176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86189" y="2793737"/>
                        <a:ext cx="22352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w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797" y="3577710"/>
            <a:ext cx="6172406" cy="3209651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0145"/>
              </p:ext>
            </p:extLst>
          </p:nvPr>
        </p:nvGraphicFramePr>
        <p:xfrm>
          <a:off x="1030473" y="1750154"/>
          <a:ext cx="5562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" name="Equation" r:id="rId7" imgW="2781300" imgH="215900" progId="Equation.DSMT4">
                  <p:embed/>
                </p:oleObj>
              </mc:Choice>
              <mc:Fallback>
                <p:oleObj name="Equation" r:id="rId7" imgW="2781300" imgH="215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0473" y="1750154"/>
                        <a:ext cx="5562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Oval 4"/>
          <p:cNvSpPr/>
          <p:nvPr/>
        </p:nvSpPr>
        <p:spPr>
          <a:xfrm>
            <a:off x="4705511" y="5784430"/>
            <a:ext cx="345022" cy="205538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064A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4352" y="5757732"/>
            <a:ext cx="4412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SPE</a:t>
            </a:r>
            <a:endParaRPr lang="en-US" sz="1000" dirty="0">
              <a:solidFill>
                <a:schemeClr val="accent6">
                  <a:lumMod val="75000"/>
                </a:schemeClr>
              </a:solidFill>
              <a:latin typeface="Arial"/>
              <a:cs typeface="Arial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037055"/>
              </p:ext>
            </p:extLst>
          </p:nvPr>
        </p:nvGraphicFramePr>
        <p:xfrm>
          <a:off x="1023132" y="2252090"/>
          <a:ext cx="7391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6" name="Equation" r:id="rId9" imgW="3695700" imgH="228600" progId="Equation.DSMT4">
                  <p:embed/>
                </p:oleObj>
              </mc:Choice>
              <mc:Fallback>
                <p:oleObj name="Equation" r:id="rId9" imgW="36957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3132" y="2252090"/>
                        <a:ext cx="7391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6197290" y="3880704"/>
            <a:ext cx="0" cy="2556251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491416" y="3880504"/>
            <a:ext cx="0" cy="2556251"/>
          </a:xfrm>
          <a:prstGeom prst="line">
            <a:avLst/>
          </a:prstGeom>
          <a:ln>
            <a:solidFill>
              <a:srgbClr val="008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593073" y="3880504"/>
            <a:ext cx="0" cy="2556251"/>
          </a:xfrm>
          <a:prstGeom prst="line">
            <a:avLst/>
          </a:prstGeom>
          <a:ln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6200000">
            <a:off x="5683194" y="4420319"/>
            <a:ext cx="8120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DPRK 2006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5977320" y="4414669"/>
            <a:ext cx="8120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008000"/>
                </a:solidFill>
              </a:rPr>
              <a:t>DPRK 2009</a:t>
            </a:r>
            <a:endParaRPr lang="en-US" sz="1100" dirty="0">
              <a:solidFill>
                <a:srgbClr val="008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6276897" y="4409019"/>
            <a:ext cx="8120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0000FF"/>
                </a:solidFill>
              </a:rPr>
              <a:t>DPRK 2013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43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	Data: SPE</a:t>
            </a:r>
            <a:endParaRPr lang="en-US" dirty="0"/>
          </a:p>
        </p:txBody>
      </p:sp>
      <p:pic>
        <p:nvPicPr>
          <p:cNvPr id="4" name="Picture 3" descr="ma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22" y="1267912"/>
            <a:ext cx="3160881" cy="3346816"/>
          </a:xfrm>
          <a:prstGeom prst="rect">
            <a:avLst/>
          </a:prstGeom>
        </p:spPr>
      </p:pic>
      <p:pic>
        <p:nvPicPr>
          <p:cNvPr id="5" name="Picture 4" descr="waveDH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395" y="200289"/>
            <a:ext cx="4079579" cy="6499163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849165"/>
              </p:ext>
            </p:extLst>
          </p:nvPr>
        </p:nvGraphicFramePr>
        <p:xfrm>
          <a:off x="520677" y="5075053"/>
          <a:ext cx="3710057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6232"/>
                <a:gridCol w="1096818"/>
                <a:gridCol w="785091"/>
                <a:gridCol w="110191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Shot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Yield [kg]</a:t>
                      </a:r>
                    </a:p>
                    <a:p>
                      <a:pPr algn="ctr"/>
                      <a:r>
                        <a:rPr lang="en-US" dirty="0" smtClean="0"/>
                        <a:t>(=TNT)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</a:t>
                      </a:r>
                      <a:r>
                        <a:rPr lang="en-US" baseline="0" dirty="0" smtClean="0"/>
                        <a:t> [m]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sDOB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[m/kT</a:t>
                      </a:r>
                      <a:r>
                        <a:rPr lang="en-US" baseline="30000" dirty="0" smtClean="0"/>
                        <a:t>1/3</a:t>
                      </a:r>
                      <a:r>
                        <a:rPr lang="en-US" dirty="0" smtClean="0"/>
                        <a:t>]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SPE-1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85.2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54.9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990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SPE-2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991.6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45.7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364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458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Relative comparison: Spectral ratio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34144" y="1099693"/>
            <a:ext cx="4309870" cy="5621782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MM under-predicts long period ratio</a:t>
            </a:r>
          </a:p>
          <a:p>
            <a:r>
              <a:rPr lang="en-US" dirty="0" smtClean="0"/>
              <a:t>DJ under-predicts corner-frequency</a:t>
            </a:r>
            <a:endParaRPr lang="en-US" dirty="0"/>
          </a:p>
        </p:txBody>
      </p:sp>
      <p:pic>
        <p:nvPicPr>
          <p:cNvPr id="6" name="Picture 5" descr="specratspeD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959" y="1183441"/>
            <a:ext cx="6532082" cy="2554309"/>
          </a:xfrm>
          <a:prstGeom prst="rect">
            <a:avLst/>
          </a:prstGeom>
        </p:spPr>
      </p:pic>
      <p:pic>
        <p:nvPicPr>
          <p:cNvPr id="7" name="Picture 6" descr="specratspeDHmo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420" y="4053085"/>
            <a:ext cx="3017621" cy="24293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817267" y="1167434"/>
            <a:ext cx="1695744" cy="1538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909405" y="1021939"/>
            <a:ext cx="1325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SPE-2/SPE-1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58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Relative comparison: Spectral ratio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34143" y="1099693"/>
            <a:ext cx="4500733" cy="562178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Altering MM71 so that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c</a:t>
            </a:r>
            <a:r>
              <a:rPr lang="en-US" dirty="0" smtClean="0"/>
              <a:t> ~ </a:t>
            </a:r>
            <a:r>
              <a:rPr lang="en-US" i="1" dirty="0" smtClean="0"/>
              <a:t>W</a:t>
            </a:r>
            <a:r>
              <a:rPr lang="en-US" baseline="30000" dirty="0" smtClean="0"/>
              <a:t>1/3</a:t>
            </a:r>
            <a:r>
              <a:rPr lang="en-US" dirty="0" smtClean="0"/>
              <a:t> (Murphy &amp; Barker, 1994) gives a better fit to the long-period ratio</a:t>
            </a:r>
            <a:endParaRPr lang="en-US" dirty="0"/>
          </a:p>
        </p:txBody>
      </p:sp>
      <p:pic>
        <p:nvPicPr>
          <p:cNvPr id="6" name="Picture 5" descr="specratspeD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959" y="1183441"/>
            <a:ext cx="6532082" cy="2554309"/>
          </a:xfrm>
          <a:prstGeom prst="rect">
            <a:avLst/>
          </a:prstGeom>
        </p:spPr>
      </p:pic>
      <p:pic>
        <p:nvPicPr>
          <p:cNvPr id="8" name="Picture 7" descr="specratspemo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420" y="4053085"/>
            <a:ext cx="3017621" cy="242933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17267" y="1167434"/>
            <a:ext cx="1695744" cy="1538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09405" y="1021939"/>
            <a:ext cx="1325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SPE-2/SPE-1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528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Absolute comparison: MT synthetic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Energy on tangential component</a:t>
            </a:r>
          </a:p>
          <a:p>
            <a:r>
              <a:rPr lang="en-US" dirty="0" smtClean="0"/>
              <a:t>Site effects along some lines</a:t>
            </a:r>
            <a:endParaRPr lang="en-US" dirty="0"/>
          </a:p>
        </p:txBody>
      </p:sp>
      <p:pic>
        <p:nvPicPr>
          <p:cNvPr id="4" name="Picture 3" descr="waveB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832" y="1681973"/>
            <a:ext cx="2935322" cy="321269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74837" y="1590036"/>
            <a:ext cx="3072487" cy="2953611"/>
            <a:chOff x="1025304" y="2860070"/>
            <a:chExt cx="3072487" cy="2953611"/>
          </a:xfrm>
        </p:grpSpPr>
        <p:pic>
          <p:nvPicPr>
            <p:cNvPr id="5" name="Picture 4" descr="velmo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5304" y="2860070"/>
              <a:ext cx="3072487" cy="2953611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 rot="5400000">
              <a:off x="2198726" y="3536846"/>
              <a:ext cx="15055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0000"/>
                  </a:solidFill>
                </a:rPr>
                <a:t>1: Townsend et al. (2012)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5400000">
              <a:off x="1603976" y="4503575"/>
              <a:ext cx="126043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0000FF"/>
                  </a:solidFill>
                </a:rPr>
                <a:t>2: Rowe et al. (2012)</a:t>
              </a:r>
              <a:endParaRPr lang="en-US" sz="1000" dirty="0">
                <a:solidFill>
                  <a:srgbClr val="0000FF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5400000">
              <a:off x="1048800" y="4506496"/>
              <a:ext cx="10237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008000"/>
                  </a:solidFill>
                </a:rPr>
                <a:t>3: Patton (2012)</a:t>
              </a:r>
              <a:endParaRPr lang="en-US" sz="1000" dirty="0">
                <a:solidFill>
                  <a:srgbClr val="008000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432808" y="1249568"/>
            <a:ext cx="160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Models for GFs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170401" y="1249568"/>
            <a:ext cx="71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345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Explosion Model Comparison with Insights from the</a:t>
            </a:r>
            <a:br>
              <a:rPr lang="en-US" dirty="0" smtClean="0"/>
            </a:br>
            <a:r>
              <a:rPr lang="en-US" dirty="0" smtClean="0"/>
              <a:t>Source Physics Experiment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Sean Ford and Bill Walter</a:t>
            </a:r>
          </a:p>
          <a:p>
            <a:r>
              <a:rPr lang="en-US" dirty="0" smtClean="0"/>
              <a:t>SSA 2013</a:t>
            </a:r>
          </a:p>
          <a:p>
            <a:r>
              <a:rPr lang="en-US" dirty="0" err="1" smtClean="0"/>
              <a:t>sean@llnl.gov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4230" y="6398540"/>
            <a:ext cx="5749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</a:rPr>
              <a:t>Lawrence Livermore National Laboratory is operated by Lawrence Livermore National Security, LLC, for the</a:t>
            </a:r>
          </a:p>
          <a:p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</a:rPr>
              <a:t>U.S. Department of Energy, National Nuclear Security Administration under Contract DE-AC52-07NA27344.</a:t>
            </a:r>
            <a:endParaRPr lang="en-US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6437" y="6429318"/>
            <a:ext cx="1931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LLNL-PRES-635238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0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comparison: MT synthetic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DJ91 prediction near the observed displacement</a:t>
            </a:r>
            <a:endParaRPr lang="en-US" dirty="0"/>
          </a:p>
          <a:p>
            <a:r>
              <a:rPr lang="en-US" dirty="0" smtClean="0"/>
              <a:t>Best phase and amplitude fit by Model 3 (Patton, 2012)</a:t>
            </a:r>
            <a:endParaRPr lang="en-US" dirty="0"/>
          </a:p>
        </p:txBody>
      </p:sp>
      <p:pic>
        <p:nvPicPr>
          <p:cNvPr id="3" name="Picture 2" descr="exmtcompfac1dj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088" y="1957810"/>
            <a:ext cx="3279429" cy="1987164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275719"/>
              </p:ext>
            </p:extLst>
          </p:nvPr>
        </p:nvGraphicFramePr>
        <p:xfrm>
          <a:off x="762927" y="1852032"/>
          <a:ext cx="3546179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685"/>
                <a:gridCol w="1203907"/>
                <a:gridCol w="785475"/>
                <a:gridCol w="7561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Model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</a:t>
                      </a:r>
                      <a:r>
                        <a:rPr lang="en-US" baseline="-25000" dirty="0" smtClean="0"/>
                        <a:t>0</a:t>
                      </a:r>
                      <a:r>
                        <a:rPr lang="en-US" baseline="30000" dirty="0" smtClean="0"/>
                        <a:t>DJ</a:t>
                      </a:r>
                      <a:r>
                        <a:rPr lang="en-US" dirty="0" smtClean="0"/>
                        <a:t> [</a:t>
                      </a:r>
                      <a:r>
                        <a:rPr lang="en-US" dirty="0" err="1" smtClean="0"/>
                        <a:t>nAk</a:t>
                      </a:r>
                      <a:r>
                        <a:rPr lang="en-US" dirty="0" smtClean="0"/>
                        <a:t>]</a:t>
                      </a:r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   M</a:t>
                      </a:r>
                      <a:r>
                        <a:rPr lang="en-US" baseline="-25000" dirty="0" smtClean="0"/>
                        <a:t>0</a:t>
                      </a:r>
                      <a:r>
                        <a:rPr lang="en-US" baseline="30000" dirty="0" smtClean="0"/>
                        <a:t>MM</a:t>
                      </a:r>
                      <a:r>
                        <a:rPr lang="en-US" dirty="0" smtClean="0"/>
                        <a:t> [</a:t>
                      </a:r>
                      <a:r>
                        <a:rPr lang="en-US" dirty="0" err="1" smtClean="0"/>
                        <a:t>nAk</a:t>
                      </a:r>
                      <a:r>
                        <a:rPr lang="en-US" dirty="0" smtClean="0"/>
                        <a:t>]</a:t>
                      </a:r>
                    </a:p>
                    <a:p>
                      <a:pPr algn="l"/>
                      <a:r>
                        <a:rPr lang="en-US" baseline="0" dirty="0" smtClean="0"/>
                        <a:t>  </a:t>
                      </a:r>
                      <a:r>
                        <a:rPr lang="en-US" dirty="0" smtClean="0"/>
                        <a:t>1×W      2×W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48.5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251.7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460.1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52.5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373.3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682.3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306.3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559.7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2767517" y="1833013"/>
            <a:ext cx="1541589" cy="17863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684271" y="1249568"/>
            <a:ext cx="71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SPE-1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67688" y="3635828"/>
            <a:ext cx="1779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Note: 1 </a:t>
            </a:r>
            <a:r>
              <a:rPr lang="en-US" sz="1400" dirty="0" err="1" smtClean="0"/>
              <a:t>Ak</a:t>
            </a:r>
            <a:r>
              <a:rPr lang="en-US" sz="1400" dirty="0" smtClean="0"/>
              <a:t> = 10</a:t>
            </a:r>
            <a:r>
              <a:rPr lang="en-US" sz="1400" baseline="30000" dirty="0" smtClean="0"/>
              <a:t>18</a:t>
            </a:r>
            <a:r>
              <a:rPr lang="en-US" sz="1400" dirty="0" smtClean="0"/>
              <a:t> N-m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3566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xmtcompfac1m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088" y="1086197"/>
            <a:ext cx="3279429" cy="55408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comparison: MT synthetic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4143" y="1099693"/>
            <a:ext cx="6886523" cy="56217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MM71 over-predicts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ynthetic amplitudes are almost doubled for </a:t>
            </a:r>
            <a:r>
              <a:rPr lang="en-US" dirty="0" err="1" smtClean="0"/>
              <a:t>chem</a:t>
            </a:r>
            <a:r>
              <a:rPr lang="en-US" dirty="0" smtClean="0"/>
              <a:t>/nuke factor = 2</a:t>
            </a:r>
          </a:p>
          <a:p>
            <a:r>
              <a:rPr lang="en-US" dirty="0" smtClean="0"/>
              <a:t>Johnson (1988) found similar over-prediction for HARZER &amp; CHANCELLOR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84271" y="1249568"/>
            <a:ext cx="71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SPE-1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051509"/>
              </p:ext>
            </p:extLst>
          </p:nvPr>
        </p:nvGraphicFramePr>
        <p:xfrm>
          <a:off x="762927" y="1852032"/>
          <a:ext cx="3546179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685"/>
                <a:gridCol w="1203907"/>
                <a:gridCol w="785475"/>
                <a:gridCol w="7561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Model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</a:t>
                      </a:r>
                      <a:r>
                        <a:rPr lang="en-US" baseline="-25000" dirty="0" smtClean="0"/>
                        <a:t>0</a:t>
                      </a:r>
                      <a:r>
                        <a:rPr lang="en-US" baseline="30000" dirty="0" smtClean="0"/>
                        <a:t>DJ</a:t>
                      </a:r>
                      <a:r>
                        <a:rPr lang="en-US" dirty="0" smtClean="0"/>
                        <a:t> [</a:t>
                      </a:r>
                      <a:r>
                        <a:rPr lang="en-US" dirty="0" err="1" smtClean="0"/>
                        <a:t>nAk</a:t>
                      </a:r>
                      <a:r>
                        <a:rPr lang="en-US" dirty="0" smtClean="0"/>
                        <a:t>]</a:t>
                      </a:r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   M</a:t>
                      </a:r>
                      <a:r>
                        <a:rPr lang="en-US" baseline="-25000" dirty="0" smtClean="0"/>
                        <a:t>0</a:t>
                      </a:r>
                      <a:r>
                        <a:rPr lang="en-US" baseline="30000" dirty="0" smtClean="0"/>
                        <a:t>MM</a:t>
                      </a:r>
                      <a:r>
                        <a:rPr lang="en-US" dirty="0" smtClean="0"/>
                        <a:t> [</a:t>
                      </a:r>
                      <a:r>
                        <a:rPr lang="en-US" dirty="0" err="1" smtClean="0"/>
                        <a:t>nAk</a:t>
                      </a:r>
                      <a:r>
                        <a:rPr lang="en-US" dirty="0" smtClean="0"/>
                        <a:t>]</a:t>
                      </a:r>
                    </a:p>
                    <a:p>
                      <a:pPr algn="l"/>
                      <a:r>
                        <a:rPr lang="en-US" baseline="0" dirty="0" smtClean="0"/>
                        <a:t>  </a:t>
                      </a:r>
                      <a:r>
                        <a:rPr lang="en-US" dirty="0" smtClean="0"/>
                        <a:t>1×W      2×W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48.5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251.7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460.1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52.5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373.3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682.3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306.3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559.7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67688" y="3635828"/>
            <a:ext cx="1779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Note: 1 </a:t>
            </a:r>
            <a:r>
              <a:rPr lang="en-US" sz="1400" dirty="0" err="1" smtClean="0"/>
              <a:t>Ak</a:t>
            </a:r>
            <a:r>
              <a:rPr lang="en-US" sz="1400" dirty="0" smtClean="0"/>
              <a:t> = 10</a:t>
            </a:r>
            <a:r>
              <a:rPr lang="en-US" sz="1400" baseline="30000" dirty="0" smtClean="0"/>
              <a:t>18</a:t>
            </a:r>
            <a:r>
              <a:rPr lang="en-US" sz="1400" dirty="0" smtClean="0"/>
              <a:t> N-m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750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Conclusions &amp; 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Differences in yield predictions are greatest for small and/or deeply buried explosions</a:t>
            </a:r>
          </a:p>
          <a:p>
            <a:r>
              <a:rPr lang="en-US" dirty="0"/>
              <a:t>SPE is most consistent with D&amp;J-predicted </a:t>
            </a:r>
            <a:r>
              <a:rPr lang="en-US" i="1" dirty="0"/>
              <a:t>M</a:t>
            </a:r>
            <a:r>
              <a:rPr lang="en-US" baseline="-25000" dirty="0"/>
              <a:t>0</a:t>
            </a:r>
            <a:r>
              <a:rPr lang="en-US" dirty="0"/>
              <a:t> and M&amp;M-predicted </a:t>
            </a:r>
            <a:r>
              <a:rPr lang="en-US" i="1" dirty="0"/>
              <a:t>f</a:t>
            </a:r>
            <a:r>
              <a:rPr lang="en-US" i="1" baseline="-25000" dirty="0"/>
              <a:t>c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221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Conclusions &amp; 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Differences in yield predictions are greatest for small and/or deeply buried explosions</a:t>
            </a:r>
          </a:p>
          <a:p>
            <a:r>
              <a:rPr lang="en-US" dirty="0" smtClean="0"/>
              <a:t>SPE </a:t>
            </a:r>
            <a:r>
              <a:rPr lang="en-US" dirty="0"/>
              <a:t>is most consistent with D&amp;J-predicted </a:t>
            </a:r>
            <a:r>
              <a:rPr lang="en-US" i="1" dirty="0"/>
              <a:t>M</a:t>
            </a:r>
            <a:r>
              <a:rPr lang="en-US" baseline="-25000" dirty="0"/>
              <a:t>0</a:t>
            </a:r>
            <a:r>
              <a:rPr lang="en-US" dirty="0"/>
              <a:t> and M&amp;M-predicted </a:t>
            </a:r>
            <a:r>
              <a:rPr lang="en-US" i="1" dirty="0"/>
              <a:t>f</a:t>
            </a:r>
            <a:r>
              <a:rPr lang="en-US" i="1" baseline="-25000" dirty="0"/>
              <a:t>c</a:t>
            </a:r>
          </a:p>
          <a:p>
            <a:endParaRPr lang="en-US" baseline="-25000" dirty="0"/>
          </a:p>
          <a:p>
            <a:r>
              <a:rPr lang="en-US" dirty="0" smtClean="0"/>
              <a:t>Future work: </a:t>
            </a:r>
            <a:r>
              <a:rPr lang="en-US" dirty="0" err="1" smtClean="0"/>
              <a:t>Chem</a:t>
            </a:r>
            <a:r>
              <a:rPr lang="en-US" dirty="0"/>
              <a:t>/Nuke </a:t>
            </a:r>
            <a:r>
              <a:rPr lang="en-US" dirty="0" smtClean="0"/>
              <a:t>at </a:t>
            </a:r>
            <a:r>
              <a:rPr lang="en-US" dirty="0"/>
              <a:t>depth (</a:t>
            </a:r>
            <a:r>
              <a:rPr lang="en-US" dirty="0" err="1"/>
              <a:t>Xu</a:t>
            </a:r>
            <a:r>
              <a:rPr lang="en-US" dirty="0"/>
              <a:t> et al., </a:t>
            </a:r>
            <a:r>
              <a:rPr lang="en-US" dirty="0" smtClean="0"/>
              <a:t>‘12)</a:t>
            </a:r>
            <a:endParaRPr lang="en-US" dirty="0"/>
          </a:p>
        </p:txBody>
      </p:sp>
      <p:pic>
        <p:nvPicPr>
          <p:cNvPr id="5" name="Picture 4" descr="Xu12_PAGEOPHfig4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1" t="68924" r="20264"/>
          <a:stretch/>
        </p:blipFill>
        <p:spPr>
          <a:xfrm>
            <a:off x="3961421" y="4216468"/>
            <a:ext cx="2746487" cy="2416484"/>
          </a:xfrm>
          <a:prstGeom prst="rect">
            <a:avLst/>
          </a:prstGeom>
        </p:spPr>
      </p:pic>
      <p:pic>
        <p:nvPicPr>
          <p:cNvPr id="6" name="Picture 5" descr="Xu12_PAGEOPHfig5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72" y="4343463"/>
            <a:ext cx="2686509" cy="224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46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Conclusions &amp; 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Differences in yield predictions are greatest for small and/or deeply buried explosions</a:t>
            </a:r>
          </a:p>
          <a:p>
            <a:r>
              <a:rPr lang="en-US" dirty="0" smtClean="0"/>
              <a:t>SPE</a:t>
            </a:r>
            <a:r>
              <a:rPr lang="en-US" dirty="0"/>
              <a:t> </a:t>
            </a:r>
            <a:r>
              <a:rPr lang="en-US" dirty="0" smtClean="0"/>
              <a:t>is most consistent with D&amp;J-predicted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 and M&amp;M-predicted </a:t>
            </a:r>
            <a:r>
              <a:rPr lang="en-US" i="1" dirty="0" smtClean="0"/>
              <a:t>f</a:t>
            </a:r>
            <a:r>
              <a:rPr lang="en-US" i="1" baseline="-25000" dirty="0" smtClean="0"/>
              <a:t>c</a:t>
            </a:r>
          </a:p>
          <a:p>
            <a:endParaRPr lang="en-US" baseline="-25000" dirty="0"/>
          </a:p>
          <a:p>
            <a:r>
              <a:rPr lang="en-US" dirty="0" smtClean="0"/>
              <a:t>Future work: New model</a:t>
            </a:r>
            <a:endParaRPr lang="en-US" dirty="0"/>
          </a:p>
        </p:txBody>
      </p:sp>
      <p:pic>
        <p:nvPicPr>
          <p:cNvPr id="7" name="Picture 6" descr="specratspeDHmodsuperfu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203" y="3806885"/>
            <a:ext cx="3173545" cy="277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662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</a:t>
            </a:r>
            <a:r>
              <a:rPr lang="en-US" sz="3600" dirty="0" smtClean="0"/>
              <a:t>oment tensor analysis of SPE-1 and -2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Sean Ford, Rob </a:t>
            </a:r>
            <a:r>
              <a:rPr lang="en-US" sz="2800" dirty="0" err="1" smtClean="0"/>
              <a:t>Mellors</a:t>
            </a:r>
            <a:r>
              <a:rPr lang="en-US" sz="2800" dirty="0" smtClean="0"/>
              <a:t>, and Bill Walter</a:t>
            </a:r>
          </a:p>
          <a:p>
            <a:r>
              <a:rPr lang="en-US" sz="2800" dirty="0" smtClean="0"/>
              <a:t>SSA 2012</a:t>
            </a:r>
          </a:p>
          <a:p>
            <a:r>
              <a:rPr lang="en-US" dirty="0" err="1" smtClean="0"/>
              <a:t>sean@llnl.gov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911088" y="6550223"/>
            <a:ext cx="42329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latin typeface="Calibri"/>
              </a:rPr>
              <a:t>Prepared by LLNL under Contract DE-AC52-07NA27344</a:t>
            </a: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.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550223"/>
            <a:ext cx="1544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latin typeface="Calibri"/>
              </a:rPr>
              <a:t>LLNL-PRES-552338</a:t>
            </a:r>
          </a:p>
        </p:txBody>
      </p:sp>
    </p:spTree>
    <p:extLst>
      <p:ext uri="{BB962C8B-B14F-4D97-AF65-F5344CB8AC3E}">
        <p14:creationId xmlns:p14="http://schemas.microsoft.com/office/powerpoint/2010/main" val="4044564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av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4" t="14338" r="8588" b="18215"/>
          <a:stretch/>
        </p:blipFill>
        <p:spPr>
          <a:xfrm>
            <a:off x="838201" y="2590800"/>
            <a:ext cx="7327869" cy="42672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1: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H/V ratios of regional events similar between SN and TPNV</a:t>
            </a:r>
          </a:p>
          <a:p>
            <a:pPr lvl="1"/>
            <a:r>
              <a:rPr lang="en-US" dirty="0" smtClean="0"/>
              <a:t>H/V noise ratio SN=5 TPNV=1¼  (much noisier horizontals)</a:t>
            </a:r>
          </a:p>
          <a:p>
            <a:r>
              <a:rPr lang="en-US" dirty="0" smtClean="0"/>
              <a:t>Long-period (15-25s) ratio of SN to TPNV </a:t>
            </a:r>
            <a:r>
              <a:rPr lang="en-US" dirty="0" err="1" smtClean="0"/>
              <a:t>teleseismic</a:t>
            </a:r>
            <a:r>
              <a:rPr lang="en-US" dirty="0" smtClean="0"/>
              <a:t> event provided ground-motion gain corrections</a:t>
            </a:r>
          </a:p>
          <a:p>
            <a:pPr lvl="1"/>
            <a:r>
              <a:rPr lang="en-US" dirty="0" smtClean="0"/>
              <a:t>CMG-40T = 1, Trillium-120 = 1.5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85981" y="2777067"/>
            <a:ext cx="1400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TPNV (STS-2)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55812" y="4155533"/>
            <a:ext cx="1778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L5-16 (CMG-40T)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6833" y="5757338"/>
            <a:ext cx="2027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L4-23 (Trillium-120)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5611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m.L3.2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380" y="3862718"/>
            <a:ext cx="1240577" cy="15941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2: Orientation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Horizontal particle motion of </a:t>
            </a:r>
            <a:r>
              <a:rPr lang="en-US" dirty="0" err="1" smtClean="0"/>
              <a:t>teleseismic</a:t>
            </a:r>
            <a:r>
              <a:rPr lang="en-US" dirty="0" smtClean="0"/>
              <a:t> event</a:t>
            </a:r>
          </a:p>
          <a:p>
            <a:pPr lvl="1"/>
            <a:r>
              <a:rPr lang="en-US" dirty="0" smtClean="0"/>
              <a:t>L1-20/L2-20/L3-20/L4-20/L5-16 = +5/0/?/0/-1</a:t>
            </a:r>
          </a:p>
        </p:txBody>
      </p:sp>
      <p:pic>
        <p:nvPicPr>
          <p:cNvPr id="11" name="Picture 10" descr="pm.L1.2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300" y="1943579"/>
            <a:ext cx="1612446" cy="1179615"/>
          </a:xfrm>
          <a:prstGeom prst="rect">
            <a:avLst/>
          </a:prstGeom>
        </p:spPr>
      </p:pic>
      <p:pic>
        <p:nvPicPr>
          <p:cNvPr id="12" name="Picture 11" descr="pm.L2.2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65" y="2592656"/>
            <a:ext cx="1633783" cy="902238"/>
          </a:xfrm>
          <a:prstGeom prst="rect">
            <a:avLst/>
          </a:prstGeom>
        </p:spPr>
      </p:pic>
      <p:pic>
        <p:nvPicPr>
          <p:cNvPr id="13" name="Picture 12" descr="pm.L3.2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42" y="6009750"/>
            <a:ext cx="1578917" cy="585236"/>
          </a:xfrm>
          <a:prstGeom prst="rect">
            <a:avLst/>
          </a:prstGeom>
        </p:spPr>
      </p:pic>
      <p:pic>
        <p:nvPicPr>
          <p:cNvPr id="14" name="Picture 13" descr="pm.L4.2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219" y="4019777"/>
            <a:ext cx="1834957" cy="1204000"/>
          </a:xfrm>
          <a:prstGeom prst="rect">
            <a:avLst/>
          </a:prstGeom>
        </p:spPr>
      </p:pic>
      <p:pic>
        <p:nvPicPr>
          <p:cNvPr id="15" name="Picture 14" descr="pm.L4.23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590" y="5493097"/>
            <a:ext cx="1332020" cy="1033306"/>
          </a:xfrm>
          <a:prstGeom prst="rect">
            <a:avLst/>
          </a:prstGeom>
        </p:spPr>
      </p:pic>
      <p:pic>
        <p:nvPicPr>
          <p:cNvPr id="16" name="Picture 15" descr="pm.L5.1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19" y="3176233"/>
            <a:ext cx="1752658" cy="78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472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avema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54" y="329390"/>
            <a:ext cx="8588692" cy="6199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42267" y="32939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BP: 0.5-2 Hz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Velocity model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01313"/>
            <a:ext cx="3759200" cy="5591561"/>
          </a:xfrm>
        </p:spPr>
        <p:txBody>
          <a:bodyPr/>
          <a:lstStyle/>
          <a:p>
            <a:r>
              <a:rPr lang="en-US" dirty="0" smtClean="0"/>
              <a:t>V</a:t>
            </a:r>
            <a:r>
              <a:rPr lang="en-US" baseline="-25000" dirty="0" smtClean="0"/>
              <a:t>P</a:t>
            </a:r>
            <a:r>
              <a:rPr lang="en-US" dirty="0" smtClean="0"/>
              <a:t>/V</a:t>
            </a:r>
            <a:r>
              <a:rPr lang="en-US" baseline="-25000" dirty="0" smtClean="0"/>
              <a:t>S</a:t>
            </a:r>
            <a:r>
              <a:rPr lang="en-US" dirty="0" smtClean="0"/>
              <a:t> = 5000/2700 [m/s] </a:t>
            </a:r>
          </a:p>
          <a:p>
            <a:pPr lvl="1"/>
            <a:r>
              <a:rPr lang="en-US" dirty="0" smtClean="0"/>
              <a:t>V</a:t>
            </a:r>
            <a:r>
              <a:rPr lang="en-US" baseline="-25000" dirty="0" smtClean="0"/>
              <a:t>P</a:t>
            </a:r>
            <a:r>
              <a:rPr lang="en-US" dirty="0" smtClean="0"/>
              <a:t>/V</a:t>
            </a:r>
            <a:r>
              <a:rPr lang="en-US" baseline="-25000" dirty="0" smtClean="0"/>
              <a:t>S</a:t>
            </a:r>
            <a:r>
              <a:rPr lang="en-US" dirty="0" smtClean="0"/>
              <a:t> = 1.852 v = 0.294</a:t>
            </a:r>
          </a:p>
          <a:p>
            <a:r>
              <a:rPr lang="en-US" dirty="0" smtClean="0"/>
              <a:t>20m thick weathered layer</a:t>
            </a:r>
          </a:p>
          <a:p>
            <a:pPr lvl="1"/>
            <a:r>
              <a:rPr lang="en-US" dirty="0" smtClean="0"/>
              <a:t>V</a:t>
            </a:r>
            <a:r>
              <a:rPr lang="en-US" baseline="-25000" dirty="0" smtClean="0"/>
              <a:t>P</a:t>
            </a:r>
            <a:r>
              <a:rPr lang="en-US" dirty="0" smtClean="0"/>
              <a:t>/V</a:t>
            </a:r>
            <a:r>
              <a:rPr lang="en-US" baseline="-25000" dirty="0" smtClean="0"/>
              <a:t>S</a:t>
            </a:r>
            <a:r>
              <a:rPr lang="en-US" dirty="0" smtClean="0"/>
              <a:t> = 2900/1600 [m/s]</a:t>
            </a:r>
          </a:p>
          <a:p>
            <a:r>
              <a:rPr lang="en-US" i="1" dirty="0" err="1" smtClean="0"/>
              <a:t>ρ</a:t>
            </a:r>
            <a:r>
              <a:rPr lang="en-US" dirty="0" smtClean="0"/>
              <a:t> = 2600/2650 kg/m</a:t>
            </a:r>
            <a:r>
              <a:rPr lang="en-US" baseline="30000" dirty="0" smtClean="0"/>
              <a:t>3</a:t>
            </a:r>
          </a:p>
          <a:p>
            <a:r>
              <a:rPr lang="en-US" i="1" dirty="0" smtClean="0"/>
              <a:t>Q</a:t>
            </a:r>
            <a:r>
              <a:rPr lang="en-US" dirty="0" smtClean="0"/>
              <a:t> = 600 / 300</a:t>
            </a:r>
          </a:p>
          <a:p>
            <a:r>
              <a:rPr lang="en-US" dirty="0" smtClean="0"/>
              <a:t>Constant to depth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91211" y="6183844"/>
            <a:ext cx="1139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V</a:t>
            </a:r>
            <a:r>
              <a:rPr lang="en-US" sz="2000" baseline="-25000" dirty="0" smtClean="0">
                <a:solidFill>
                  <a:prstClr val="black"/>
                </a:solidFill>
                <a:latin typeface="Calibri"/>
              </a:rPr>
              <a:t>S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 [km/</a:t>
            </a:r>
            <a:r>
              <a:rPr lang="en-US" sz="2000" dirty="0" err="1" smtClean="0">
                <a:solidFill>
                  <a:prstClr val="black"/>
                </a:solidFill>
                <a:latin typeface="Calibri"/>
              </a:rPr>
              <a:t>s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]</a:t>
            </a:r>
            <a:endParaRPr lang="en-US" sz="20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2" descr="corevel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9633" r="12942" b="18449"/>
          <a:stretch>
            <a:fillRect/>
          </a:stretch>
        </p:blipFill>
        <p:spPr>
          <a:xfrm>
            <a:off x="4396191" y="832902"/>
            <a:ext cx="3891364" cy="50651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16517" y="2349500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20</a:t>
            </a:r>
            <a:endParaRPr lang="en-US" sz="2000" baseline="-25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6517" y="748421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0</a:t>
            </a:r>
            <a:endParaRPr lang="en-US" sz="2000" baseline="-25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16517" y="5549900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60</a:t>
            </a:r>
            <a:endParaRPr lang="en-US" sz="2000" baseline="-25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61099" y="6183844"/>
            <a:ext cx="1149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V</a:t>
            </a:r>
            <a:r>
              <a:rPr lang="en-US" sz="2000" baseline="-25000" dirty="0" smtClean="0">
                <a:solidFill>
                  <a:prstClr val="black"/>
                </a:solidFill>
                <a:latin typeface="Calibri"/>
              </a:rPr>
              <a:t>P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 [km/</a:t>
            </a:r>
            <a:r>
              <a:rPr lang="en-US" sz="2000" dirty="0" err="1" smtClean="0">
                <a:solidFill>
                  <a:prstClr val="black"/>
                </a:solidFill>
                <a:latin typeface="Calibri"/>
              </a:rPr>
              <a:t>s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]</a:t>
            </a:r>
            <a:endParaRPr lang="en-US" sz="200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4650010" y="5834534"/>
            <a:ext cx="1429061" cy="400110"/>
            <a:chOff x="4827810" y="5834534"/>
            <a:chExt cx="1429061" cy="400110"/>
          </a:xfrm>
        </p:grpSpPr>
        <p:sp>
          <p:nvSpPr>
            <p:cNvPr id="14" name="TextBox 13"/>
            <p:cNvSpPr txBox="1"/>
            <p:nvPr/>
          </p:nvSpPr>
          <p:spPr>
            <a:xfrm>
              <a:off x="4827810" y="5834534"/>
              <a:ext cx="314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black"/>
                  </a:solidFill>
                  <a:latin typeface="Calibri"/>
                </a:rPr>
                <a:t>2</a:t>
              </a:r>
              <a:endParaRPr lang="en-US" sz="2000" baseline="-250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99310" y="5834534"/>
              <a:ext cx="314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black"/>
                  </a:solidFill>
                  <a:latin typeface="Calibri"/>
                </a:rPr>
                <a:t>4</a:t>
              </a:r>
              <a:endParaRPr lang="en-US" sz="2000" baseline="-250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42212" y="5834534"/>
              <a:ext cx="314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black"/>
                  </a:solidFill>
                  <a:latin typeface="Calibri"/>
                </a:rPr>
                <a:t>6</a:t>
              </a:r>
              <a:endParaRPr lang="en-US" sz="2000" baseline="-25000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 rot="5400000">
            <a:off x="8137209" y="3238500"/>
            <a:ext cx="1244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Depth [</a:t>
            </a:r>
            <a:r>
              <a:rPr lang="en-US" sz="2000" dirty="0" err="1" smtClean="0">
                <a:solidFill>
                  <a:prstClr val="black"/>
                </a:solidFill>
                <a:latin typeface="Calibri"/>
              </a:rPr>
              <a:t>m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]</a:t>
            </a:r>
            <a:endParaRPr lang="en-US" sz="2000" baseline="-2500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648139" y="5834534"/>
            <a:ext cx="1429061" cy="400110"/>
            <a:chOff x="4827810" y="5834534"/>
            <a:chExt cx="1429061" cy="400110"/>
          </a:xfrm>
        </p:grpSpPr>
        <p:sp>
          <p:nvSpPr>
            <p:cNvPr id="27" name="TextBox 26"/>
            <p:cNvSpPr txBox="1"/>
            <p:nvPr/>
          </p:nvSpPr>
          <p:spPr>
            <a:xfrm>
              <a:off x="4827810" y="5834534"/>
              <a:ext cx="314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black"/>
                  </a:solidFill>
                  <a:latin typeface="Calibri"/>
                </a:rPr>
                <a:t>2</a:t>
              </a:r>
              <a:endParaRPr lang="en-US" sz="2000" baseline="-250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399310" y="5834534"/>
              <a:ext cx="314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black"/>
                  </a:solidFill>
                  <a:latin typeface="Calibri"/>
                </a:rPr>
                <a:t>4</a:t>
              </a:r>
              <a:endParaRPr lang="en-US" sz="2000" baseline="-250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942212" y="5834534"/>
              <a:ext cx="314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black"/>
                  </a:solidFill>
                  <a:latin typeface="Calibri"/>
                </a:rPr>
                <a:t>6</a:t>
              </a:r>
              <a:endParaRPr lang="en-US" sz="2000" baseline="-25000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379826" y="286756"/>
            <a:ext cx="4167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Well log (Townsend et al., 2012)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16517" y="3949663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40</a:t>
            </a:r>
            <a:endParaRPr lang="en-US" sz="2000" baseline="-250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1448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Motivation &amp; 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Predict absolute ground motion for explosions using non-standard testing practice (i.e., not NTS or STS media at ~100 m/kT</a:t>
            </a:r>
            <a:r>
              <a:rPr lang="en-US" baseline="30000" dirty="0" smtClean="0"/>
              <a:t>1/3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Mueller &amp; Murphy (1971) MM71</a:t>
            </a:r>
          </a:p>
          <a:p>
            <a:pPr lvl="1"/>
            <a:r>
              <a:rPr lang="en-US" dirty="0" smtClean="0"/>
              <a:t>Scaling laws for seismic observables</a:t>
            </a:r>
          </a:p>
          <a:p>
            <a:endParaRPr lang="en-US" dirty="0" smtClean="0"/>
          </a:p>
          <a:p>
            <a:r>
              <a:rPr lang="en-US" dirty="0" smtClean="0"/>
              <a:t>Denny &amp; Johnson (1991) DJ91</a:t>
            </a:r>
          </a:p>
          <a:p>
            <a:pPr lvl="1"/>
            <a:r>
              <a:rPr lang="en-US" dirty="0" smtClean="0"/>
              <a:t>Regression analysis for seismic observables</a:t>
            </a:r>
          </a:p>
        </p:txBody>
      </p:sp>
    </p:spTree>
    <p:extLst>
      <p:ext uri="{BB962C8B-B14F-4D97-AF65-F5344CB8AC3E}">
        <p14:creationId xmlns:p14="http://schemas.microsoft.com/office/powerpoint/2010/main" val="671635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ll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840" y="219670"/>
            <a:ext cx="6004160" cy="641866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300" y="-1"/>
            <a:ext cx="8445500" cy="901314"/>
          </a:xfrm>
        </p:spPr>
        <p:txBody>
          <a:bodyPr/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16409" y="341481"/>
            <a:ext cx="523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4871" y="1284258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1100nm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44871" y="389761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L5-16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Δ1596m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284°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719nm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44871" y="2127955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L1-20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Δ2018m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356°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906nm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4871" y="3009752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L2-20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Δ2020m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49°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849nm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44871" y="3904249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2920nm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4871" y="4760646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1240nm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4871" y="5654933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607nm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3383" y="643364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1 sec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65874" y="187592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75566" y="187592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12244" y="187592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Content Placeholder 24"/>
          <p:cNvSpPr>
            <a:spLocks noGrp="1"/>
          </p:cNvSpPr>
          <p:nvPr>
            <p:ph idx="1"/>
          </p:nvPr>
        </p:nvSpPr>
        <p:spPr>
          <a:xfrm>
            <a:off x="241300" y="901313"/>
            <a:ext cx="8445500" cy="559156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3-component</a:t>
            </a:r>
          </a:p>
          <a:p>
            <a:pPr>
              <a:buNone/>
            </a:pPr>
            <a:r>
              <a:rPr lang="en-US" dirty="0" smtClean="0"/>
              <a:t>Displacement</a:t>
            </a:r>
          </a:p>
          <a:p>
            <a:pPr>
              <a:buNone/>
            </a:pPr>
            <a:r>
              <a:rPr lang="en-US" dirty="0" smtClean="0"/>
              <a:t>0.5 – 2 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272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ll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840" y="219670"/>
            <a:ext cx="6004160" cy="641866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300" y="-1"/>
            <a:ext cx="8445500" cy="901314"/>
          </a:xfrm>
        </p:spPr>
        <p:txBody>
          <a:bodyPr/>
          <a:lstStyle/>
          <a:p>
            <a:r>
              <a:rPr lang="en-US" dirty="0" smtClean="0"/>
              <a:t>Explosion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>
          <a:xfrm>
            <a:off x="241300" y="901313"/>
            <a:ext cx="8445500" cy="559156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6.3×10</a:t>
            </a:r>
            <a:r>
              <a:rPr lang="en-US" baseline="30000" dirty="0" smtClean="0"/>
              <a:t>11</a:t>
            </a:r>
            <a:r>
              <a:rPr lang="en-US" dirty="0" smtClean="0"/>
              <a:t> N-</a:t>
            </a:r>
            <a:r>
              <a:rPr lang="en-US" dirty="0" err="1" smtClean="0"/>
              <a:t>m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W</a:t>
            </a:r>
            <a:r>
              <a:rPr lang="en-US" dirty="0" smtClean="0"/>
              <a:t>1.8</a:t>
            </a:r>
          </a:p>
          <a:p>
            <a:pPr>
              <a:buNone/>
            </a:pPr>
            <a:r>
              <a:rPr lang="en-US" dirty="0" smtClean="0"/>
              <a:t>VR 44.5%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16409" y="341481"/>
            <a:ext cx="523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4871" y="1284258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1100nm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16409" y="493881"/>
            <a:ext cx="3947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Iso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44871" y="389761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L5-16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Δ1596m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284°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719nm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44871" y="2127955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L1-20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Δ2018m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356°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906nm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4871" y="3009752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L2-20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Δ2020m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49°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849nm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44871" y="3904249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2920nm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4871" y="4760646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1240nm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4871" y="5654933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607nm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3383" y="643364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1 sec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6" name="Picture 25" descr="mtis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" y="3428999"/>
            <a:ext cx="1840869" cy="184086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865874" y="187592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75566" y="187592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12244" y="187592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6272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ll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840" y="219670"/>
            <a:ext cx="6004160" cy="641866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300" y="-1"/>
            <a:ext cx="8445500" cy="901314"/>
          </a:xfrm>
        </p:spPr>
        <p:txBody>
          <a:bodyPr/>
          <a:lstStyle/>
          <a:p>
            <a:r>
              <a:rPr lang="en-US" dirty="0" smtClean="0"/>
              <a:t>Full MT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>
          <a:xfrm>
            <a:off x="241300" y="901313"/>
            <a:ext cx="8445500" cy="559156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2.1×10</a:t>
            </a:r>
            <a:r>
              <a:rPr lang="en-US" baseline="30000" dirty="0" smtClean="0"/>
              <a:t>12</a:t>
            </a:r>
            <a:r>
              <a:rPr lang="en-US" dirty="0" smtClean="0"/>
              <a:t> N-</a:t>
            </a:r>
            <a:r>
              <a:rPr lang="en-US" dirty="0" err="1" smtClean="0"/>
              <a:t>m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W</a:t>
            </a:r>
            <a:r>
              <a:rPr lang="en-US" dirty="0" smtClean="0"/>
              <a:t>2.2</a:t>
            </a:r>
          </a:p>
          <a:p>
            <a:pPr>
              <a:buNone/>
            </a:pPr>
            <a:r>
              <a:rPr lang="en-US" dirty="0" smtClean="0"/>
              <a:t>VR 48.4%</a:t>
            </a:r>
          </a:p>
          <a:p>
            <a:pPr>
              <a:buNone/>
            </a:pPr>
            <a:r>
              <a:rPr lang="en-US" dirty="0" smtClean="0"/>
              <a:t>ISO/CLVD/DC</a:t>
            </a:r>
          </a:p>
          <a:p>
            <a:pPr>
              <a:buNone/>
            </a:pPr>
            <a:r>
              <a:rPr lang="en-US" dirty="0" smtClean="0"/>
              <a:t> 75 /  20  /  5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16409" y="341481"/>
            <a:ext cx="523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4871" y="1284258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1100nm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16409" y="493881"/>
            <a:ext cx="3947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Iso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44871" y="389761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L5-16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Δ1596m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284°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719nm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44871" y="2127955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L1-20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Δ2018m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356°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906nm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4871" y="3009752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L2-20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Δ2020m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49°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849nm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44871" y="3904249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2920nm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4871" y="4760646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1240nm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4871" y="5654933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607nm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3383" y="643364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1 sec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16409" y="671681"/>
            <a:ext cx="443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Full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6" name="Picture 25" descr="mtful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" y="3428999"/>
            <a:ext cx="1840869" cy="184086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865874" y="187592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75566" y="187592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12244" y="187592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6272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ll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840" y="219670"/>
            <a:ext cx="6004160" cy="641866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300" y="-1"/>
            <a:ext cx="8445500" cy="901314"/>
          </a:xfrm>
        </p:spPr>
        <p:txBody>
          <a:bodyPr/>
          <a:lstStyle/>
          <a:p>
            <a:r>
              <a:rPr lang="en-US" dirty="0" err="1" smtClean="0"/>
              <a:t>Deviatoric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>
          <a:xfrm>
            <a:off x="241300" y="901313"/>
            <a:ext cx="8445500" cy="559156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4.1×10</a:t>
            </a:r>
            <a:r>
              <a:rPr lang="en-US" baseline="30000" dirty="0" smtClean="0"/>
              <a:t>11</a:t>
            </a:r>
            <a:r>
              <a:rPr lang="en-US" dirty="0" smtClean="0"/>
              <a:t> N-</a:t>
            </a:r>
            <a:r>
              <a:rPr lang="en-US" dirty="0" err="1" smtClean="0"/>
              <a:t>m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W</a:t>
            </a:r>
            <a:r>
              <a:rPr lang="en-US" dirty="0" smtClean="0"/>
              <a:t>1.7</a:t>
            </a:r>
          </a:p>
          <a:p>
            <a:pPr>
              <a:buNone/>
            </a:pPr>
            <a:r>
              <a:rPr lang="en-US" dirty="0" smtClean="0"/>
              <a:t>VR 42.3%</a:t>
            </a:r>
          </a:p>
          <a:p>
            <a:pPr>
              <a:buNone/>
            </a:pPr>
            <a:r>
              <a:rPr lang="en-US" dirty="0" smtClean="0"/>
              <a:t>CLVD/DC</a:t>
            </a:r>
          </a:p>
          <a:p>
            <a:pPr>
              <a:buNone/>
            </a:pPr>
            <a:r>
              <a:rPr lang="en-US" dirty="0" smtClean="0"/>
              <a:t>  68  / 32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16409" y="341481"/>
            <a:ext cx="523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4871" y="1284258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1100nm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16409" y="493881"/>
            <a:ext cx="3947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Iso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44871" y="389761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L5-16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Δ1596m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284°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719nm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44871" y="2127955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L1-20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Δ2018m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356°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906nm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4871" y="3009752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L2-20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Δ2020m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49°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849nm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44871" y="3904249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2920nm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4871" y="4760646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1240nm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4871" y="5654933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607nm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3383" y="643364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1 sec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16409" y="671681"/>
            <a:ext cx="443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Full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14000" y="825113"/>
            <a:ext cx="4667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Dev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7" name="Picture 26" descr="mtde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" y="3428999"/>
            <a:ext cx="1840869" cy="184086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865874" y="187592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75566" y="187592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12244" y="187592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6272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l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44" y="219670"/>
            <a:ext cx="6010256" cy="641866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300" y="-1"/>
            <a:ext cx="8445500" cy="901314"/>
          </a:xfrm>
        </p:spPr>
        <p:txBody>
          <a:bodyPr/>
          <a:lstStyle/>
          <a:p>
            <a:r>
              <a:rPr lang="en-US" dirty="0" smtClean="0"/>
              <a:t>Best-DC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>
          <a:xfrm>
            <a:off x="241300" y="901313"/>
            <a:ext cx="8445500" cy="559156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3.1×10</a:t>
            </a:r>
            <a:r>
              <a:rPr lang="en-US" baseline="30000" dirty="0" smtClean="0"/>
              <a:t>11</a:t>
            </a:r>
            <a:r>
              <a:rPr lang="en-US" dirty="0" smtClean="0"/>
              <a:t> N-</a:t>
            </a:r>
            <a:r>
              <a:rPr lang="en-US" dirty="0" err="1" smtClean="0"/>
              <a:t>m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W</a:t>
            </a:r>
            <a:r>
              <a:rPr lang="en-US" dirty="0" smtClean="0"/>
              <a:t>1.6</a:t>
            </a:r>
          </a:p>
          <a:p>
            <a:pPr>
              <a:buNone/>
            </a:pPr>
            <a:r>
              <a:rPr lang="en-US" dirty="0" smtClean="0"/>
              <a:t>VR 36.7%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16409" y="341481"/>
            <a:ext cx="523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4871" y="1284258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1100nm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16409" y="493881"/>
            <a:ext cx="3947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Iso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44871" y="389761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L5-16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Δ1596m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284°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719nm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44871" y="2127955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L1-20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Δ2018m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356°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906nm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4871" y="3009752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L2-20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Δ2020m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49°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849nm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44871" y="3904249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2920nm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4871" y="4760646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1240nm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4871" y="5654933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607nm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3383" y="643364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1 sec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16409" y="671681"/>
            <a:ext cx="443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Full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14000" y="825113"/>
            <a:ext cx="4667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Dev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16409" y="963781"/>
            <a:ext cx="390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8" name="Picture 27" descr="mtd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" y="3428999"/>
            <a:ext cx="1840869" cy="1840869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865874" y="187592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75566" y="187592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12244" y="187592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6272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l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44" y="219670"/>
            <a:ext cx="6010256" cy="641866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300" y="-1"/>
            <a:ext cx="8445500" cy="901314"/>
          </a:xfrm>
        </p:spPr>
        <p:txBody>
          <a:bodyPr/>
          <a:lstStyle/>
          <a:p>
            <a:r>
              <a:rPr lang="en-US" dirty="0" smtClean="0"/>
              <a:t>Explosion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>
          <a:xfrm>
            <a:off x="241300" y="901313"/>
            <a:ext cx="8445500" cy="55915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10.9×10</a:t>
            </a:r>
            <a:r>
              <a:rPr lang="en-US" baseline="30000" dirty="0" smtClean="0"/>
              <a:t>11</a:t>
            </a:r>
            <a:r>
              <a:rPr lang="en-US" dirty="0" smtClean="0"/>
              <a:t> N-m</a:t>
            </a:r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W</a:t>
            </a:r>
            <a:r>
              <a:rPr lang="en-US" dirty="0" smtClean="0"/>
              <a:t>1.9</a:t>
            </a:r>
          </a:p>
          <a:p>
            <a:pPr>
              <a:buNone/>
            </a:pPr>
            <a:r>
              <a:rPr lang="en-US" dirty="0" smtClean="0"/>
              <a:t>60%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sz="3600" dirty="0" smtClean="0"/>
              <a:t>+ DC</a:t>
            </a:r>
          </a:p>
          <a:p>
            <a:pPr>
              <a:buNone/>
            </a:pPr>
            <a:endParaRPr lang="en-US" sz="3600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8.6×10</a:t>
            </a:r>
            <a:r>
              <a:rPr lang="en-US" baseline="30000" dirty="0" smtClean="0"/>
              <a:t>11</a:t>
            </a:r>
            <a:r>
              <a:rPr lang="en-US" dirty="0" smtClean="0"/>
              <a:t> </a:t>
            </a:r>
            <a:r>
              <a:rPr lang="en-US" dirty="0"/>
              <a:t>N-m</a:t>
            </a:r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W</a:t>
            </a:r>
            <a:r>
              <a:rPr lang="en-US" dirty="0" smtClean="0"/>
              <a:t>1.7</a:t>
            </a:r>
            <a:endParaRPr lang="en-US" dirty="0"/>
          </a:p>
          <a:p>
            <a:pPr>
              <a:buNone/>
            </a:pPr>
            <a:endParaRPr lang="en-US" sz="36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8516409" y="341481"/>
            <a:ext cx="523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4871" y="1284258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1100nm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16409" y="493881"/>
            <a:ext cx="3947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Iso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44871" y="389761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L5-16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Δ1596m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284°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719nm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44871" y="2127955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L1-20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Δ2018m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356°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906nm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4871" y="3009752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L2-20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Δ2020m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49°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849nm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44871" y="3904249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2920nm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4871" y="4760646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1240nm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4871" y="5654933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607nm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3383" y="643364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1 sec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16409" y="671681"/>
            <a:ext cx="443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Full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14000" y="825113"/>
            <a:ext cx="4667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Dev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16409" y="963781"/>
            <a:ext cx="390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65874" y="187592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75566" y="187592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12244" y="187592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Picture 1" descr="d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73" y="3552871"/>
            <a:ext cx="1371668" cy="1371668"/>
          </a:xfrm>
          <a:prstGeom prst="rect">
            <a:avLst/>
          </a:prstGeom>
        </p:spPr>
      </p:pic>
      <p:pic>
        <p:nvPicPr>
          <p:cNvPr id="3" name="Picture 2" descr="bestexdc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810" y="918761"/>
            <a:ext cx="5455556" cy="593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520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v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739" y="366882"/>
            <a:ext cx="5208644" cy="633332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1300" y="-1"/>
            <a:ext cx="8445500" cy="901314"/>
          </a:xfrm>
        </p:spPr>
        <p:txBody>
          <a:bodyPr/>
          <a:lstStyle/>
          <a:p>
            <a:r>
              <a:rPr lang="en-US" dirty="0" smtClean="0"/>
              <a:t>Explosion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>
          <a:xfrm>
            <a:off x="241300" y="901313"/>
            <a:ext cx="8445500" cy="5591561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1D GFs</a:t>
            </a:r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0 </a:t>
            </a:r>
            <a:r>
              <a:rPr lang="en-US" dirty="0" smtClean="0"/>
              <a:t>63</a:t>
            </a:r>
            <a:r>
              <a:rPr lang="en-US" dirty="0"/>
              <a:t>×</a:t>
            </a:r>
            <a:r>
              <a:rPr lang="en-US" dirty="0" smtClean="0"/>
              <a:t>10</a:t>
            </a:r>
            <a:r>
              <a:rPr lang="en-US" baseline="30000" dirty="0" smtClean="0"/>
              <a:t>10</a:t>
            </a:r>
            <a:r>
              <a:rPr lang="en-US" dirty="0" smtClean="0"/>
              <a:t> </a:t>
            </a:r>
            <a:r>
              <a:rPr lang="en-US" dirty="0"/>
              <a:t>N-m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3D GFs</a:t>
            </a:r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0 </a:t>
            </a:r>
            <a:r>
              <a:rPr lang="en-US" dirty="0" smtClean="0"/>
              <a:t>38</a:t>
            </a:r>
            <a:r>
              <a:rPr lang="en-US" dirty="0"/>
              <a:t>×</a:t>
            </a:r>
            <a:r>
              <a:rPr lang="en-US" dirty="0" smtClean="0"/>
              <a:t>10</a:t>
            </a:r>
            <a:r>
              <a:rPr lang="en-US" baseline="30000" dirty="0" smtClean="0"/>
              <a:t>10</a:t>
            </a:r>
            <a:r>
              <a:rPr lang="en-US" dirty="0" smtClean="0"/>
              <a:t> </a:t>
            </a:r>
            <a:r>
              <a:rPr lang="en-US" dirty="0"/>
              <a:t>N-m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16409" y="443085"/>
            <a:ext cx="523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4871" y="1275791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1100nm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16409" y="790226"/>
            <a:ext cx="6224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  <a:latin typeface="Calibri"/>
              </a:rPr>
              <a:t>1D GF</a:t>
            </a:r>
            <a:endParaRPr lang="en-US" sz="1400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44871" y="372827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L5-16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Δ1596m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284°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719nm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44871" y="2161823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L1-20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Δ2018m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356°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906nm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4871" y="3060554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L2-20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Δ2020m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49°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849nm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44871" y="3971985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2920nm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4871" y="4879184"/>
            <a:ext cx="700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1240nm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4871" y="5781938"/>
            <a:ext cx="706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L4-23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Δ3479m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607nm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3383" y="643364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latin typeface="Calibri"/>
              </a:rPr>
              <a:t>4</a:t>
            </a: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 sec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2077" y="187592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00967" y="187592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19107" y="187592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16403" y="612413"/>
            <a:ext cx="6224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/>
              </a:rPr>
              <a:t>3</a:t>
            </a:r>
            <a:r>
              <a:rPr lang="en-US" sz="1400" dirty="0" smtClean="0">
                <a:solidFill>
                  <a:srgbClr val="FF0000"/>
                </a:solidFill>
                <a:latin typeface="Calibri"/>
              </a:rPr>
              <a:t>D GF</a:t>
            </a:r>
            <a:endParaRPr lang="en-US" sz="1400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" name="Oval 2"/>
          <p:cNvSpPr/>
          <p:nvPr/>
        </p:nvSpPr>
        <p:spPr>
          <a:xfrm>
            <a:off x="592664" y="1288494"/>
            <a:ext cx="1361576" cy="1361576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4332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Source-type plot (Hudson et al., 1989)</a:t>
            </a:r>
            <a:endParaRPr lang="en-US" dirty="0"/>
          </a:p>
        </p:txBody>
      </p:sp>
      <p:pic>
        <p:nvPicPr>
          <p:cNvPr id="5" name="Picture 4" descr="stplo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12" y="1228516"/>
            <a:ext cx="6119976" cy="516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735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Source-type plot (Hudson et al., 1989)</a:t>
            </a:r>
            <a:endParaRPr lang="en-US" dirty="0"/>
          </a:p>
        </p:txBody>
      </p:sp>
      <p:pic>
        <p:nvPicPr>
          <p:cNvPr id="5" name="Picture 4" descr="stplo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012" y="1228516"/>
            <a:ext cx="6119976" cy="5162968"/>
          </a:xfrm>
          <a:prstGeom prst="rect">
            <a:avLst/>
          </a:prstGeom>
        </p:spPr>
      </p:pic>
      <p:sp>
        <p:nvSpPr>
          <p:cNvPr id="4" name="5-Point Star 3"/>
          <p:cNvSpPr>
            <a:spLocks noChangeAspect="1"/>
          </p:cNvSpPr>
          <p:nvPr/>
        </p:nvSpPr>
        <p:spPr>
          <a:xfrm>
            <a:off x="3992882" y="1930399"/>
            <a:ext cx="274318" cy="274318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6032501" y="3695701"/>
            <a:ext cx="182876" cy="182876"/>
          </a:xfrm>
          <a:prstGeom prst="ellipse">
            <a:avLst/>
          </a:prstGeom>
          <a:solidFill>
            <a:srgbClr val="0000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4483100" y="3713477"/>
            <a:ext cx="182880" cy="18288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Diamond 11"/>
          <p:cNvSpPr>
            <a:spLocks noChangeAspect="1"/>
          </p:cNvSpPr>
          <p:nvPr/>
        </p:nvSpPr>
        <p:spPr>
          <a:xfrm>
            <a:off x="4475480" y="1440176"/>
            <a:ext cx="228600" cy="228600"/>
          </a:xfrm>
          <a:prstGeom prst="diamond">
            <a:avLst/>
          </a:prstGeom>
          <a:solidFill>
            <a:srgbClr val="008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5-Point Star 6"/>
          <p:cNvSpPr>
            <a:spLocks noChangeAspect="1"/>
          </p:cNvSpPr>
          <p:nvPr/>
        </p:nvSpPr>
        <p:spPr>
          <a:xfrm>
            <a:off x="6785683" y="4937759"/>
            <a:ext cx="274318" cy="274318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6831404" y="5705684"/>
            <a:ext cx="182876" cy="182876"/>
          </a:xfrm>
          <a:prstGeom prst="ellipse">
            <a:avLst/>
          </a:prstGeom>
          <a:solidFill>
            <a:srgbClr val="0000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61529" y="4876800"/>
            <a:ext cx="544665" cy="143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Full</a:t>
            </a:r>
          </a:p>
          <a:p>
            <a:pPr>
              <a:spcAft>
                <a:spcPts val="600"/>
              </a:spcAft>
            </a:pPr>
            <a:r>
              <a:rPr lang="en-US" dirty="0" err="1" smtClean="0">
                <a:solidFill>
                  <a:prstClr val="black"/>
                </a:solidFill>
                <a:latin typeface="Calibri"/>
              </a:rPr>
              <a:t>Iso</a:t>
            </a:r>
            <a:endParaRPr lang="en-US" dirty="0" smtClean="0">
              <a:solidFill>
                <a:prstClr val="black"/>
              </a:solidFill>
              <a:latin typeface="Calibri"/>
            </a:endParaRP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Dev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DC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6831402" y="6051121"/>
            <a:ext cx="182880" cy="18288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Diamond 12"/>
          <p:cNvSpPr>
            <a:spLocks noChangeAspect="1"/>
          </p:cNvSpPr>
          <p:nvPr/>
        </p:nvSpPr>
        <p:spPr>
          <a:xfrm>
            <a:off x="6807529" y="5329760"/>
            <a:ext cx="228600" cy="228600"/>
          </a:xfrm>
          <a:prstGeom prst="diamond">
            <a:avLst/>
          </a:prstGeom>
          <a:solidFill>
            <a:srgbClr val="008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02356" y="4875803"/>
            <a:ext cx="1133644" cy="143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VR=48.4%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VR=44.5%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VR=42.3%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VR=36.7%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6735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SPE-1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925859" y="1281281"/>
            <a:ext cx="970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 SPE-2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9871" y="2122458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25859" y="1446381"/>
            <a:ext cx="970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 SPE-1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09871" y="1227961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L5-16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Δ1596m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284°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09871" y="2966155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L1-20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Δ2018m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356°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09871" y="3847952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L2-20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Δ2020m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49°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09871" y="4742449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89974" y="558381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1 sec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5" name="Picture 24" descr="allspe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7160" y="1082196"/>
            <a:ext cx="5425079" cy="469360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219374" y="1007370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9066" y="1007370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65744" y="1007370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6272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Previous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Denny (1998)</a:t>
            </a:r>
          </a:p>
          <a:p>
            <a:pPr lvl="1"/>
            <a:r>
              <a:rPr lang="en-US" dirty="0" smtClean="0"/>
              <a:t>DOB</a:t>
            </a:r>
          </a:p>
          <a:p>
            <a:pPr lvl="1"/>
            <a:r>
              <a:rPr lang="en-US" dirty="0" smtClean="0"/>
              <a:t>DJ91 </a:t>
            </a:r>
            <a:r>
              <a:rPr lang="en-US" i="1" dirty="0" smtClean="0"/>
              <a:t>f</a:t>
            </a:r>
            <a:r>
              <a:rPr lang="en-US" i="1" baseline="-25000" dirty="0" smtClean="0"/>
              <a:t>c</a:t>
            </a:r>
            <a:r>
              <a:rPr lang="en-US" dirty="0" smtClean="0"/>
              <a:t> &lt; observed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249780" y="1130572"/>
            <a:ext cx="3085791" cy="3222938"/>
            <a:chOff x="5717479" y="1166652"/>
            <a:chExt cx="3085791" cy="3222938"/>
          </a:xfrm>
        </p:grpSpPr>
        <p:pic>
          <p:nvPicPr>
            <p:cNvPr id="4" name="Picture 3" descr="Denny98_UCRLfig5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7479" y="1166652"/>
              <a:ext cx="3085791" cy="3222938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 flipV="1">
              <a:off x="6991940" y="1868970"/>
              <a:ext cx="1334891" cy="577288"/>
            </a:xfrm>
            <a:prstGeom prst="line">
              <a:avLst/>
            </a:prstGeom>
            <a:ln w="508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6234299" y="1580326"/>
              <a:ext cx="469016" cy="2309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975707" y="2554499"/>
              <a:ext cx="119058" cy="115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929040" y="2028585"/>
              <a:ext cx="119058" cy="115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07518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llsp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7160" y="1082196"/>
            <a:ext cx="5425079" cy="469360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SPE-1 Explosion - 6×10</a:t>
            </a:r>
            <a:r>
              <a:rPr lang="en-US" baseline="30000" dirty="0" smtClean="0"/>
              <a:t>10</a:t>
            </a:r>
            <a:r>
              <a:rPr lang="en-US" dirty="0" smtClean="0"/>
              <a:t> N-</a:t>
            </a:r>
            <a:r>
              <a:rPr lang="en-US" dirty="0" err="1" smtClean="0"/>
              <a:t>m</a:t>
            </a:r>
            <a:r>
              <a:rPr lang="en-US" dirty="0" smtClean="0"/>
              <a:t> (M</a:t>
            </a:r>
            <a:r>
              <a:rPr lang="en-US" baseline="-25000" dirty="0" smtClean="0"/>
              <a:t>W</a:t>
            </a:r>
            <a:r>
              <a:rPr lang="en-US" dirty="0" smtClean="0"/>
              <a:t>1.2)</a:t>
            </a:r>
            <a:endParaRPr lang="en-US" dirty="0"/>
          </a:p>
        </p:txBody>
      </p:sp>
      <p:sp>
        <p:nvSpPr>
          <p:cNvPr id="21" name="Content Placeholder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(SPE-2) </a:t>
            </a:r>
            <a:r>
              <a:rPr lang="en-US" dirty="0" smtClean="0">
                <a:latin typeface="ＭＳ ゴシック"/>
                <a:ea typeface="ＭＳ ゴシック"/>
                <a:cs typeface="ＭＳ ゴシック"/>
              </a:rPr>
              <a:t>≅</a:t>
            </a:r>
            <a:r>
              <a:rPr lang="en-US" dirty="0" smtClean="0"/>
              <a:t> 10 ×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(SPE-1)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925859" y="1281281"/>
            <a:ext cx="970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 SPE-2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9871" y="2122458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L4-20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Δ1979m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206°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25859" y="1446381"/>
            <a:ext cx="970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Data SPE-1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5859" y="1611481"/>
            <a:ext cx="3947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Iso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09871" y="1227961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L5-16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Δ1596m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284°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09871" y="2966155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L1-20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Δ2018m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356°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09871" y="3847952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L2-20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Δ2020m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49°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09871" y="4742449"/>
            <a:ext cx="706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L3-20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Δ1983m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173°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89974" y="558381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1 sec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19374" y="1007370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9066" y="1007370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65744" y="1007370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6272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pe2l5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758" y="1696663"/>
            <a:ext cx="2102980" cy="1152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Deconvolution for relative moment-rate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Deconvolve</a:t>
            </a:r>
            <a:r>
              <a:rPr lang="en-US" dirty="0" smtClean="0"/>
              <a:t> SPE-1 from SPE-2 on L5-16 vertical at &lt;40 Hz</a:t>
            </a:r>
          </a:p>
        </p:txBody>
      </p:sp>
      <p:pic>
        <p:nvPicPr>
          <p:cNvPr id="13" name="Picture 12" descr="spe1l5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9821" y="1709363"/>
            <a:ext cx="2096884" cy="1152067"/>
          </a:xfrm>
          <a:prstGeom prst="rect">
            <a:avLst/>
          </a:prstGeom>
        </p:spPr>
      </p:pic>
      <p:pic>
        <p:nvPicPr>
          <p:cNvPr id="16" name="Picture 15" descr="impl516.png"/>
          <p:cNvPicPr>
            <a:picLocks noChangeAspect="1"/>
          </p:cNvPicPr>
          <p:nvPr/>
        </p:nvPicPr>
        <p:blipFill>
          <a:blip r:embed="rId5"/>
          <a:srcRect r="34684"/>
          <a:stretch>
            <a:fillRect/>
          </a:stretch>
        </p:blipFill>
        <p:spPr>
          <a:xfrm>
            <a:off x="6277592" y="1484335"/>
            <a:ext cx="1377567" cy="138979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000776" y="1913465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=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306087" y="1899564"/>
            <a:ext cx="337953" cy="461665"/>
            <a:chOff x="2896038" y="2933700"/>
            <a:chExt cx="337953" cy="461665"/>
          </a:xfrm>
        </p:grpSpPr>
        <p:sp>
          <p:nvSpPr>
            <p:cNvPr id="18" name="TextBox 17"/>
            <p:cNvSpPr txBox="1"/>
            <p:nvPr/>
          </p:nvSpPr>
          <p:spPr>
            <a:xfrm>
              <a:off x="2896038" y="2933700"/>
              <a:ext cx="337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Calibri"/>
                </a:rPr>
                <a:t>×</a:t>
              </a:r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 flipV="1">
              <a:off x="2967069" y="3112532"/>
              <a:ext cx="177800" cy="17780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306825" y="2503896"/>
            <a:ext cx="420624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237318" y="2504798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0.1s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98566" y="1946009"/>
            <a:ext cx="4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−1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rot="5400000">
            <a:off x="7446569" y="2167326"/>
            <a:ext cx="136439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986187" y="1484335"/>
            <a:ext cx="274320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986187" y="2848730"/>
            <a:ext cx="274320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rot="5400000">
            <a:off x="7626574" y="1996533"/>
            <a:ext cx="1683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Relative M</a:t>
            </a:r>
            <a:r>
              <a:rPr lang="en-US" baseline="-25000" dirty="0" smtClean="0">
                <a:solidFill>
                  <a:prstClr val="black"/>
                </a:solidFill>
                <a:latin typeface="Calibri"/>
              </a:rPr>
              <a:t>0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rate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04661" y="1289232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9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04664" y="261000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0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4643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pe2l5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758" y="1696663"/>
            <a:ext cx="2102980" cy="1152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Deconvolution for relative moment-rate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Deconvolve</a:t>
            </a:r>
            <a:r>
              <a:rPr lang="en-US" dirty="0" smtClean="0"/>
              <a:t> SPE-1 from SPE-2 on L5-16 vertical at &lt;40 Hz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Convolve moment-rate function with SPE-1 L5-16 all channels </a:t>
            </a:r>
            <a:endParaRPr lang="en-US" dirty="0"/>
          </a:p>
        </p:txBody>
      </p:sp>
      <p:pic>
        <p:nvPicPr>
          <p:cNvPr id="13" name="Picture 12" descr="spe1l5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9821" y="1709363"/>
            <a:ext cx="2096884" cy="1152067"/>
          </a:xfrm>
          <a:prstGeom prst="rect">
            <a:avLst/>
          </a:prstGeom>
        </p:spPr>
      </p:pic>
      <p:pic>
        <p:nvPicPr>
          <p:cNvPr id="16" name="Picture 15" descr="impl516.png"/>
          <p:cNvPicPr>
            <a:picLocks noChangeAspect="1"/>
          </p:cNvPicPr>
          <p:nvPr/>
        </p:nvPicPr>
        <p:blipFill>
          <a:blip r:embed="rId5"/>
          <a:srcRect r="34684"/>
          <a:stretch>
            <a:fillRect/>
          </a:stretch>
        </p:blipFill>
        <p:spPr>
          <a:xfrm>
            <a:off x="6277592" y="1484335"/>
            <a:ext cx="1377567" cy="138979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000776" y="1913465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=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19"/>
          <p:cNvGrpSpPr/>
          <p:nvPr/>
        </p:nvGrpSpPr>
        <p:grpSpPr>
          <a:xfrm>
            <a:off x="3306087" y="1899564"/>
            <a:ext cx="337953" cy="461665"/>
            <a:chOff x="2896038" y="2933700"/>
            <a:chExt cx="337953" cy="461665"/>
          </a:xfrm>
        </p:grpSpPr>
        <p:sp>
          <p:nvSpPr>
            <p:cNvPr id="18" name="TextBox 17"/>
            <p:cNvSpPr txBox="1"/>
            <p:nvPr/>
          </p:nvSpPr>
          <p:spPr>
            <a:xfrm>
              <a:off x="2896038" y="2933700"/>
              <a:ext cx="337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Calibri"/>
                </a:rPr>
                <a:t>×</a:t>
              </a:r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 flipV="1">
              <a:off x="2967069" y="3112532"/>
              <a:ext cx="177800" cy="17780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306825" y="2503896"/>
            <a:ext cx="420624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237318" y="2504798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0.1s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5" name="Picture 24" descr="conv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830" y="4070156"/>
            <a:ext cx="6528381" cy="181648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998566" y="1946009"/>
            <a:ext cx="4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−1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31418" y="3762379"/>
            <a:ext cx="932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Tangential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78172" y="3762379"/>
            <a:ext cx="630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Radial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85778" y="3762379"/>
            <a:ext cx="731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Vertical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901284" y="5885741"/>
            <a:ext cx="420624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831777" y="588664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0.1s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rot="5400000">
            <a:off x="7446569" y="2167326"/>
            <a:ext cx="136439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986187" y="1484335"/>
            <a:ext cx="274320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986187" y="2848730"/>
            <a:ext cx="274320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rot="5400000">
            <a:off x="7626574" y="1996533"/>
            <a:ext cx="1683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Relative M</a:t>
            </a:r>
            <a:r>
              <a:rPr lang="en-US" baseline="-25000" dirty="0" smtClean="0">
                <a:solidFill>
                  <a:prstClr val="black"/>
                </a:solidFill>
                <a:latin typeface="Calibri"/>
              </a:rPr>
              <a:t>0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rate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704661" y="1289232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9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704664" y="261000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0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17394" y="4137888"/>
            <a:ext cx="70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SPE-1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17394" y="4741336"/>
            <a:ext cx="1238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SPE-1      TF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17394" y="5313864"/>
            <a:ext cx="70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SPE-2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4" name="Group 19"/>
          <p:cNvGrpSpPr/>
          <p:nvPr/>
        </p:nvGrpSpPr>
        <p:grpSpPr>
          <a:xfrm>
            <a:off x="8128718" y="4682869"/>
            <a:ext cx="337953" cy="461665"/>
            <a:chOff x="2896038" y="2933700"/>
            <a:chExt cx="337953" cy="461665"/>
          </a:xfrm>
        </p:grpSpPr>
        <p:sp>
          <p:nvSpPr>
            <p:cNvPr id="45" name="TextBox 44"/>
            <p:cNvSpPr txBox="1"/>
            <p:nvPr/>
          </p:nvSpPr>
          <p:spPr>
            <a:xfrm>
              <a:off x="2896038" y="2933700"/>
              <a:ext cx="337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Calibri"/>
                </a:rPr>
                <a:t>×</a:t>
              </a:r>
              <a:endParaRPr lang="en-US"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flipV="1">
              <a:off x="2967069" y="3112532"/>
              <a:ext cx="177800" cy="17780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4643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Denny &amp; Johnson (1991) scaling relations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Regression for cavity radius as a function of yield obtained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Regression for seismic moment obtained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Prediction of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c</a:t>
            </a:r>
            <a:r>
              <a:rPr lang="en-US" dirty="0" smtClean="0"/>
              <a:t> for SPE-1/-2 = 0.79 / 1.79 </a:t>
            </a:r>
            <a:r>
              <a:rPr lang="en-US" dirty="0" err="1" smtClean="0"/>
              <a:t>m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Explosion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 predicts </a:t>
            </a:r>
            <a:r>
              <a:rPr lang="en-US" i="1" dirty="0" smtClean="0"/>
              <a:t>W</a:t>
            </a:r>
            <a:r>
              <a:rPr lang="en-US" dirty="0" smtClean="0"/>
              <a:t> for SPE-1/2 = 98 / 945 kg TNT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889105"/>
              </p:ext>
            </p:extLst>
          </p:nvPr>
        </p:nvGraphicFramePr>
        <p:xfrm>
          <a:off x="964142" y="3429000"/>
          <a:ext cx="2844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4" imgW="1422400" imgH="330200" progId="Equation.DSMT4">
                  <p:embed/>
                </p:oleObj>
              </mc:Choice>
              <mc:Fallback>
                <p:oleObj name="Equation" r:id="rId4" imgW="14224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4142" y="3429000"/>
                        <a:ext cx="2844800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182214"/>
              </p:ext>
            </p:extLst>
          </p:nvPr>
        </p:nvGraphicFramePr>
        <p:xfrm>
          <a:off x="5626100" y="3416300"/>
          <a:ext cx="16827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Equation" r:id="rId6" imgW="838200" imgH="330200" progId="Equation.DSMT4">
                  <p:embed/>
                </p:oleObj>
              </mc:Choice>
              <mc:Fallback>
                <p:oleObj name="Equation" r:id="rId6" imgW="8382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6100" y="3416300"/>
                        <a:ext cx="1682750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878697"/>
              </p:ext>
            </p:extLst>
          </p:nvPr>
        </p:nvGraphicFramePr>
        <p:xfrm>
          <a:off x="3209925" y="1574006"/>
          <a:ext cx="2724150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Equation" r:id="rId8" imgW="1358900" imgH="393700" progId="Equation.DSMT4">
                  <p:embed/>
                </p:oleObj>
              </mc:Choice>
              <mc:Fallback>
                <p:oleObj name="Equation" r:id="rId8" imgW="13589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9925" y="1574006"/>
                        <a:ext cx="2724150" cy="788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084051" y="3479800"/>
            <a:ext cx="975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where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90251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Preliminary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1313"/>
            <a:ext cx="8229600" cy="2756286"/>
          </a:xfrm>
        </p:spPr>
        <p:txBody>
          <a:bodyPr/>
          <a:lstStyle/>
          <a:p>
            <a:r>
              <a:rPr lang="en-US" dirty="0" smtClean="0"/>
              <a:t>SPE-2 best-fit isotropic M</a:t>
            </a:r>
            <a:r>
              <a:rPr lang="en-US" baseline="-25000" dirty="0" smtClean="0"/>
              <a:t>0</a:t>
            </a:r>
            <a:r>
              <a:rPr lang="en-US" dirty="0" smtClean="0"/>
              <a:t> 6.3×10</a:t>
            </a:r>
            <a:r>
              <a:rPr lang="en-US" baseline="30000" dirty="0" smtClean="0"/>
              <a:t>11</a:t>
            </a:r>
            <a:r>
              <a:rPr lang="en-US" dirty="0" smtClean="0"/>
              <a:t> N-</a:t>
            </a:r>
            <a:r>
              <a:rPr lang="en-US" dirty="0" err="1" smtClean="0"/>
              <a:t>m</a:t>
            </a:r>
            <a:r>
              <a:rPr lang="en-US" dirty="0" smtClean="0"/>
              <a:t> = 10 × SPE-1 isotropic M</a:t>
            </a:r>
            <a:r>
              <a:rPr lang="en-US" baseline="-25000" dirty="0" smtClean="0"/>
              <a:t>0</a:t>
            </a:r>
          </a:p>
          <a:p>
            <a:r>
              <a:rPr lang="en-US" dirty="0" smtClean="0"/>
              <a:t>SPE-1/-2 low-frequency waveforms are very similar</a:t>
            </a:r>
          </a:p>
          <a:p>
            <a:r>
              <a:rPr lang="en-US" dirty="0" smtClean="0"/>
              <a:t>Full MT low-frequency point-source inversion cannot fit tangential displacement</a:t>
            </a:r>
          </a:p>
          <a:p>
            <a:r>
              <a:rPr lang="en-US" dirty="0" smtClean="0"/>
              <a:t>Evidence for </a:t>
            </a:r>
            <a:r>
              <a:rPr lang="en-US" dirty="0" err="1" smtClean="0"/>
              <a:t>multipathing</a:t>
            </a:r>
            <a:r>
              <a:rPr lang="en-US" dirty="0" smtClean="0"/>
              <a:t> requires &gt;1D velocity-model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3471336"/>
            <a:ext cx="8229600" cy="9013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3600" dirty="0" smtClean="0">
                <a:solidFill>
                  <a:prstClr val="black"/>
                </a:solidFill>
                <a:latin typeface="Calibri"/>
              </a:rPr>
              <a:t>Future work</a:t>
            </a:r>
            <a:endParaRPr lang="en-US" sz="3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372650"/>
            <a:ext cx="8229600" cy="20450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Distributed source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Variable 1D models to capture M</a:t>
            </a:r>
            <a:r>
              <a:rPr lang="en-US" sz="2400" baseline="-25000" dirty="0" smtClean="0">
                <a:solidFill>
                  <a:prstClr val="black"/>
                </a:solidFill>
                <a:latin typeface="Calibri"/>
              </a:rPr>
              <a:t>0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 error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Higher frequency and greater bandwidth inversions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Variable weighting of low-amplitude initial arrivals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Use of </a:t>
            </a:r>
            <a:r>
              <a:rPr lang="en-US" sz="2400" dirty="0" err="1" smtClean="0">
                <a:solidFill>
                  <a:prstClr val="black"/>
                </a:solidFill>
                <a:latin typeface="Calibri"/>
              </a:rPr>
              <a:t>eGF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 for kinematic source inversion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Coda wave interferometry of SPE-2/-3 for velocity change due to damage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Sean Ford, LLNL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5960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GS11D-vertical observations of SPE-2/-3</a:t>
            </a:r>
          </a:p>
          <a:p>
            <a:r>
              <a:rPr lang="en-US" dirty="0"/>
              <a:t>N</a:t>
            </a:r>
            <a:r>
              <a:rPr lang="en-US" dirty="0" smtClean="0"/>
              <a:t>on-overlapping windows of 0.4 s (10 ×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dom</a:t>
            </a:r>
            <a:r>
              <a:rPr lang="en-US" dirty="0" smtClean="0"/>
              <a:t>)</a:t>
            </a:r>
          </a:p>
          <a:p>
            <a:r>
              <a:rPr lang="en-US" dirty="0" smtClean="0"/>
              <a:t>Damage should change elastic properties leading to velocity change and travel-time perturbation</a:t>
            </a:r>
          </a:p>
          <a:p>
            <a:r>
              <a:rPr lang="en-US" dirty="0" smtClean="0"/>
              <a:t>Use coda wave interferometry to measure travel-time perturbation [</a:t>
            </a:r>
            <a:r>
              <a:rPr lang="en-US" dirty="0" err="1" smtClean="0"/>
              <a:t>Snieder</a:t>
            </a:r>
            <a:r>
              <a:rPr lang="en-US" dirty="0" smtClean="0"/>
              <a:t> et al., 2002]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134058"/>
              </p:ext>
            </p:extLst>
          </p:nvPr>
        </p:nvGraphicFramePr>
        <p:xfrm>
          <a:off x="3733800" y="5435120"/>
          <a:ext cx="16764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Equation" r:id="rId3" imgW="838200" imgH="508000" progId="Equation.DSMT4">
                  <p:embed/>
                </p:oleObj>
              </mc:Choice>
              <mc:Fallback>
                <p:oleObj name="Equation" r:id="rId3" imgW="8382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33800" y="5435120"/>
                        <a:ext cx="16764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53479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94120" y="413276"/>
            <a:ext cx="5041900" cy="3657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674" y="3732820"/>
            <a:ext cx="4134358" cy="29263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68197" y="274782"/>
            <a:ext cx="2555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alibri"/>
              </a:rPr>
              <a:t>Example from </a:t>
            </a:r>
            <a:r>
              <a:rPr lang="en-US" b="1" dirty="0" err="1" smtClean="0">
                <a:solidFill>
                  <a:prstClr val="black"/>
                </a:solidFill>
                <a:latin typeface="Calibri"/>
              </a:rPr>
              <a:t>Gret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 et al. [2006] </a:t>
            </a:r>
            <a:r>
              <a:rPr lang="en-US" b="1" i="1" dirty="0" err="1" smtClean="0">
                <a:solidFill>
                  <a:prstClr val="black"/>
                </a:solidFill>
                <a:latin typeface="Calibri"/>
              </a:rPr>
              <a:t>Geophys</a:t>
            </a:r>
            <a:r>
              <a:rPr lang="en-US" b="1" i="1" dirty="0" smtClean="0">
                <a:solidFill>
                  <a:prstClr val="black"/>
                </a:solidFill>
                <a:latin typeface="Calibri"/>
              </a:rPr>
              <a:t>. J. Int.</a:t>
            </a:r>
            <a:endParaRPr lang="en-US" b="1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68196" y="977755"/>
            <a:ext cx="25552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Two waveforms, one measured at 4.14 </a:t>
            </a:r>
            <a:r>
              <a:rPr lang="en-US" dirty="0" err="1" smtClean="0">
                <a:solidFill>
                  <a:prstClr val="black"/>
                </a:solidFill>
                <a:latin typeface="Calibri"/>
              </a:rPr>
              <a:t>MPa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of pressure in the cell (blue) and one measured at 12.41 </a:t>
            </a:r>
            <a:r>
              <a:rPr lang="en-US" dirty="0" err="1" smtClean="0">
                <a:solidFill>
                  <a:prstClr val="black"/>
                </a:solidFill>
                <a:latin typeface="Calibri"/>
              </a:rPr>
              <a:t>MPa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(red). The upper panel shows the early time window and the lower panel part of the coda.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8196" y="3717270"/>
            <a:ext cx="2555282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The seismic record (top panel), and estimates of </a:t>
            </a:r>
            <a:r>
              <a:rPr lang="en-US" dirty="0" err="1" smtClean="0">
                <a:solidFill>
                  <a:prstClr val="black"/>
                </a:solidFill>
                <a:latin typeface="Calibri"/>
              </a:rPr>
              <a:t>δ</a:t>
            </a:r>
            <a:r>
              <a:rPr lang="en-US" i="1" dirty="0" err="1" smtClean="0">
                <a:solidFill>
                  <a:prstClr val="black"/>
                </a:solidFill>
                <a:latin typeface="Calibri"/>
              </a:rPr>
              <a:t>t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for multiple time-windows (bottom panel). The first three points are computed from the early part of the waveform and are not sufficiently sensitive to detect the velocity change.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76001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at L4-05 (</a:t>
            </a:r>
            <a:r>
              <a:rPr lang="en-US" dirty="0" err="1" smtClean="0"/>
              <a:t>Δ</a:t>
            </a:r>
            <a:r>
              <a:rPr lang="en-US" dirty="0" smtClean="0"/>
              <a:t>=500m)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72" y="1461609"/>
            <a:ext cx="8879121" cy="398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01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75" y="2381813"/>
            <a:ext cx="8911125" cy="3333099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at </a:t>
            </a:r>
            <a:r>
              <a:rPr lang="en-US" dirty="0" smtClean="0"/>
              <a:t>all stations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463095" y="3588964"/>
            <a:ext cx="0" cy="112576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ight Arrow 11"/>
          <p:cNvSpPr/>
          <p:nvPr/>
        </p:nvSpPr>
        <p:spPr>
          <a:xfrm>
            <a:off x="2463095" y="3574531"/>
            <a:ext cx="663881" cy="22130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1583" y="4530059"/>
            <a:ext cx="1949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  <a:latin typeface="Calibri"/>
              </a:rPr>
              <a:t>Multiple scattering</a:t>
            </a:r>
            <a:endParaRPr lang="en-US" dirty="0">
              <a:solidFill>
                <a:srgbClr val="3366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7588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Previous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Denny (1998)</a:t>
            </a:r>
          </a:p>
          <a:p>
            <a:pPr lvl="1"/>
            <a:r>
              <a:rPr lang="en-US" dirty="0" smtClean="0"/>
              <a:t>DOB</a:t>
            </a:r>
          </a:p>
          <a:p>
            <a:pPr lvl="1"/>
            <a:r>
              <a:rPr lang="en-US" dirty="0" smtClean="0"/>
              <a:t>DJ91 </a:t>
            </a:r>
            <a:r>
              <a:rPr lang="en-US" i="1" dirty="0" smtClean="0"/>
              <a:t>f</a:t>
            </a:r>
            <a:r>
              <a:rPr lang="en-US" i="1" baseline="-25000" dirty="0" smtClean="0"/>
              <a:t>c</a:t>
            </a:r>
            <a:r>
              <a:rPr lang="en-US" dirty="0" smtClean="0"/>
              <a:t> &lt; observed</a:t>
            </a:r>
          </a:p>
          <a:p>
            <a:r>
              <a:rPr lang="en-US" dirty="0" smtClean="0"/>
              <a:t>Stump et al. (1999)</a:t>
            </a:r>
          </a:p>
          <a:p>
            <a:pPr lvl="1"/>
            <a:r>
              <a:rPr lang="en-US" dirty="0" smtClean="0"/>
              <a:t>NPE</a:t>
            </a:r>
          </a:p>
          <a:p>
            <a:pPr lvl="1"/>
            <a:r>
              <a:rPr lang="en-US" dirty="0" smtClean="0"/>
              <a:t>MM71 with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c</a:t>
            </a:r>
            <a:r>
              <a:rPr lang="en-US" i="1" dirty="0" smtClean="0"/>
              <a:t>~ W</a:t>
            </a:r>
            <a:r>
              <a:rPr lang="en-US" baseline="30000" dirty="0" smtClean="0"/>
              <a:t>1/3</a:t>
            </a:r>
          </a:p>
        </p:txBody>
      </p:sp>
      <p:pic>
        <p:nvPicPr>
          <p:cNvPr id="13" name="Picture 12" descr="Stump99_BSSAfig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373" y="2770636"/>
            <a:ext cx="2971602" cy="251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15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86" y="397960"/>
            <a:ext cx="3017621" cy="30145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4" y="2107429"/>
            <a:ext cx="8911125" cy="47047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28" y="-1120501"/>
            <a:ext cx="3017621" cy="301457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13306" y="-740885"/>
            <a:ext cx="3019660" cy="11065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79817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Near-field data</a:t>
            </a:r>
            <a:endParaRPr lang="en-US" dirty="0"/>
          </a:p>
        </p:txBody>
      </p:sp>
      <p:pic>
        <p:nvPicPr>
          <p:cNvPr id="10" name="Picture 9" descr="dat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57" y="890866"/>
            <a:ext cx="6857543" cy="5486034"/>
          </a:xfrm>
          <a:prstGeom prst="rect">
            <a:avLst/>
          </a:prstGeom>
        </p:spPr>
      </p:pic>
      <p:pic>
        <p:nvPicPr>
          <p:cNvPr id="11" name="Picture 10" descr="dtwav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4" y="182819"/>
            <a:ext cx="2349500" cy="19208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97333" y="573582"/>
            <a:ext cx="5891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SPE2</a:t>
            </a:r>
          </a:p>
          <a:p>
            <a:r>
              <a:rPr lang="en-US" sz="1600" dirty="0" smtClean="0">
                <a:solidFill>
                  <a:srgbClr val="FF0000"/>
                </a:solidFill>
                <a:latin typeface="Calibri"/>
              </a:rPr>
              <a:t>SPE3</a:t>
            </a:r>
            <a:endParaRPr lang="en-US" sz="1600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1934417"/>
            <a:ext cx="193955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BH-02.1.R (borehole) 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" name="Picture 13" descr="dtwave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4" y="4782078"/>
            <a:ext cx="2349500" cy="19208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9525" y="4694354"/>
            <a:ext cx="146185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DT-13 (surface)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22746" y="4994420"/>
            <a:ext cx="589124" cy="5847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SPE2</a:t>
            </a:r>
          </a:p>
          <a:p>
            <a:r>
              <a:rPr lang="en-US" sz="1600" dirty="0" smtClean="0">
                <a:solidFill>
                  <a:srgbClr val="FF0000"/>
                </a:solidFill>
                <a:latin typeface="Calibri"/>
              </a:rPr>
              <a:t>SPE3</a:t>
            </a:r>
            <a:endParaRPr lang="en-US" sz="1600" dirty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9691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x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66" y="810613"/>
            <a:ext cx="8229051" cy="3081323"/>
          </a:xfrm>
          <a:prstGeom prst="rect">
            <a:avLst/>
          </a:prstGeom>
        </p:spPr>
      </p:pic>
      <p:pic>
        <p:nvPicPr>
          <p:cNvPr id="18" name="Picture 17" descr="y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66" y="3391592"/>
            <a:ext cx="8229600" cy="3081528"/>
          </a:xfrm>
          <a:prstGeom prst="rect">
            <a:avLst/>
          </a:prstGeom>
        </p:spPr>
      </p:pic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1D inversion for slowness perturbation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203639" y="4063221"/>
            <a:ext cx="576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1280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x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66" y="810613"/>
            <a:ext cx="8229051" cy="3081323"/>
          </a:xfrm>
          <a:prstGeom prst="rect">
            <a:avLst/>
          </a:prstGeom>
        </p:spPr>
      </p:pic>
      <p:pic>
        <p:nvPicPr>
          <p:cNvPr id="18" name="Picture 17" descr="y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66" y="3391592"/>
            <a:ext cx="8229600" cy="3081528"/>
          </a:xfrm>
          <a:prstGeom prst="rect">
            <a:avLst/>
          </a:prstGeom>
        </p:spPr>
      </p:pic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1D inversion for slowness perturbation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251744" y="4332637"/>
            <a:ext cx="57619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3" name="Picture 22" descr="x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15" y="810613"/>
            <a:ext cx="8229051" cy="3081323"/>
          </a:xfrm>
          <a:prstGeom prst="rect">
            <a:avLst/>
          </a:prstGeom>
        </p:spPr>
      </p:pic>
      <p:pic>
        <p:nvPicPr>
          <p:cNvPr id="24" name="Picture 23" descr="y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15" y="3391797"/>
            <a:ext cx="8229051" cy="30813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203639" y="4063221"/>
            <a:ext cx="576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Data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9291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Note SPE W and h</a:t>
            </a:r>
          </a:p>
          <a:p>
            <a:r>
              <a:rPr lang="en-US" dirty="0" smtClean="0"/>
              <a:t>Note </a:t>
            </a:r>
            <a:r>
              <a:rPr lang="en-US" smtClean="0"/>
              <a:t>historical parameters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259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Spall Model Comparison with Insights from the</a:t>
            </a:r>
            <a:br>
              <a:rPr lang="en-US" dirty="0" smtClean="0"/>
            </a:br>
            <a:r>
              <a:rPr lang="en-US" dirty="0" smtClean="0"/>
              <a:t>Source Physics Experiment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Sean Ford and Rob </a:t>
            </a:r>
            <a:r>
              <a:rPr lang="en-US" dirty="0" err="1" smtClean="0"/>
              <a:t>Mellors</a:t>
            </a:r>
            <a:r>
              <a:rPr lang="en-US" dirty="0" smtClean="0"/>
              <a:t>, LLNL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4230" y="6398540"/>
            <a:ext cx="5749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prstClr val="white">
                    <a:lumMod val="75000"/>
                  </a:prstClr>
                </a:solidFill>
                <a:latin typeface="Calibri"/>
              </a:rPr>
              <a:t>Lawrence Livermore National Laboratory is operated by Lawrence Livermore National Security, LLC, for the</a:t>
            </a:r>
          </a:p>
          <a:p>
            <a:r>
              <a:rPr lang="en-US" sz="1000" dirty="0" smtClean="0">
                <a:solidFill>
                  <a:prstClr val="white">
                    <a:lumMod val="75000"/>
                  </a:prstClr>
                </a:solidFill>
                <a:latin typeface="Calibri"/>
              </a:rPr>
              <a:t>U.S. Department of Energy, National Nuclear Security Administration under Contract DE-AC52-07NA27344.</a:t>
            </a:r>
            <a:endParaRPr lang="en-US" sz="1000" dirty="0">
              <a:solidFill>
                <a:prstClr val="white">
                  <a:lumMod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81537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Spall model</a:t>
            </a:r>
            <a:endParaRPr lang="en-US" dirty="0"/>
          </a:p>
        </p:txBody>
      </p:sp>
      <p:pic>
        <p:nvPicPr>
          <p:cNvPr id="3" name="Picture 2" descr="diagr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166" y="429737"/>
            <a:ext cx="3120944" cy="349887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824343"/>
              </p:ext>
            </p:extLst>
          </p:nvPr>
        </p:nvGraphicFramePr>
        <p:xfrm>
          <a:off x="269571" y="4311857"/>
          <a:ext cx="904875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Document" r:id="rId5" imgW="6032500" imgH="1384300" progId="Word.Document.12">
                  <p:embed/>
                </p:oleObj>
              </mc:Choice>
              <mc:Fallback>
                <p:oleObj name="Document" r:id="rId5" imgW="6032500" imgH="1384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9571" y="4311857"/>
                        <a:ext cx="9048750" cy="207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64119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485" y="234589"/>
            <a:ext cx="6175454" cy="6388822"/>
          </a:xfrm>
          <a:prstGeom prst="rect">
            <a:avLst/>
          </a:prstGeom>
        </p:spPr>
      </p:pic>
      <p:pic>
        <p:nvPicPr>
          <p:cNvPr id="5" name="Picture 4" descr="diagr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19"/>
          <a:stretch/>
        </p:blipFill>
        <p:spPr>
          <a:xfrm>
            <a:off x="62865" y="125750"/>
            <a:ext cx="1950590" cy="137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748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ma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788" y="119981"/>
            <a:ext cx="3550886" cy="6618038"/>
          </a:xfrm>
          <a:prstGeom prst="rect">
            <a:avLst/>
          </a:prstGeom>
        </p:spPr>
      </p:pic>
      <p:pic>
        <p:nvPicPr>
          <p:cNvPr id="3" name="Picture 2" descr="dmax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530" y="119981"/>
            <a:ext cx="3550886" cy="6618038"/>
          </a:xfrm>
          <a:prstGeom prst="rect">
            <a:avLst/>
          </a:prstGeom>
        </p:spPr>
      </p:pic>
      <p:pic>
        <p:nvPicPr>
          <p:cNvPr id="4" name="Picture 3" descr="diagra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19"/>
          <a:stretch/>
        </p:blipFill>
        <p:spPr>
          <a:xfrm>
            <a:off x="62865" y="125750"/>
            <a:ext cx="1950590" cy="137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7463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ma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912" y="237638"/>
            <a:ext cx="6175454" cy="6382724"/>
          </a:xfrm>
          <a:prstGeom prst="rect">
            <a:avLst/>
          </a:prstGeom>
        </p:spPr>
      </p:pic>
      <p:pic>
        <p:nvPicPr>
          <p:cNvPr id="3" name="Picture 2" descr="diagr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19"/>
          <a:stretch/>
        </p:blipFill>
        <p:spPr>
          <a:xfrm>
            <a:off x="62865" y="125750"/>
            <a:ext cx="1950590" cy="137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12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Previous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Denny (1998)</a:t>
            </a:r>
          </a:p>
          <a:p>
            <a:pPr lvl="1"/>
            <a:r>
              <a:rPr lang="en-US" dirty="0" smtClean="0"/>
              <a:t>DOB</a:t>
            </a:r>
          </a:p>
          <a:p>
            <a:pPr lvl="1"/>
            <a:r>
              <a:rPr lang="en-US" dirty="0" smtClean="0"/>
              <a:t>DJ91 </a:t>
            </a:r>
            <a:r>
              <a:rPr lang="en-US" i="1" dirty="0" smtClean="0"/>
              <a:t>f</a:t>
            </a:r>
            <a:r>
              <a:rPr lang="en-US" i="1" baseline="-25000" dirty="0" smtClean="0"/>
              <a:t>c</a:t>
            </a:r>
            <a:r>
              <a:rPr lang="en-US" dirty="0" smtClean="0"/>
              <a:t> &lt; observed</a:t>
            </a:r>
          </a:p>
          <a:p>
            <a:r>
              <a:rPr lang="en-US" dirty="0" smtClean="0"/>
              <a:t>Stump et al. (1999)</a:t>
            </a:r>
          </a:p>
          <a:p>
            <a:pPr lvl="1"/>
            <a:r>
              <a:rPr lang="en-US" dirty="0" smtClean="0"/>
              <a:t>NPE</a:t>
            </a:r>
          </a:p>
          <a:p>
            <a:pPr lvl="1"/>
            <a:r>
              <a:rPr lang="en-US" dirty="0" smtClean="0"/>
              <a:t>MM71 with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c</a:t>
            </a:r>
            <a:r>
              <a:rPr lang="en-US" i="1" dirty="0" smtClean="0"/>
              <a:t>~ W</a:t>
            </a:r>
            <a:r>
              <a:rPr lang="en-US" baseline="30000" dirty="0" smtClean="0"/>
              <a:t>1/3</a:t>
            </a:r>
          </a:p>
          <a:p>
            <a:r>
              <a:rPr lang="en-US" dirty="0" err="1" smtClean="0"/>
              <a:t>Rougier</a:t>
            </a:r>
            <a:r>
              <a:rPr lang="en-US" dirty="0" smtClean="0"/>
              <a:t> et al. (2011)</a:t>
            </a:r>
          </a:p>
          <a:p>
            <a:pPr lvl="1"/>
            <a:r>
              <a:rPr lang="en-US" dirty="0" smtClean="0"/>
              <a:t>Simulation</a:t>
            </a:r>
          </a:p>
          <a:p>
            <a:pPr lvl="1"/>
            <a:r>
              <a:rPr lang="en-US" dirty="0" smtClean="0"/>
              <a:t>DJ91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 smtClean="0">
                <a:latin typeface="ＭＳ ゴシック"/>
                <a:ea typeface="ＭＳ ゴシック"/>
                <a:cs typeface="ＭＳ ゴシック"/>
              </a:rPr>
              <a:t>≅</a:t>
            </a:r>
            <a:r>
              <a:rPr lang="en-US" dirty="0"/>
              <a:t> </a:t>
            </a:r>
            <a:r>
              <a:rPr lang="en-US" dirty="0" smtClean="0"/>
              <a:t>predicted</a:t>
            </a:r>
          </a:p>
        </p:txBody>
      </p:sp>
      <p:pic>
        <p:nvPicPr>
          <p:cNvPr id="16" name="Picture 15" descr="Rougier11_GRLfig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78" y="4610445"/>
            <a:ext cx="3289300" cy="214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866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39" y="478686"/>
            <a:ext cx="3127352" cy="42002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 Observations</a:t>
            </a:r>
            <a:endParaRPr lang="en-US" dirty="0"/>
          </a:p>
        </p:txBody>
      </p:sp>
      <p:pic>
        <p:nvPicPr>
          <p:cNvPr id="9" name="Picture 8" descr="vel_ge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912" y="2103801"/>
            <a:ext cx="6077307" cy="455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554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6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90849" y="517525"/>
            <a:ext cx="6483350" cy="5822950"/>
          </a:xfrm>
          <a:prstGeom prst="rect">
            <a:avLst/>
          </a:prstGeom>
        </p:spPr>
      </p:pic>
      <p:pic>
        <p:nvPicPr>
          <p:cNvPr id="6" name="Picture 5" descr="dt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9205"/>
            <a:ext cx="3401341" cy="57969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0778" y="296179"/>
            <a:ext cx="2916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Comparison with PILEDRIVER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5102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9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40000">
            <a:off x="2839874" y="400050"/>
            <a:ext cx="6438900" cy="6057900"/>
          </a:xfrm>
          <a:prstGeom prst="rect">
            <a:avLst/>
          </a:prstGeom>
        </p:spPr>
      </p:pic>
      <p:pic>
        <p:nvPicPr>
          <p:cNvPr id="4" name="Picture 3" descr="dt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9205"/>
            <a:ext cx="3401341" cy="57969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0778" y="296179"/>
            <a:ext cx="2916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Comparison with PILEDRIVER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73888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7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40000">
            <a:off x="2661206" y="273050"/>
            <a:ext cx="6540500" cy="6311900"/>
          </a:xfrm>
          <a:prstGeom prst="rect">
            <a:avLst/>
          </a:prstGeom>
        </p:spPr>
      </p:pic>
      <p:pic>
        <p:nvPicPr>
          <p:cNvPr id="4" name="Picture 3" descr="dt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9205"/>
            <a:ext cx="3401341" cy="57969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778" y="296179"/>
            <a:ext cx="2916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Comparison with PILEDRIVER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4635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0819162725489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40000">
            <a:off x="2932907" y="528638"/>
            <a:ext cx="6508750" cy="5800725"/>
          </a:xfrm>
          <a:prstGeom prst="rect">
            <a:avLst/>
          </a:prstGeom>
        </p:spPr>
      </p:pic>
      <p:pic>
        <p:nvPicPr>
          <p:cNvPr id="4" name="Picture 3" descr="dt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9205"/>
            <a:ext cx="3401341" cy="57969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778" y="296179"/>
            <a:ext cx="2916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Comparison with PILEDRIVER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19790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Peak GZ velocity</a:t>
            </a:r>
            <a:endParaRPr lang="en-US" dirty="0"/>
          </a:p>
        </p:txBody>
      </p:sp>
      <p:pic>
        <p:nvPicPr>
          <p:cNvPr id="3" name="Picture 2" descr="v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334" y="228600"/>
            <a:ext cx="5008903" cy="6400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7676" y="5878287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SPE-4 V</a:t>
            </a:r>
            <a:r>
              <a:rPr lang="en-US" baseline="-25000" dirty="0" smtClean="0"/>
              <a:t>0</a:t>
            </a:r>
            <a:r>
              <a:rPr lang="en-US" dirty="0" smtClean="0"/>
              <a:t> = 0.05 m/s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8703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205562"/>
              </p:ext>
            </p:extLst>
          </p:nvPr>
        </p:nvGraphicFramePr>
        <p:xfrm>
          <a:off x="557164" y="5239771"/>
          <a:ext cx="8029673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737"/>
                <a:gridCol w="1179871"/>
                <a:gridCol w="1327355"/>
                <a:gridCol w="1179871"/>
                <a:gridCol w="1089742"/>
                <a:gridCol w="1245420"/>
                <a:gridCol w="11716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Model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Gap [cm]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Radius [m]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</a:t>
                      </a:r>
                      <a:r>
                        <a:rPr lang="en-US" baseline="-25000" dirty="0" smtClean="0"/>
                        <a:t>0</a:t>
                      </a:r>
                      <a:r>
                        <a:rPr lang="en-US" dirty="0" smtClean="0"/>
                        <a:t> [cm/s]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Mass [T]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Dwell [</a:t>
                      </a:r>
                      <a:r>
                        <a:rPr lang="en-US" dirty="0" err="1" smtClean="0"/>
                        <a:t>ms</a:t>
                      </a:r>
                      <a:r>
                        <a:rPr lang="en-US" dirty="0" smtClean="0"/>
                        <a:t>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Rise</a:t>
                      </a:r>
                      <a:r>
                        <a:rPr lang="en-US" baseline="0" dirty="0" smtClean="0"/>
                        <a:t> [</a:t>
                      </a:r>
                      <a:r>
                        <a:rPr lang="en-US" baseline="0" dirty="0" err="1" smtClean="0"/>
                        <a:t>ms</a:t>
                      </a:r>
                      <a:r>
                        <a:rPr lang="en-US" baseline="0" dirty="0" smtClean="0"/>
                        <a:t>]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45.51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92.9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15.6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S78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28.72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53.24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24.62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108.7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15.6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P90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59.39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45.15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75.73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92.2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15.6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with SL-10 (15m-NW)</a:t>
            </a:r>
            <a:endParaRPr lang="en-US" dirty="0"/>
          </a:p>
        </p:txBody>
      </p:sp>
      <p:pic>
        <p:nvPicPr>
          <p:cNvPr id="7" name="Picture 6" descr="ou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44" y="1166819"/>
            <a:ext cx="7314712" cy="365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85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Explosion moment and spall force functions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98451" y="6026040"/>
            <a:ext cx="996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Helvetica"/>
                <a:cs typeface="Helvetica"/>
              </a:rPr>
              <a:t>Time [s]</a:t>
            </a:r>
            <a:endParaRPr lang="en-US" dirty="0">
              <a:solidFill>
                <a:prstClr val="black"/>
              </a:solidFill>
              <a:latin typeface="Helvetica"/>
              <a:cs typeface="Helvetica"/>
            </a:endParaRPr>
          </a:p>
        </p:txBody>
      </p:sp>
      <p:pic>
        <p:nvPicPr>
          <p:cNvPr id="3" name="Picture 2" descr="mf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44" y="1315140"/>
            <a:ext cx="7314712" cy="457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86863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Far-field displacement functions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98451" y="6026040"/>
            <a:ext cx="996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Helvetica"/>
                <a:cs typeface="Helvetica"/>
              </a:rPr>
              <a:t>Time [s]</a:t>
            </a:r>
            <a:endParaRPr lang="en-US" dirty="0">
              <a:solidFill>
                <a:prstClr val="black"/>
              </a:solidFill>
              <a:latin typeface="Helvetica"/>
              <a:cs typeface="Helvetica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14644" y="1421657"/>
            <a:ext cx="7314712" cy="4571696"/>
            <a:chOff x="914644" y="1421657"/>
            <a:chExt cx="7314712" cy="4571696"/>
          </a:xfrm>
        </p:grpSpPr>
        <p:pic>
          <p:nvPicPr>
            <p:cNvPr id="6" name="Picture 5" descr="m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644" y="1421657"/>
              <a:ext cx="7314712" cy="4571696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5887882" y="2081672"/>
              <a:ext cx="2559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prstClr val="black"/>
                  </a:solidFill>
                  <a:latin typeface="Helvetica"/>
                  <a:cs typeface="Helvetic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482827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371813" y="685983"/>
            <a:ext cx="6400374" cy="5486034"/>
            <a:chOff x="1371813" y="685983"/>
            <a:chExt cx="6400374" cy="5486034"/>
          </a:xfrm>
        </p:grpSpPr>
        <p:pic>
          <p:nvPicPr>
            <p:cNvPr id="3" name="Picture 2" descr="dc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813" y="685983"/>
              <a:ext cx="6400374" cy="5486034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2531806" y="685983"/>
              <a:ext cx="4424517" cy="330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137743" y="308077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Spall?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859161" y="3306411"/>
            <a:ext cx="311358" cy="42984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SPE-2/-1 </a:t>
            </a:r>
            <a:r>
              <a:rPr lang="en-US" dirty="0" err="1" smtClean="0"/>
              <a:t>Deconvolution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91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(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Denny &amp; Johnson (1991) DJ91</a:t>
            </a:r>
          </a:p>
          <a:p>
            <a:pPr lvl="1"/>
            <a:r>
              <a:rPr lang="en-US" dirty="0" smtClean="0"/>
              <a:t>Combine </a:t>
            </a:r>
            <a:r>
              <a:rPr lang="en-US" dirty="0" err="1" smtClean="0"/>
              <a:t>chem</a:t>
            </a:r>
            <a:r>
              <a:rPr lang="en-US" dirty="0" smtClean="0"/>
              <a:t> and nuke data in cavity regression where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c</a:t>
            </a:r>
            <a:r>
              <a:rPr lang="en-US" i="1" dirty="0" smtClean="0"/>
              <a:t> ~ W</a:t>
            </a:r>
            <a:r>
              <a:rPr lang="en-US" baseline="30000" dirty="0" smtClean="0"/>
              <a:t>1/3</a:t>
            </a:r>
            <a:r>
              <a:rPr lang="en-US" dirty="0" smtClean="0"/>
              <a:t> so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i="1" dirty="0" smtClean="0"/>
              <a:t> ~ W</a:t>
            </a:r>
            <a:endParaRPr lang="en-US" dirty="0" smtClean="0"/>
          </a:p>
          <a:p>
            <a:pPr lvl="1"/>
            <a:r>
              <a:rPr lang="en-US" dirty="0" smtClean="0"/>
              <a:t>Relate cavity to “measured moment”</a:t>
            </a:r>
          </a:p>
          <a:p>
            <a:pPr lvl="1"/>
            <a:endParaRPr lang="en-US" dirty="0"/>
          </a:p>
          <a:p>
            <a:endParaRPr lang="en-US" baseline="30000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437175"/>
              </p:ext>
            </p:extLst>
          </p:nvPr>
        </p:nvGraphicFramePr>
        <p:xfrm>
          <a:off x="1020633" y="3189907"/>
          <a:ext cx="6324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" name="Equation" r:id="rId4" imgW="3162300" imgH="228600" progId="Equation.DSMT4">
                  <p:embed/>
                </p:oleObj>
              </mc:Choice>
              <mc:Fallback>
                <p:oleObj name="Equation" r:id="rId4" imgW="31623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0633" y="3189907"/>
                        <a:ext cx="63246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4219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sean@llnl.gov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(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Denny &amp; Johnson (1991) DJ91</a:t>
            </a:r>
          </a:p>
          <a:p>
            <a:pPr lvl="1"/>
            <a:r>
              <a:rPr lang="en-US" dirty="0" smtClean="0"/>
              <a:t>Combine </a:t>
            </a:r>
            <a:r>
              <a:rPr lang="en-US" dirty="0" err="1" smtClean="0"/>
              <a:t>chem</a:t>
            </a:r>
            <a:r>
              <a:rPr lang="en-US" dirty="0" smtClean="0"/>
              <a:t> and nuke data in cavity regression where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c</a:t>
            </a:r>
            <a:r>
              <a:rPr lang="en-US" i="1" dirty="0" smtClean="0"/>
              <a:t> ~ W</a:t>
            </a:r>
            <a:r>
              <a:rPr lang="en-US" baseline="30000" dirty="0" smtClean="0"/>
              <a:t>1/3</a:t>
            </a:r>
            <a:r>
              <a:rPr lang="en-US" dirty="0" smtClean="0"/>
              <a:t> so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i="1" dirty="0" smtClean="0"/>
              <a:t> ~ W</a:t>
            </a:r>
            <a:endParaRPr lang="en-US" dirty="0" smtClean="0"/>
          </a:p>
          <a:p>
            <a:pPr lvl="1"/>
            <a:r>
              <a:rPr lang="en-US" dirty="0" smtClean="0"/>
              <a:t>Relate cavity to “measured moment”</a:t>
            </a:r>
          </a:p>
          <a:p>
            <a:pPr lvl="1"/>
            <a:endParaRPr lang="en-US" dirty="0"/>
          </a:p>
          <a:p>
            <a:endParaRPr lang="en-US" baseline="30000" dirty="0" smtClean="0"/>
          </a:p>
          <a:p>
            <a:r>
              <a:rPr lang="en-US" dirty="0" smtClean="0"/>
              <a:t>Mueller &amp; Murphy (1971) MM71</a:t>
            </a:r>
          </a:p>
          <a:p>
            <a:pPr lvl="1"/>
            <a:r>
              <a:rPr lang="en-US" dirty="0" smtClean="0"/>
              <a:t>Assume scaling in amplitude and yield for nuke data</a:t>
            </a:r>
          </a:p>
          <a:p>
            <a:pPr lvl="1"/>
            <a:r>
              <a:rPr lang="en-US" dirty="0" smtClean="0"/>
              <a:t>Employ a cavity regression where</a:t>
            </a:r>
            <a:r>
              <a:rPr lang="en-US" dirty="0" smtClean="0">
                <a:solidFill>
                  <a:schemeClr val="bg1"/>
                </a:solidFill>
              </a:rPr>
              <a:t> Heard </a:t>
            </a:r>
            <a:r>
              <a:rPr lang="en-US" dirty="0">
                <a:solidFill>
                  <a:schemeClr val="bg1"/>
                </a:solidFill>
              </a:rPr>
              <a:t>&amp; </a:t>
            </a:r>
            <a:r>
              <a:rPr lang="en-US" dirty="0" smtClean="0">
                <a:solidFill>
                  <a:schemeClr val="bg1"/>
                </a:solidFill>
              </a:rPr>
              <a:t>Ackerman </a:t>
            </a:r>
            <a:r>
              <a:rPr lang="en-US" dirty="0" smtClean="0"/>
              <a:t>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c</a:t>
            </a:r>
            <a:r>
              <a:rPr lang="en-US" i="1" dirty="0" smtClean="0"/>
              <a:t> ~ W</a:t>
            </a:r>
            <a:r>
              <a:rPr lang="en-US" baseline="30000" dirty="0" smtClean="0"/>
              <a:t>0.29</a:t>
            </a:r>
            <a:r>
              <a:rPr lang="en-US" dirty="0" smtClean="0"/>
              <a:t> so </a:t>
            </a:r>
            <a:r>
              <a:rPr lang="en-US" i="1" dirty="0" smtClean="0"/>
              <a:t>M</a:t>
            </a:r>
            <a:r>
              <a:rPr lang="en-US" baseline="-25000" dirty="0" smtClean="0"/>
              <a:t>0</a:t>
            </a:r>
            <a:r>
              <a:rPr lang="en-US" i="1" dirty="0" smtClean="0"/>
              <a:t> ~ W</a:t>
            </a:r>
            <a:r>
              <a:rPr lang="en-US" baseline="30000" dirty="0" smtClean="0"/>
              <a:t>0.87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2096609"/>
              </p:ext>
            </p:extLst>
          </p:nvPr>
        </p:nvGraphicFramePr>
        <p:xfrm>
          <a:off x="1020633" y="3189907"/>
          <a:ext cx="6324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5" name="Equation" r:id="rId4" imgW="3162300" imgH="228600" progId="Equation.DSMT4">
                  <p:embed/>
                </p:oleObj>
              </mc:Choice>
              <mc:Fallback>
                <p:oleObj name="Equation" r:id="rId4" imgW="31623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0633" y="3189907"/>
                        <a:ext cx="63246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567263"/>
              </p:ext>
            </p:extLst>
          </p:nvPr>
        </p:nvGraphicFramePr>
        <p:xfrm>
          <a:off x="1020633" y="6144916"/>
          <a:ext cx="4775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6" name="Equation" r:id="rId6" imgW="2387600" imgH="228600" progId="Equation.DSMT4">
                  <p:embed/>
                </p:oleObj>
              </mc:Choice>
              <mc:Fallback>
                <p:oleObj name="Equation" r:id="rId6" imgW="2387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0633" y="6144916"/>
                        <a:ext cx="47752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2494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comparison (</a:t>
            </a:r>
            <a:r>
              <a:rPr lang="en-US" i="1" dirty="0" smtClean="0"/>
              <a:t>f</a:t>
            </a:r>
            <a:r>
              <a:rPr lang="en-US" i="1" baseline="-25000" dirty="0"/>
              <a:t>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DJ91 relate cavity to source radius with</a:t>
            </a:r>
          </a:p>
          <a:p>
            <a:pPr lvl="1"/>
            <a:endParaRPr lang="en-US" dirty="0" smtClean="0"/>
          </a:p>
          <a:p>
            <a:endParaRPr lang="en-US" baseline="30000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259782"/>
              </p:ext>
            </p:extLst>
          </p:nvPr>
        </p:nvGraphicFramePr>
        <p:xfrm>
          <a:off x="7168074" y="1258653"/>
          <a:ext cx="889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2" name="Equation" r:id="rId4" imgW="444500" imgH="203200" progId="Equation.DSMT4">
                  <p:embed/>
                </p:oleObj>
              </mc:Choice>
              <mc:Fallback>
                <p:oleObj name="Equation" r:id="rId4" imgW="4445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68074" y="1258653"/>
                        <a:ext cx="8890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613142"/>
              </p:ext>
            </p:extLst>
          </p:nvPr>
        </p:nvGraphicFramePr>
        <p:xfrm>
          <a:off x="625546" y="1676192"/>
          <a:ext cx="5943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3" name="Equation" r:id="rId6" imgW="2971800" imgH="215900" progId="Equation.DSMT4">
                  <p:embed/>
                </p:oleObj>
              </mc:Choice>
              <mc:Fallback>
                <p:oleObj name="Equation" r:id="rId6" imgW="2971800" imgH="215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5546" y="1676192"/>
                        <a:ext cx="5943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8582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3991</TotalTime>
  <Words>3716</Words>
  <Application>Microsoft Macintosh PowerPoint</Application>
  <PresentationFormat>On-screen Show (4:3)</PresentationFormat>
  <Paragraphs>910</Paragraphs>
  <Slides>70</Slides>
  <Notes>38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70</vt:i4>
      </vt:variant>
    </vt:vector>
  </HeadingPairs>
  <TitlesOfParts>
    <vt:vector size="76" baseType="lpstr">
      <vt:lpstr>Office Theme</vt:lpstr>
      <vt:lpstr>1_Office Theme</vt:lpstr>
      <vt:lpstr>2_Office Theme</vt:lpstr>
      <vt:lpstr>3_Office Theme</vt:lpstr>
      <vt:lpstr>Equation</vt:lpstr>
      <vt:lpstr>Microsoft Word Document</vt:lpstr>
      <vt:lpstr>SPE SoAR</vt:lpstr>
      <vt:lpstr>An Explosion Model Comparison with Insights from the Source Physics Experiment</vt:lpstr>
      <vt:lpstr>Motivation &amp; Introduction</vt:lpstr>
      <vt:lpstr>Previous work</vt:lpstr>
      <vt:lpstr>Previous work</vt:lpstr>
      <vt:lpstr>Previous work</vt:lpstr>
      <vt:lpstr>Model comparison (M0)</vt:lpstr>
      <vt:lpstr>Model comparison (M0)</vt:lpstr>
      <vt:lpstr>Model comparison (fc)</vt:lpstr>
      <vt:lpstr>Model comparison (fc)</vt:lpstr>
      <vt:lpstr>Model comparison (fc)</vt:lpstr>
      <vt:lpstr>Model comparison (W) </vt:lpstr>
      <vt:lpstr>Model comparison (W) </vt:lpstr>
      <vt:lpstr>Model comparison (W) </vt:lpstr>
      <vt:lpstr>Model comparison (W) </vt:lpstr>
      <vt:lpstr> Data: SPE</vt:lpstr>
      <vt:lpstr>Relative comparison: Spectral ratio</vt:lpstr>
      <vt:lpstr>Relative comparison: Spectral ratio</vt:lpstr>
      <vt:lpstr>Absolute comparison: MT synthetic</vt:lpstr>
      <vt:lpstr>Absolute comparison: MT synthetic</vt:lpstr>
      <vt:lpstr>Absolute comparison: MT synthetic</vt:lpstr>
      <vt:lpstr>Conclusions &amp; Future work</vt:lpstr>
      <vt:lpstr>Conclusions &amp; Future work</vt:lpstr>
      <vt:lpstr>Conclusions &amp; Future work</vt:lpstr>
      <vt:lpstr>Moment tensor analysis of SPE-1 and -2</vt:lpstr>
      <vt:lpstr>Calibration 1: Response</vt:lpstr>
      <vt:lpstr>Calibration 2: Orientation</vt:lpstr>
      <vt:lpstr>Data</vt:lpstr>
      <vt:lpstr>Velocity model</vt:lpstr>
      <vt:lpstr>Data</vt:lpstr>
      <vt:lpstr>Explosion</vt:lpstr>
      <vt:lpstr>Full MT</vt:lpstr>
      <vt:lpstr>Deviatoric</vt:lpstr>
      <vt:lpstr>Best-DC</vt:lpstr>
      <vt:lpstr>Explosion</vt:lpstr>
      <vt:lpstr>Explosion</vt:lpstr>
      <vt:lpstr>Source-type plot (Hudson et al., 1989)</vt:lpstr>
      <vt:lpstr>Source-type plot (Hudson et al., 1989)</vt:lpstr>
      <vt:lpstr>SPE-1</vt:lpstr>
      <vt:lpstr>SPE-1 Explosion - 6×1010 N-m (MW1.2)</vt:lpstr>
      <vt:lpstr>Deconvolution for relative moment-rate</vt:lpstr>
      <vt:lpstr>Deconvolution for relative moment-rate</vt:lpstr>
      <vt:lpstr>Denny &amp; Johnson (1991) scaling relations</vt:lpstr>
      <vt:lpstr>Preliminary findings</vt:lpstr>
      <vt:lpstr>Coda wave interferometry of SPE-2/-3 for velocity change due to damage</vt:lpstr>
      <vt:lpstr>Approach</vt:lpstr>
      <vt:lpstr>PowerPoint Presentation</vt:lpstr>
      <vt:lpstr>Analysis at L4-05 (Δ=500m)</vt:lpstr>
      <vt:lpstr>Analysis at all stations</vt:lpstr>
      <vt:lpstr>Prediction</vt:lpstr>
      <vt:lpstr>Near-field data</vt:lpstr>
      <vt:lpstr>1D inversion for slowness perturbation</vt:lpstr>
      <vt:lpstr>1D inversion for slowness perturbation</vt:lpstr>
      <vt:lpstr>To Do</vt:lpstr>
      <vt:lpstr>A Spall Model Comparison with Insights from the Source Physics Experiment</vt:lpstr>
      <vt:lpstr>Spall model</vt:lpstr>
      <vt:lpstr>PowerPoint Presentation</vt:lpstr>
      <vt:lpstr>PowerPoint Presentation</vt:lpstr>
      <vt:lpstr>PowerPoint Presentation</vt:lpstr>
      <vt:lpstr>SPE Observations</vt:lpstr>
      <vt:lpstr>PowerPoint Presentation</vt:lpstr>
      <vt:lpstr>PowerPoint Presentation</vt:lpstr>
      <vt:lpstr>PowerPoint Presentation</vt:lpstr>
      <vt:lpstr>PowerPoint Presentation</vt:lpstr>
      <vt:lpstr>Peak GZ velocity</vt:lpstr>
      <vt:lpstr>Model comparison with SL-10 (15m-NW)</vt:lpstr>
      <vt:lpstr>Explosion moment and spall force functions</vt:lpstr>
      <vt:lpstr>Far-field displacement functions</vt:lpstr>
      <vt:lpstr>SPE-2/-1 Deconvolution</vt:lpstr>
      <vt:lpstr>sean@llnl.gov</vt:lpstr>
    </vt:vector>
  </TitlesOfParts>
  <Company>LLNL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Explosion Model Comparison with Insights from the Source Physics Experiment</dc:title>
  <dc:creator>Default</dc:creator>
  <cp:lastModifiedBy>Sean Ford</cp:lastModifiedBy>
  <cp:revision>86</cp:revision>
  <dcterms:created xsi:type="dcterms:W3CDTF">2013-03-25T21:06:50Z</dcterms:created>
  <dcterms:modified xsi:type="dcterms:W3CDTF">2013-08-22T13:28:31Z</dcterms:modified>
</cp:coreProperties>
</file>