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8" r:id="rId1"/>
    <p:sldMasterId id="2147483709" r:id="rId2"/>
  </p:sldMasterIdLst>
  <p:notesMasterIdLst>
    <p:notesMasterId r:id="rId21"/>
  </p:notesMasterIdLst>
  <p:handoutMasterIdLst>
    <p:handoutMasterId r:id="rId22"/>
  </p:handoutMasterIdLst>
  <p:sldIdLst>
    <p:sldId id="493" r:id="rId3"/>
    <p:sldId id="563" r:id="rId4"/>
    <p:sldId id="574" r:id="rId5"/>
    <p:sldId id="575" r:id="rId6"/>
    <p:sldId id="565" r:id="rId7"/>
    <p:sldId id="576" r:id="rId8"/>
    <p:sldId id="572" r:id="rId9"/>
    <p:sldId id="553" r:id="rId10"/>
    <p:sldId id="568" r:id="rId11"/>
    <p:sldId id="559" r:id="rId12"/>
    <p:sldId id="560" r:id="rId13"/>
    <p:sldId id="558" r:id="rId14"/>
    <p:sldId id="570" r:id="rId15"/>
    <p:sldId id="561" r:id="rId16"/>
    <p:sldId id="564" r:id="rId17"/>
    <p:sldId id="562" r:id="rId18"/>
    <p:sldId id="577" r:id="rId19"/>
    <p:sldId id="569" r:id="rId20"/>
  </p:sldIdLst>
  <p:sldSz cx="9144000" cy="6858000" type="screen4x3"/>
  <p:notesSz cx="6934200" cy="9232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clrMru>
    <a:srgbClr val="0F4F97"/>
    <a:srgbClr val="F6CE86"/>
    <a:srgbClr val="AEF8E5"/>
    <a:srgbClr val="0A8464"/>
    <a:srgbClr val="0DB78A"/>
    <a:srgbClr val="D68F10"/>
    <a:srgbClr val="F1B13D"/>
    <a:srgbClr val="10D6A2"/>
    <a:srgbClr val="2DEFBC"/>
    <a:srgbClr val="11D9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7" autoAdjust="0"/>
    <p:restoredTop sz="89245" autoAdjust="0"/>
  </p:normalViewPr>
  <p:slideViewPr>
    <p:cSldViewPr snapToGrid="0">
      <p:cViewPr>
        <p:scale>
          <a:sx n="100" d="100"/>
          <a:sy n="100" d="100"/>
        </p:scale>
        <p:origin x="-1176" y="-80"/>
      </p:cViewPr>
      <p:guideLst>
        <p:guide orient="horz" pos="993"/>
        <p:guide orient="horz" pos="399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Objects="1">
      <p:cViewPr varScale="1">
        <p:scale>
          <a:sx n="165" d="100"/>
          <a:sy n="165" d="100"/>
        </p:scale>
        <p:origin x="-5256" y="-112"/>
      </p:cViewPr>
      <p:guideLst>
        <p:guide orient="horz" pos="2908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/>
          <a:lstStyle>
            <a:lvl1pPr algn="l">
              <a:defRPr sz="11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775" y="0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/>
          <a:lstStyle>
            <a:lvl1pPr algn="r">
              <a:defRPr sz="1100"/>
            </a:lvl1pPr>
          </a:lstStyle>
          <a:p>
            <a:fld id="{7A1D2F2F-8618-2143-A89B-2D6D3F007EBC}" type="datetimeFigureOut">
              <a:rPr lang="en-US" smtClean="0">
                <a:latin typeface="Arial"/>
              </a:rPr>
              <a:pPr/>
              <a:t>8/22/13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653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 anchor="b"/>
          <a:lstStyle>
            <a:lvl1pPr algn="l">
              <a:defRPr sz="11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775" y="8769653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 anchor="b"/>
          <a:lstStyle>
            <a:lvl1pPr algn="r">
              <a:defRPr sz="1100"/>
            </a:lvl1pPr>
          </a:lstStyle>
          <a:p>
            <a:fld id="{CE221CE3-F987-1944-AB66-8BE5522C5EC6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28481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/>
          <a:lstStyle>
            <a:lvl1pPr algn="l">
              <a:defRPr sz="11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/>
          <a:lstStyle>
            <a:lvl1pPr algn="r">
              <a:defRPr sz="1100">
                <a:latin typeface="Arial"/>
              </a:defRPr>
            </a:lvl1pPr>
          </a:lstStyle>
          <a:p>
            <a:fld id="{D8B0A143-2353-BE4A-A6C4-57C9AE3FBC68}" type="datetimeFigureOut">
              <a:rPr lang="en-US" smtClean="0"/>
              <a:pPr/>
              <a:t>8/22/13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2150"/>
            <a:ext cx="4616450" cy="3462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71" tIns="46186" rIns="92371" bIns="4618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85628"/>
            <a:ext cx="5547360" cy="4154805"/>
          </a:xfrm>
          <a:prstGeom prst="rect">
            <a:avLst/>
          </a:prstGeom>
        </p:spPr>
        <p:txBody>
          <a:bodyPr vert="horz" lIns="92371" tIns="46186" rIns="92371" bIns="46186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9653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 anchor="b"/>
          <a:lstStyle>
            <a:lvl1pPr algn="l">
              <a:defRPr sz="11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69653"/>
            <a:ext cx="3004820" cy="461645"/>
          </a:xfrm>
          <a:prstGeom prst="rect">
            <a:avLst/>
          </a:prstGeom>
        </p:spPr>
        <p:txBody>
          <a:bodyPr vert="horz" lIns="92371" tIns="46186" rIns="92371" bIns="46186" rtlCol="0" anchor="b"/>
          <a:lstStyle>
            <a:lvl1pPr algn="r">
              <a:defRPr sz="1100">
                <a:latin typeface="Arial"/>
              </a:defRPr>
            </a:lvl1pPr>
          </a:lstStyle>
          <a:p>
            <a:fld id="{4CFDF800-FE0E-A944-8AC1-D57C07B352F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7650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DF800-FE0E-A944-8AC1-D57C07B352F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1A50FD-AEDB-445C-B7EE-0121C87B5E73}" type="slidenum">
              <a:rPr lang="en-US" smtClean="0">
                <a:latin typeface="Arial" pitchFamily="34" charset="0"/>
                <a:ea typeface="ＭＳ Ｐゴシック"/>
                <a:cs typeface="ＭＳ Ｐゴシック"/>
              </a:rPr>
              <a:pPr/>
              <a:t>10</a:t>
            </a:fld>
            <a:endParaRPr lang="en-US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DF800-FE0E-A944-8AC1-D57C07B352FC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01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3065028"/>
            <a:ext cx="3417506" cy="3792972"/>
          </a:xfrm>
          <a:prstGeom prst="rect">
            <a:avLst/>
          </a:prstGeom>
          <a:solidFill>
            <a:srgbClr val="0F4F97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latin typeface="Arial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743918"/>
            <a:ext cx="8229600" cy="986725"/>
          </a:xfrm>
        </p:spPr>
        <p:txBody>
          <a:bodyPr/>
          <a:lstStyle>
            <a:lvl1pPr>
              <a:lnSpc>
                <a:spcPts val="3800"/>
              </a:lnSpc>
              <a:defRPr b="0" i="1">
                <a:solidFill>
                  <a:srgbClr val="0F4F97"/>
                </a:solidFill>
                <a:effectLst/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652275" y="1733685"/>
            <a:ext cx="5434199" cy="369888"/>
          </a:xfrm>
        </p:spPr>
        <p:txBody>
          <a:bodyPr>
            <a:noAutofit/>
          </a:bodyPr>
          <a:lstStyle>
            <a:lvl1pPr>
              <a:lnSpc>
                <a:spcPts val="2200"/>
              </a:lnSpc>
              <a:buNone/>
              <a:defRPr sz="2000">
                <a:latin typeface="Arial"/>
                <a:cs typeface="Arial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/>
          <a:srcRect l="949"/>
          <a:stretch/>
        </p:blipFill>
        <p:spPr bwMode="auto">
          <a:xfrm>
            <a:off x="3497385" y="3062287"/>
            <a:ext cx="5646615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 userDrawn="1"/>
        </p:nvSpPr>
        <p:spPr>
          <a:xfrm>
            <a:off x="68385" y="5974520"/>
            <a:ext cx="3327957" cy="603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>
              <a:lnSpc>
                <a:spcPct val="90000"/>
              </a:lnSpc>
              <a:spcAft>
                <a:spcPts val="300"/>
              </a:spcAft>
            </a:pPr>
            <a:r>
              <a:rPr lang="en-US" sz="10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LLNL-PRES</a:t>
            </a:r>
            <a:r>
              <a:rPr lang="en-US" sz="10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Arial"/>
              </a:rPr>
              <a:t>-642636</a:t>
            </a:r>
            <a:endParaRPr lang="en-US" sz="1000" kern="1200" dirty="0" smtClean="0">
              <a:solidFill>
                <a:schemeClr val="bg1"/>
              </a:solidFill>
              <a:effectLst/>
              <a:latin typeface="Arial"/>
              <a:ea typeface="+mn-ea"/>
              <a:cs typeface="Arial"/>
            </a:endParaRPr>
          </a:p>
          <a:p>
            <a:pPr marL="0" algn="l" defTabSz="457200" rtl="0" eaLnBrk="1" latinLnBrk="0" hangingPunct="1">
              <a:lnSpc>
                <a:spcPct val="90000"/>
              </a:lnSpc>
              <a:spcAft>
                <a:spcPts val="600"/>
              </a:spcAft>
            </a:pP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This work was performed under the auspices of the</a:t>
            </a:r>
            <a:r>
              <a:rPr lang="en-US" sz="800" kern="1200" baseline="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U.S. Department </a:t>
            </a:r>
            <a:b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of Energy by Lawrence Livermore National Laboratory under contract </a:t>
            </a:r>
            <a:b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DE-AC52-07NA27344.</a:t>
            </a:r>
            <a:r>
              <a:rPr lang="en-US" sz="800" kern="1200" baseline="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Lawrence Livermore National Security, LLC</a:t>
            </a:r>
            <a:endParaRPr lang="en-US" sz="800" kern="1200" dirty="0">
              <a:solidFill>
                <a:schemeClr val="bg1"/>
              </a:solidFill>
              <a:effectLst/>
              <a:latin typeface="Arial"/>
              <a:ea typeface="+mn-ea"/>
              <a:cs typeface="Arial"/>
            </a:endParaRPr>
          </a:p>
        </p:txBody>
      </p:sp>
      <p:pic>
        <p:nvPicPr>
          <p:cNvPr id="16" name="Picture 15" descr="LLNL_Logo_WHT-LRG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9876" y="3220532"/>
            <a:ext cx="2240285" cy="377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end page">
    <p:bg>
      <p:bgPr>
        <a:solidFill>
          <a:srgbClr val="0F4F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LNL_Logo_WHT-LRG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852" y="5437487"/>
            <a:ext cx="3602498" cy="6077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EDF20E-211F-2E4A-B04F-FDB0C6E698BB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8A3E2F4-2A16-A941-A380-7B0567D38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663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56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3065028"/>
            <a:ext cx="3417506" cy="3792972"/>
          </a:xfrm>
          <a:prstGeom prst="rect">
            <a:avLst/>
          </a:prstGeom>
          <a:solidFill>
            <a:srgbClr val="0F4F97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latin typeface="Arial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743918"/>
            <a:ext cx="8229600" cy="986725"/>
          </a:xfrm>
        </p:spPr>
        <p:txBody>
          <a:bodyPr/>
          <a:lstStyle>
            <a:lvl1pPr>
              <a:lnSpc>
                <a:spcPts val="3800"/>
              </a:lnSpc>
              <a:defRPr b="0" i="1">
                <a:solidFill>
                  <a:srgbClr val="0F4F97"/>
                </a:solidFill>
                <a:effectLst/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652275" y="1733685"/>
            <a:ext cx="5434199" cy="369888"/>
          </a:xfrm>
        </p:spPr>
        <p:txBody>
          <a:bodyPr>
            <a:noAutofit/>
          </a:bodyPr>
          <a:lstStyle>
            <a:lvl1pPr>
              <a:lnSpc>
                <a:spcPts val="2200"/>
              </a:lnSpc>
              <a:buNone/>
              <a:defRPr sz="2000">
                <a:latin typeface="Arial"/>
                <a:cs typeface="Arial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/>
          <a:srcRect l="949"/>
          <a:stretch/>
        </p:blipFill>
        <p:spPr bwMode="auto">
          <a:xfrm>
            <a:off x="3497385" y="3062287"/>
            <a:ext cx="5646615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 userDrawn="1"/>
        </p:nvSpPr>
        <p:spPr>
          <a:xfrm>
            <a:off x="68385" y="5974520"/>
            <a:ext cx="3327957" cy="603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>
              <a:lnSpc>
                <a:spcPct val="90000"/>
              </a:lnSpc>
              <a:spcAft>
                <a:spcPts val="300"/>
              </a:spcAft>
            </a:pPr>
            <a:r>
              <a:rPr lang="en-US" sz="10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LLNL-PRES-XXXXXX</a:t>
            </a:r>
          </a:p>
          <a:p>
            <a:pPr marL="0" algn="l" defTabSz="457200" rtl="0" eaLnBrk="1" latinLnBrk="0" hangingPunct="1">
              <a:lnSpc>
                <a:spcPct val="90000"/>
              </a:lnSpc>
              <a:spcAft>
                <a:spcPts val="600"/>
              </a:spcAft>
            </a:pP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This work was performed under the auspices of the</a:t>
            </a:r>
            <a:r>
              <a:rPr lang="en-US" sz="800" kern="1200" baseline="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U.S. Department </a:t>
            </a:r>
            <a:b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of Energy by Lawrence Livermore National Laboratory under contract </a:t>
            </a:r>
            <a:b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DE-AC52-07NA27344.</a:t>
            </a:r>
            <a:r>
              <a:rPr lang="en-US" sz="800" kern="1200" baseline="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Lawrence Livermore National Security, LLC</a:t>
            </a:r>
            <a:endParaRPr lang="en-US" sz="800" kern="1200" dirty="0">
              <a:solidFill>
                <a:schemeClr val="bg1"/>
              </a:solidFill>
              <a:effectLst/>
              <a:latin typeface="Arial"/>
              <a:ea typeface="+mn-ea"/>
              <a:cs typeface="Arial"/>
            </a:endParaRPr>
          </a:p>
        </p:txBody>
      </p:sp>
      <p:pic>
        <p:nvPicPr>
          <p:cNvPr id="16" name="Picture 15" descr="LLNL_Logo_WHT-LRG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9876" y="3220532"/>
            <a:ext cx="2240285" cy="377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1251062"/>
          </a:xfrm>
          <a:prstGeom prst="rect">
            <a:avLst/>
          </a:prstGeom>
          <a:effectLst/>
        </p:spPr>
        <p:txBody>
          <a:bodyPr vert="horz" lIns="9144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with left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3800"/>
              </a:lnSpc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with right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3800"/>
              </a:lnSpc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727275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with side-by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3800"/>
              </a:lnSpc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65826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718649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with Qua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575089" y="1653591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 bwMode="auto">
          <a:xfrm rot="5400000">
            <a:off x="2153528" y="3920602"/>
            <a:ext cx="4722647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3961A7">
                <a:alpha val="43000"/>
              </a:srgbClr>
            </a:outerShdw>
          </a:effectLst>
        </p:spPr>
      </p:cxnSp>
      <p:cxnSp>
        <p:nvCxnSpPr>
          <p:cNvPr id="6" name="Straight Connector 5"/>
          <p:cNvCxnSpPr/>
          <p:nvPr userDrawn="1"/>
        </p:nvCxnSpPr>
        <p:spPr bwMode="auto">
          <a:xfrm>
            <a:off x="469900" y="3873981"/>
            <a:ext cx="82296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3961A7">
                <a:alpha val="43000"/>
              </a:srgbClr>
            </a:outerShdw>
          </a:effectLst>
        </p:spPr>
      </p:cxnSp>
      <p:sp>
        <p:nvSpPr>
          <p:cNvPr id="7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469900" y="1653591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575089" y="4021969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9900" y="4021969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ull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34904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20136"/>
            <a:ext cx="9143999" cy="1251062"/>
          </a:xfr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000000">
                  <a:alpha val="0"/>
                </a:srgbClr>
              </a:gs>
              <a:gs pos="78000">
                <a:srgbClr val="FFFFFF">
                  <a:alpha val="59000"/>
                </a:srgbClr>
              </a:gs>
            </a:gsLst>
            <a:lin ang="0" scaled="1"/>
            <a:tileRect/>
          </a:gradFill>
          <a:effectLst/>
        </p:spPr>
        <p:txBody>
          <a:bodyPr vert="horz" lIns="45720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marL="233363" indent="0">
              <a:lnSpc>
                <a:spcPts val="3800"/>
              </a:lnSpc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14A8F"/>
                </a:solidFill>
                <a:effectLst/>
                <a:uLnTx/>
                <a:uFillTx/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34904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end page">
    <p:bg>
      <p:bgPr>
        <a:solidFill>
          <a:srgbClr val="0F4F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LNL_Logo_WHT-LRG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852" y="5437487"/>
            <a:ext cx="3602498" cy="6077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1251062"/>
          </a:xfrm>
          <a:prstGeom prst="rect">
            <a:avLst/>
          </a:prstGeom>
          <a:effectLst/>
        </p:spPr>
        <p:txBody>
          <a:bodyPr vert="horz" lIns="9144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with left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3800"/>
              </a:lnSpc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with right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3800"/>
              </a:lnSpc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727275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with side-by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3800"/>
              </a:lnSpc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65826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718649" y="1566863"/>
            <a:ext cx="3968496" cy="4751357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with Qua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575089" y="1653591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 bwMode="auto">
          <a:xfrm rot="5400000">
            <a:off x="2153528" y="3920602"/>
            <a:ext cx="4722647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3961A7">
                <a:alpha val="43000"/>
              </a:srgbClr>
            </a:outerShdw>
          </a:effectLst>
        </p:spPr>
      </p:cxnSp>
      <p:cxnSp>
        <p:nvCxnSpPr>
          <p:cNvPr id="6" name="Straight Connector 5"/>
          <p:cNvCxnSpPr/>
          <p:nvPr userDrawn="1"/>
        </p:nvCxnSpPr>
        <p:spPr bwMode="auto">
          <a:xfrm>
            <a:off x="469900" y="3873981"/>
            <a:ext cx="82296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3961A7">
                <a:alpha val="43000"/>
              </a:srgbClr>
            </a:outerShdw>
          </a:effectLst>
        </p:spPr>
      </p:cxnSp>
      <p:sp>
        <p:nvSpPr>
          <p:cNvPr id="7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469900" y="1653591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575089" y="4021969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9900" y="4021969"/>
            <a:ext cx="3959225" cy="2101328"/>
          </a:xfrm>
          <a:effectLst/>
        </p:spPr>
        <p:txBody>
          <a:bodyPr/>
          <a:lstStyle>
            <a:lvl1pPr marL="288925" indent="-169863">
              <a:defRPr sz="1400"/>
            </a:lvl1pPr>
            <a:lvl2pPr marL="460375" indent="-171450">
              <a:defRPr sz="1400"/>
            </a:lvl2pPr>
            <a:lvl3pPr marL="685800" indent="-225425">
              <a:defRPr sz="1200"/>
            </a:lvl3pPr>
            <a:lvl4pPr marL="858838" indent="-173038">
              <a:defRPr sz="1200"/>
            </a:lvl4pPr>
            <a:lvl5pPr marL="1030288" indent="-171450"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ull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34904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20136"/>
            <a:ext cx="9143999" cy="1251062"/>
          </a:xfr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000000">
                  <a:alpha val="0"/>
                </a:srgbClr>
              </a:gs>
              <a:gs pos="78000">
                <a:srgbClr val="FFFFFF">
                  <a:alpha val="59000"/>
                </a:srgbClr>
              </a:gs>
            </a:gsLst>
            <a:lin ang="0" scaled="1"/>
            <a:tileRect/>
          </a:gradFill>
          <a:effectLst/>
        </p:spPr>
        <p:txBody>
          <a:bodyPr vert="horz" lIns="45720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marL="233363" indent="0">
              <a:lnSpc>
                <a:spcPts val="3800"/>
              </a:lnSpc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14A8F"/>
                </a:solidFill>
                <a:effectLst/>
                <a:uLnTx/>
                <a:uFillTx/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34904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6355080"/>
            <a:ext cx="9144000" cy="5029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dirty="0">
              <a:latin typeface="Arial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1251062"/>
          </a:xfrm>
          <a:prstGeom prst="rect">
            <a:avLst/>
          </a:prstGeom>
          <a:effectLst/>
        </p:spPr>
        <p:txBody>
          <a:bodyPr vert="horz" lIns="9144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66863"/>
            <a:ext cx="8229600" cy="4751357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1" y="635508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>
              <a:latin typeface="Arial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379731" y="6492857"/>
            <a:ext cx="30525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124A91"/>
                </a:solidFill>
                <a:latin typeface="Arial Narrow" pitchFamily="-80" charset="0"/>
              </a:rPr>
              <a:t>Lawrence Livermore National Laboratory</a:t>
            </a:r>
          </a:p>
        </p:txBody>
      </p:sp>
      <p:pic>
        <p:nvPicPr>
          <p:cNvPr id="13" name="Picture 21" descr="lab_icon_no_box_blue_rgb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480166" y="6535024"/>
            <a:ext cx="231880" cy="211357"/>
          </a:xfrm>
          <a:prstGeom prst="rect">
            <a:avLst/>
          </a:prstGeom>
          <a:noFill/>
          <a:effectLst/>
        </p:spPr>
      </p:pic>
      <p:sp>
        <p:nvSpPr>
          <p:cNvPr id="14" name="TextBox 13"/>
          <p:cNvSpPr txBox="1"/>
          <p:nvPr userDrawn="1"/>
        </p:nvSpPr>
        <p:spPr>
          <a:xfrm>
            <a:off x="7808114" y="6591164"/>
            <a:ext cx="772006" cy="138499"/>
          </a:xfrm>
          <a:prstGeom prst="rect">
            <a:avLst/>
          </a:prstGeom>
          <a:noFill/>
        </p:spPr>
        <p:txBody>
          <a:bodyPr wrap="none" lIns="0" bIns="0" rtlCol="0" anchor="b" anchorCtr="0">
            <a:spAutoFit/>
          </a:bodyPr>
          <a:lstStyle/>
          <a:p>
            <a:pPr algn="r"/>
            <a:r>
              <a:rPr lang="en-US" sz="600" dirty="0" smtClean="0">
                <a:latin typeface="Arial"/>
                <a:cs typeface="Arial"/>
              </a:rPr>
              <a:t>LLNL-PRES-</a:t>
            </a:r>
            <a:r>
              <a:rPr lang="en-US" sz="600" dirty="0" err="1" smtClean="0">
                <a:latin typeface="Arial"/>
                <a:cs typeface="Arial"/>
              </a:rPr>
              <a:t>xxxxxx</a:t>
            </a:r>
            <a:endParaRPr lang="en-US" sz="600" dirty="0" smtClean="0">
              <a:latin typeface="Arial"/>
              <a:cs typeface="Arial"/>
            </a:endParaRPr>
          </a:p>
        </p:txBody>
      </p:sp>
      <p:sp>
        <p:nvSpPr>
          <p:cNvPr id="19" name="Slide Number Placeholder 7"/>
          <p:cNvSpPr txBox="1">
            <a:spLocks/>
          </p:cNvSpPr>
          <p:nvPr userDrawn="1"/>
        </p:nvSpPr>
        <p:spPr>
          <a:xfrm>
            <a:off x="8212821" y="6493079"/>
            <a:ext cx="360727" cy="15939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D690BD-BADF-4FBD-97E7-557E707EBBB2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2" r:id="rId2"/>
    <p:sldLayoutId id="2147483691" r:id="rId3"/>
    <p:sldLayoutId id="2147483703" r:id="rId4"/>
    <p:sldLayoutId id="2147483705" r:id="rId5"/>
    <p:sldLayoutId id="2147483706" r:id="rId6"/>
    <p:sldLayoutId id="2147483702" r:id="rId7"/>
    <p:sldLayoutId id="2147483698" r:id="rId8"/>
    <p:sldLayoutId id="2147483707" r:id="rId9"/>
    <p:sldLayoutId id="2147483699" r:id="rId10"/>
    <p:sldLayoutId id="2147483708" r:id="rId11"/>
    <p:sldLayoutId id="2147483721" r:id="rId12"/>
    <p:sldLayoutId id="2147483722" r:id="rId13"/>
  </p:sldLayoutIdLst>
  <p:hf hdr="0" ftr="0" dt="0"/>
  <p:txStyles>
    <p:titleStyle>
      <a:lvl1pPr algn="l" rtl="0" eaLnBrk="1" latinLnBrk="0" hangingPunct="1">
        <a:lnSpc>
          <a:spcPct val="100000"/>
        </a:lnSpc>
        <a:spcBef>
          <a:spcPct val="0"/>
        </a:spcBef>
        <a:buNone/>
        <a:defRPr kumimoji="0" sz="3600" b="1" kern="1200">
          <a:solidFill>
            <a:srgbClr val="214A8F"/>
          </a:solidFill>
          <a:effectLst/>
          <a:latin typeface="Arial"/>
          <a:ea typeface="+mj-ea"/>
          <a:cs typeface="Arial"/>
        </a:defRPr>
      </a:lvl1pPr>
    </p:titleStyle>
    <p:bodyStyle>
      <a:lvl1pPr marL="400050" indent="-280988" algn="l" rtl="0" eaLnBrk="1" latinLnBrk="0" hangingPunct="1">
        <a:spcBef>
          <a:spcPts val="1200"/>
        </a:spcBef>
        <a:spcAft>
          <a:spcPts val="600"/>
        </a:spcAft>
        <a:buClr>
          <a:srgbClr val="0D5097"/>
        </a:buClr>
        <a:buSzPct val="90000"/>
        <a:buFont typeface="Wingdings" charset="2"/>
        <a:buChar char="§"/>
        <a:defRPr kumimoji="0" sz="28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indent="-273050" algn="l" rtl="0" eaLnBrk="1" latinLnBrk="0" hangingPunct="1">
        <a:spcBef>
          <a:spcPts val="0"/>
        </a:spcBef>
        <a:spcAft>
          <a:spcPts val="600"/>
        </a:spcAft>
        <a:buClrTx/>
        <a:buSzPct val="90000"/>
        <a:buFont typeface="Arial"/>
        <a:buChar char="•"/>
        <a:defRPr kumimoji="0"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085850" indent="-401638" algn="l" rtl="0" eaLnBrk="1" latinLnBrk="0" hangingPunct="1">
        <a:spcBef>
          <a:spcPts val="0"/>
        </a:spcBef>
        <a:spcAft>
          <a:spcPts val="600"/>
        </a:spcAft>
        <a:buClrTx/>
        <a:buSzPct val="90000"/>
        <a:buFont typeface="Lucida Grande"/>
        <a:buChar char="—"/>
        <a:defRPr kumimoji="0" sz="2000" kern="1200">
          <a:solidFill>
            <a:schemeClr val="tx1"/>
          </a:solidFill>
          <a:latin typeface="Arial"/>
          <a:ea typeface="+mn-ea"/>
          <a:cs typeface="Arial"/>
        </a:defRPr>
      </a:lvl3pPr>
      <a:lvl4pPr marL="1314450" indent="-242888" algn="l" rtl="0" eaLnBrk="1" latinLnBrk="0" hangingPunct="1">
        <a:spcBef>
          <a:spcPts val="0"/>
        </a:spcBef>
        <a:spcAft>
          <a:spcPts val="600"/>
        </a:spcAft>
        <a:buClrTx/>
        <a:buSzPct val="100000"/>
        <a:buFont typeface="Lucida Grande"/>
        <a:buChar char="–"/>
        <a:defRPr kumimoji="0" sz="1800" kern="1200">
          <a:solidFill>
            <a:schemeClr val="tx1"/>
          </a:solidFill>
          <a:latin typeface="Arial"/>
          <a:ea typeface="+mn-ea"/>
          <a:cs typeface="Arial"/>
        </a:defRPr>
      </a:lvl4pPr>
      <a:lvl5pPr marL="1543050" indent="-242888" algn="l" rtl="0" eaLnBrk="1" latinLnBrk="0" hangingPunct="1">
        <a:spcBef>
          <a:spcPts val="0"/>
        </a:spcBef>
        <a:spcAft>
          <a:spcPts val="600"/>
        </a:spcAft>
        <a:buClrTx/>
        <a:buFont typeface="Arial"/>
        <a:buChar char="•"/>
        <a:defRPr kumimoji="0" lang="en-US" sz="1800" kern="1200" smtClean="0">
          <a:solidFill>
            <a:schemeClr val="tx1"/>
          </a:solidFill>
          <a:latin typeface="Arial"/>
          <a:ea typeface="+mn-ea"/>
          <a:cs typeface="Arial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6355080"/>
            <a:ext cx="9144000" cy="5029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dirty="0">
              <a:latin typeface="Arial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1251062"/>
          </a:xfrm>
          <a:prstGeom prst="rect">
            <a:avLst/>
          </a:prstGeom>
          <a:effectLst/>
        </p:spPr>
        <p:txBody>
          <a:bodyPr vert="horz" lIns="91440" rIns="45720" rtlCol="0" anchor="b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66863"/>
            <a:ext cx="8229600" cy="4751357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1" y="635508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>
              <a:latin typeface="Arial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379731" y="6492857"/>
            <a:ext cx="30525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124A91"/>
                </a:solidFill>
                <a:latin typeface="Arial Narrow" pitchFamily="-80" charset="0"/>
              </a:rPr>
              <a:t>Lawrence Livermore National Laboratory</a:t>
            </a:r>
          </a:p>
        </p:txBody>
      </p:sp>
      <p:pic>
        <p:nvPicPr>
          <p:cNvPr id="13" name="Picture 21" descr="lab_icon_no_box_blue_rgb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480166" y="6535024"/>
            <a:ext cx="231880" cy="211357"/>
          </a:xfrm>
          <a:prstGeom prst="rect">
            <a:avLst/>
          </a:prstGeom>
          <a:noFill/>
          <a:effectLst/>
        </p:spPr>
      </p:pic>
      <p:sp>
        <p:nvSpPr>
          <p:cNvPr id="14" name="TextBox 13"/>
          <p:cNvSpPr txBox="1"/>
          <p:nvPr userDrawn="1"/>
        </p:nvSpPr>
        <p:spPr>
          <a:xfrm>
            <a:off x="7808114" y="6591164"/>
            <a:ext cx="772006" cy="138499"/>
          </a:xfrm>
          <a:prstGeom prst="rect">
            <a:avLst/>
          </a:prstGeom>
          <a:noFill/>
        </p:spPr>
        <p:txBody>
          <a:bodyPr wrap="none" lIns="0" bIns="0" rtlCol="0" anchor="b" anchorCtr="0">
            <a:spAutoFit/>
          </a:bodyPr>
          <a:lstStyle/>
          <a:p>
            <a:pPr algn="r"/>
            <a:r>
              <a:rPr lang="en-US" sz="600" dirty="0" smtClean="0">
                <a:latin typeface="Arial"/>
                <a:cs typeface="Arial"/>
              </a:rPr>
              <a:t>LLNL-PRES-</a:t>
            </a:r>
            <a:r>
              <a:rPr lang="en-US" sz="600" dirty="0" err="1" smtClean="0">
                <a:latin typeface="Arial"/>
                <a:cs typeface="Arial"/>
              </a:rPr>
              <a:t>xxxxxx</a:t>
            </a:r>
            <a:endParaRPr lang="en-US" sz="600" dirty="0" smtClean="0">
              <a:latin typeface="Arial"/>
              <a:cs typeface="Arial"/>
            </a:endParaRPr>
          </a:p>
        </p:txBody>
      </p:sp>
      <p:sp>
        <p:nvSpPr>
          <p:cNvPr id="19" name="Slide Number Placeholder 7"/>
          <p:cNvSpPr txBox="1">
            <a:spLocks/>
          </p:cNvSpPr>
          <p:nvPr userDrawn="1"/>
        </p:nvSpPr>
        <p:spPr>
          <a:xfrm>
            <a:off x="8212821" y="6493079"/>
            <a:ext cx="360727" cy="15939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D690BD-BADF-4FBD-97E7-557E707EBBB2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hdr="0" ftr="0" dt="0"/>
  <p:txStyles>
    <p:titleStyle>
      <a:lvl1pPr algn="l" rtl="0" eaLnBrk="1" latinLnBrk="0" hangingPunct="1">
        <a:lnSpc>
          <a:spcPct val="100000"/>
        </a:lnSpc>
        <a:spcBef>
          <a:spcPct val="0"/>
        </a:spcBef>
        <a:buNone/>
        <a:defRPr kumimoji="0" sz="3600" b="1" kern="1200">
          <a:solidFill>
            <a:srgbClr val="214A8F"/>
          </a:solidFill>
          <a:effectLst/>
          <a:latin typeface="Arial"/>
          <a:ea typeface="+mj-ea"/>
          <a:cs typeface="Arial"/>
        </a:defRPr>
      </a:lvl1pPr>
    </p:titleStyle>
    <p:bodyStyle>
      <a:lvl1pPr marL="400050" indent="-280988" algn="l" rtl="0" eaLnBrk="1" latinLnBrk="0" hangingPunct="1">
        <a:spcBef>
          <a:spcPts val="1200"/>
        </a:spcBef>
        <a:spcAft>
          <a:spcPts val="600"/>
        </a:spcAft>
        <a:buClr>
          <a:srgbClr val="0D5097"/>
        </a:buClr>
        <a:buSzPct val="90000"/>
        <a:buFont typeface="Wingdings" charset="2"/>
        <a:buChar char="§"/>
        <a:defRPr kumimoji="0" sz="28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indent="-273050" algn="l" rtl="0" eaLnBrk="1" latinLnBrk="0" hangingPunct="1">
        <a:spcBef>
          <a:spcPts val="0"/>
        </a:spcBef>
        <a:spcAft>
          <a:spcPts val="600"/>
        </a:spcAft>
        <a:buClrTx/>
        <a:buSzPct val="90000"/>
        <a:buFont typeface="Arial"/>
        <a:buChar char="•"/>
        <a:defRPr kumimoji="0"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085850" indent="-401638" algn="l" rtl="0" eaLnBrk="1" latinLnBrk="0" hangingPunct="1">
        <a:spcBef>
          <a:spcPts val="0"/>
        </a:spcBef>
        <a:spcAft>
          <a:spcPts val="600"/>
        </a:spcAft>
        <a:buClrTx/>
        <a:buSzPct val="90000"/>
        <a:buFont typeface="Lucida Grande"/>
        <a:buChar char="—"/>
        <a:defRPr kumimoji="0" sz="2000" kern="1200">
          <a:solidFill>
            <a:schemeClr val="tx1"/>
          </a:solidFill>
          <a:latin typeface="Arial"/>
          <a:ea typeface="+mn-ea"/>
          <a:cs typeface="Arial"/>
        </a:defRPr>
      </a:lvl3pPr>
      <a:lvl4pPr marL="1314450" indent="-242888" algn="l" rtl="0" eaLnBrk="1" latinLnBrk="0" hangingPunct="1">
        <a:spcBef>
          <a:spcPts val="0"/>
        </a:spcBef>
        <a:spcAft>
          <a:spcPts val="600"/>
        </a:spcAft>
        <a:buClrTx/>
        <a:buSzPct val="100000"/>
        <a:buFont typeface="Lucida Grande"/>
        <a:buChar char="–"/>
        <a:defRPr kumimoji="0" sz="1800" kern="1200">
          <a:solidFill>
            <a:schemeClr val="tx1"/>
          </a:solidFill>
          <a:latin typeface="Arial"/>
          <a:ea typeface="+mn-ea"/>
          <a:cs typeface="Arial"/>
        </a:defRPr>
      </a:lvl4pPr>
      <a:lvl5pPr marL="1543050" indent="-242888" algn="l" rtl="0" eaLnBrk="1" latinLnBrk="0" hangingPunct="1">
        <a:spcBef>
          <a:spcPts val="0"/>
        </a:spcBef>
        <a:spcAft>
          <a:spcPts val="600"/>
        </a:spcAft>
        <a:buClrTx/>
        <a:buFont typeface="Arial"/>
        <a:buChar char="•"/>
        <a:defRPr kumimoji="0" lang="en-US" sz="1800" kern="1200" smtClean="0">
          <a:solidFill>
            <a:schemeClr val="tx1"/>
          </a:solidFill>
          <a:latin typeface="Arial"/>
          <a:ea typeface="+mn-ea"/>
          <a:cs typeface="Arial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emf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9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0.emf"/><Relationship Id="rId3" Type="http://schemas.openxmlformats.org/officeDocument/2006/relationships/image" Target="../media/image21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2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llors1/Desktop/Screen%20shot%202013-08-12%20at%206.55.39%20PM.png" TargetMode="External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66119"/>
            <a:ext cx="8686800" cy="640382"/>
          </a:xfrm>
        </p:spPr>
        <p:txBody>
          <a:bodyPr/>
          <a:lstStyle/>
          <a:p>
            <a:pPr algn="ctr"/>
            <a:r>
              <a:rPr lang="en-US" altLang="zh-CN" sz="3200" dirty="0">
                <a:latin typeface="Cambria"/>
                <a:ea typeface="ＭＳ 明朝"/>
              </a:rPr>
              <a:t>SPE Signals and Setting: </a:t>
            </a:r>
            <a:r>
              <a:rPr lang="en-US" altLang="zh-CN" sz="3200" dirty="0" smtClean="0">
                <a:latin typeface="Cambria"/>
                <a:ea typeface="ＭＳ 明朝"/>
              </a:rPr>
              <a:t>Seismic </a:t>
            </a:r>
            <a:r>
              <a:rPr lang="en-US" altLang="zh-CN" sz="3200" dirty="0">
                <a:latin typeface="Cambria"/>
                <a:ea typeface="ＭＳ 明朝"/>
              </a:rPr>
              <a:t>Amplitudes and Velocity Models</a:t>
            </a:r>
            <a:endParaRPr lang="en-US" sz="32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854200" y="1678994"/>
            <a:ext cx="6972300" cy="454025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sz="2000" dirty="0" smtClean="0">
                <a:ea typeface="+mj-ea"/>
                <a:cs typeface="Arial"/>
              </a:rPr>
              <a:t>R. </a:t>
            </a:r>
            <a:r>
              <a:rPr lang="en-US" sz="2000" dirty="0">
                <a:ea typeface="+mj-ea"/>
                <a:cs typeface="Arial"/>
              </a:rPr>
              <a:t>J. </a:t>
            </a:r>
            <a:r>
              <a:rPr lang="en-US" sz="2000" dirty="0" err="1" smtClean="0">
                <a:ea typeface="+mj-ea"/>
                <a:cs typeface="Arial"/>
              </a:rPr>
              <a:t>Mellors</a:t>
            </a:r>
            <a:r>
              <a:rPr lang="en-US" sz="2000" dirty="0" smtClean="0">
                <a:ea typeface="+mj-ea"/>
                <a:cs typeface="Arial"/>
              </a:rPr>
              <a:t>, J. Sweeney, W. </a:t>
            </a:r>
            <a:r>
              <a:rPr lang="en-US" sz="2000" dirty="0">
                <a:ea typeface="+mj-ea"/>
                <a:cs typeface="Arial"/>
              </a:rPr>
              <a:t>W</a:t>
            </a:r>
            <a:r>
              <a:rPr lang="en-US" sz="2000" dirty="0" smtClean="0">
                <a:ea typeface="+mj-ea"/>
                <a:cs typeface="Arial"/>
              </a:rPr>
              <a:t>alter, S. Ford, E. </a:t>
            </a:r>
            <a:r>
              <a:rPr lang="en-US" sz="2000" dirty="0" err="1" smtClean="0">
                <a:ea typeface="+mj-ea"/>
                <a:cs typeface="Arial"/>
              </a:rPr>
              <a:t>Matzel</a:t>
            </a:r>
            <a:r>
              <a:rPr lang="en-US" sz="2000" dirty="0" smtClean="0">
                <a:ea typeface="+mj-ea"/>
                <a:cs typeface="Arial"/>
              </a:rPr>
              <a:t>, A. </a:t>
            </a:r>
            <a:r>
              <a:rPr lang="en-US" sz="2000" dirty="0" err="1" smtClean="0">
                <a:ea typeface="+mj-ea"/>
                <a:cs typeface="Arial"/>
              </a:rPr>
              <a:t>Pitarka</a:t>
            </a:r>
            <a:endParaRPr lang="en-US" sz="2000" dirty="0">
              <a:ea typeface="+mj-ea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 txBox="1">
            <a:spLocks noChangeArrowheads="1"/>
          </p:cNvSpPr>
          <p:nvPr/>
        </p:nvSpPr>
        <p:spPr bwMode="auto">
          <a:xfrm>
            <a:off x="381000" y="254000"/>
            <a:ext cx="849630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anchor="b"/>
          <a:lstStyle/>
          <a:p>
            <a:pPr algn="ctr"/>
            <a:r>
              <a:rPr lang="en-US" sz="3600" i="1" dirty="0" smtClean="0">
                <a:solidFill>
                  <a:srgbClr val="124A91"/>
                </a:solidFill>
              </a:rPr>
              <a:t>Path modeling: Need velocity model</a:t>
            </a:r>
            <a:endParaRPr lang="en-US" sz="3600" i="1" dirty="0">
              <a:solidFill>
                <a:srgbClr val="124A91"/>
              </a:solidFill>
            </a:endParaRPr>
          </a:p>
        </p:txBody>
      </p:sp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911" y="1688404"/>
            <a:ext cx="2541905" cy="3383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4421" y="1568026"/>
            <a:ext cx="4919980" cy="45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2"/>
          <p:cNvSpPr txBox="1"/>
          <p:nvPr/>
        </p:nvSpPr>
        <p:spPr>
          <a:xfrm>
            <a:off x="3199130" y="6611779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14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14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14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1400" b="1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algn="ctr"/>
            <a:r>
              <a:rPr lang="en-US" sz="1000" dirty="0" smtClean="0">
                <a:solidFill>
                  <a:srgbClr val="FF0000"/>
                </a:solidFill>
              </a:rPr>
              <a:t>Unclassified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4500" y="537210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3D WPP finite difference simulation</a:t>
            </a:r>
          </a:p>
          <a:p>
            <a:r>
              <a:rPr lang="en-US" dirty="0" smtClean="0"/>
              <a:t>Simple source representation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485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6364"/>
          </a:xfrm>
        </p:spPr>
        <p:txBody>
          <a:bodyPr/>
          <a:lstStyle/>
          <a:p>
            <a:pPr algn="ctr"/>
            <a:r>
              <a:rPr lang="en-US" b="0" i="1" dirty="0" smtClean="0"/>
              <a:t>Question: How good is the model?</a:t>
            </a:r>
            <a:endParaRPr lang="en-US" b="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019300" y="1244600"/>
            <a:ext cx="4461077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Goals: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- Improve model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- </a:t>
            </a:r>
            <a:r>
              <a:rPr lang="en-US" sz="2400" dirty="0"/>
              <a:t>S</a:t>
            </a:r>
            <a:r>
              <a:rPr lang="en-US" sz="2400" dirty="0" smtClean="0"/>
              <a:t>ite characterization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	Active source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	Well logs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- Use seismic data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	Travel times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	Surface wave dispersion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	Inversion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	Noise/coda correlation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93900" y="5613400"/>
            <a:ext cx="4829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Strategy: start with granite and move outward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592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E2F4-2A16-A941-A380-7B0567D38D45}" type="slidenum">
              <a:rPr lang="en-US" smtClean="0"/>
              <a:t>12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707" y="395981"/>
            <a:ext cx="4972733" cy="54864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8606" y="5850107"/>
            <a:ext cx="470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Thanks to C. Rowe, R. Abbott, M. Townsend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07846" y="846726"/>
            <a:ext cx="29822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Needed:</a:t>
            </a:r>
          </a:p>
          <a:p>
            <a:r>
              <a:rPr lang="en-US" dirty="0" smtClean="0"/>
              <a:t>A standard velocity model</a:t>
            </a:r>
          </a:p>
          <a:p>
            <a:endParaRPr lang="en-US" dirty="0"/>
          </a:p>
          <a:p>
            <a:r>
              <a:rPr lang="en-US" dirty="0" smtClean="0"/>
              <a:t>1D representation not good enough.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2529" y="3309929"/>
            <a:ext cx="2973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Climax Stock ‘average’ and </a:t>
            </a:r>
          </a:p>
          <a:p>
            <a:r>
              <a:rPr lang="en-US" dirty="0" smtClean="0"/>
              <a:t>near borehole profiles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304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592664"/>
          </a:xfrm>
        </p:spPr>
        <p:txBody>
          <a:bodyPr/>
          <a:lstStyle/>
          <a:p>
            <a:pPr algn="ctr"/>
            <a:r>
              <a:rPr lang="en-US" b="0" i="1" dirty="0" smtClean="0"/>
              <a:t>geology</a:t>
            </a:r>
            <a:endParaRPr lang="en-US" b="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E2F4-2A16-A941-A380-7B0567D38D45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 descr="rm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6" t="4555" r="11806" b="21533"/>
          <a:stretch/>
        </p:blipFill>
        <p:spPr>
          <a:xfrm>
            <a:off x="1993900" y="927101"/>
            <a:ext cx="51562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91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592664"/>
          </a:xfrm>
        </p:spPr>
        <p:txBody>
          <a:bodyPr/>
          <a:lstStyle/>
          <a:p>
            <a:r>
              <a:rPr lang="en-US" b="0" i="1" dirty="0" smtClean="0"/>
              <a:t>Coda interferometry</a:t>
            </a:r>
            <a:endParaRPr lang="en-US" b="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600" y="838200"/>
            <a:ext cx="2370966" cy="5486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9848" y="2280232"/>
            <a:ext cx="530145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 Use shot records from SPE2</a:t>
            </a:r>
          </a:p>
          <a:p>
            <a:r>
              <a:rPr lang="en-US" dirty="0" smtClean="0"/>
              <a:t>- Correlate station with another</a:t>
            </a:r>
          </a:p>
          <a:p>
            <a:r>
              <a:rPr lang="en-US" dirty="0" smtClean="0"/>
              <a:t>- Yields Green’s function between stations</a:t>
            </a:r>
          </a:p>
          <a:p>
            <a:r>
              <a:rPr lang="en-US" dirty="0" smtClean="0"/>
              <a:t>- Filter Green’s function between 5-10 Hz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Invert for best-fitting 1D model for each (&lt;5 km)</a:t>
            </a:r>
          </a:p>
          <a:p>
            <a:r>
              <a:rPr lang="en-US" dirty="0" smtClean="0"/>
              <a:t>	[simulated annealing with FK]</a:t>
            </a:r>
          </a:p>
          <a:p>
            <a:r>
              <a:rPr lang="en-US" dirty="0" smtClean="0"/>
              <a:t>- Combine into 2D profiles along each line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943100" y="5664200"/>
            <a:ext cx="4145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absolute value of Green’s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681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529164"/>
          </a:xfrm>
        </p:spPr>
        <p:txBody>
          <a:bodyPr/>
          <a:lstStyle/>
          <a:p>
            <a:pPr algn="ctr"/>
            <a:r>
              <a:rPr lang="en-US" b="0" i="1" dirty="0"/>
              <a:t>R</a:t>
            </a:r>
            <a:r>
              <a:rPr lang="en-US" b="0" i="1" dirty="0" smtClean="0"/>
              <a:t>esults</a:t>
            </a:r>
            <a:endParaRPr lang="en-US" b="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7176"/>
          <a:stretch/>
        </p:blipFill>
        <p:spPr>
          <a:xfrm>
            <a:off x="671037" y="1028700"/>
            <a:ext cx="5261926" cy="50927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03900" y="1968500"/>
            <a:ext cx="31997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velocities along L3, L4</a:t>
            </a:r>
          </a:p>
          <a:p>
            <a:r>
              <a:rPr lang="en-US" dirty="0" smtClean="0"/>
              <a:t>Higher along L1, L2</a:t>
            </a:r>
          </a:p>
          <a:p>
            <a:endParaRPr lang="en-US" dirty="0"/>
          </a:p>
          <a:p>
            <a:r>
              <a:rPr lang="en-US" dirty="0" smtClean="0"/>
              <a:t>Velocities at GZ not resolved.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569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783164"/>
          </a:xfrm>
        </p:spPr>
        <p:txBody>
          <a:bodyPr/>
          <a:lstStyle/>
          <a:p>
            <a:pPr algn="ctr"/>
            <a:r>
              <a:rPr lang="en-US" b="0" i="1" dirty="0" smtClean="0"/>
              <a:t>Test model with waveforms</a:t>
            </a:r>
            <a:endParaRPr lang="en-US" b="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E2F4-2A16-A941-A380-7B0567D38D45}" type="slidenum">
              <a:rPr lang="en-US" smtClean="0"/>
              <a:t>16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397000"/>
            <a:ext cx="5876365" cy="274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0700" y="4394200"/>
            <a:ext cx="1430383" cy="685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2800" y="4279900"/>
            <a:ext cx="524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Coda model [2.5 D] travel times delayed </a:t>
            </a:r>
            <a:r>
              <a:rPr lang="en-US" dirty="0" err="1" smtClean="0"/>
              <a:t>w.r.t</a:t>
            </a:r>
            <a:r>
              <a:rPr lang="en-US" dirty="0" smtClean="0"/>
              <a:t> data</a:t>
            </a:r>
          </a:p>
          <a:p>
            <a:r>
              <a:rPr lang="en-US" dirty="0" smtClean="0"/>
              <a:t>Surface wave generation enhanced.</a:t>
            </a:r>
          </a:p>
          <a:p>
            <a:r>
              <a:rPr lang="en-US" dirty="0" smtClean="0"/>
              <a:t>[geology model here does not include layer]</a:t>
            </a:r>
          </a:p>
          <a:p>
            <a:r>
              <a:rPr lang="en-US" dirty="0" smtClean="0"/>
              <a:t>Need to improve. Use ambient noise.</a:t>
            </a:r>
          </a:p>
        </p:txBody>
      </p:sp>
    </p:spTree>
    <p:extLst>
      <p:ext uri="{BB962C8B-B14F-4D97-AF65-F5344CB8AC3E}">
        <p14:creationId xmlns:p14="http://schemas.microsoft.com/office/powerpoint/2010/main" val="3742674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453396"/>
          </a:xfrm>
        </p:spPr>
        <p:txBody>
          <a:bodyPr/>
          <a:lstStyle/>
          <a:p>
            <a:pPr algn="ctr"/>
            <a:r>
              <a:rPr lang="en-US" b="0" i="1" dirty="0"/>
              <a:t>A</a:t>
            </a:r>
            <a:r>
              <a:rPr lang="en-US" b="0" i="1" dirty="0" smtClean="0"/>
              <a:t>mbient noise correlation</a:t>
            </a:r>
            <a:endParaRPr lang="en-US" b="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5355" y="1043973"/>
            <a:ext cx="5528504" cy="48920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8732" y="1885890"/>
            <a:ext cx="35402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progress</a:t>
            </a:r>
          </a:p>
          <a:p>
            <a:r>
              <a:rPr lang="en-US" dirty="0" smtClean="0"/>
              <a:t>3 months of high-gain data</a:t>
            </a:r>
          </a:p>
          <a:p>
            <a:r>
              <a:rPr lang="en-US" dirty="0" smtClean="0"/>
              <a:t>All available velocity stations </a:t>
            </a:r>
          </a:p>
          <a:p>
            <a:r>
              <a:rPr lang="en-US" dirty="0" smtClean="0"/>
              <a:t>(gs11 and </a:t>
            </a:r>
            <a:r>
              <a:rPr lang="en-US" dirty="0" err="1" smtClean="0"/>
              <a:t>broadbands</a:t>
            </a:r>
            <a:r>
              <a:rPr lang="en-US" dirty="0" smtClean="0"/>
              <a:t>)</a:t>
            </a:r>
          </a:p>
          <a:p>
            <a:r>
              <a:rPr lang="en-US" dirty="0" smtClean="0"/>
              <a:t>~ 8,000 pairs</a:t>
            </a:r>
          </a:p>
          <a:p>
            <a:r>
              <a:rPr lang="en-US" dirty="0" smtClean="0"/>
              <a:t>Automatically model </a:t>
            </a:r>
          </a:p>
          <a:p>
            <a:r>
              <a:rPr lang="en-US" dirty="0" smtClean="0"/>
              <a:t>Should yield detailed model of region within 2-5 km.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256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922864"/>
          </a:xfrm>
        </p:spPr>
        <p:txBody>
          <a:bodyPr/>
          <a:lstStyle/>
          <a:p>
            <a:pPr algn="ctr"/>
            <a:r>
              <a:rPr lang="en-US" b="0" i="1" dirty="0" smtClean="0"/>
              <a:t>Next steps</a:t>
            </a:r>
            <a:endParaRPr lang="en-US" b="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6863"/>
            <a:ext cx="8394700" cy="4751357"/>
          </a:xfrm>
        </p:spPr>
        <p:txBody>
          <a:bodyPr>
            <a:normAutofit/>
          </a:bodyPr>
          <a:lstStyle/>
          <a:p>
            <a:r>
              <a:rPr lang="en-US" dirty="0" smtClean="0"/>
              <a:t>Interferometry appears feasible.</a:t>
            </a:r>
          </a:p>
          <a:p>
            <a:r>
              <a:rPr lang="en-US" dirty="0" smtClean="0"/>
              <a:t>Ambient noise tomography of all stations (~ 8000 pairs in progress – hope to present at SR/AGU).</a:t>
            </a:r>
          </a:p>
          <a:p>
            <a:r>
              <a:rPr lang="en-US" dirty="0" smtClean="0"/>
              <a:t>Will yield a 3D velocity model of Climax Stock and northern Yucca Flat.</a:t>
            </a:r>
          </a:p>
          <a:p>
            <a:r>
              <a:rPr lang="en-US" dirty="0" smtClean="0"/>
              <a:t>Will combine with improved source (e.g. </a:t>
            </a:r>
            <a:r>
              <a:rPr lang="en-US" i="1" dirty="0" err="1" smtClean="0"/>
              <a:t>Vorobiev</a:t>
            </a:r>
            <a:r>
              <a:rPr lang="en-US" i="1" dirty="0" smtClean="0"/>
              <a:t> et al., </a:t>
            </a:r>
            <a:r>
              <a:rPr lang="en-US" i="1" dirty="0" err="1" smtClean="0"/>
              <a:t>Pitarka</a:t>
            </a:r>
            <a:r>
              <a:rPr lang="en-US" i="1" dirty="0" smtClean="0"/>
              <a:t> et al</a:t>
            </a:r>
            <a:r>
              <a:rPr lang="en-US" dirty="0" smtClean="0"/>
              <a:t>.)</a:t>
            </a:r>
          </a:p>
          <a:p>
            <a:r>
              <a:rPr lang="en-US" dirty="0" smtClean="0"/>
              <a:t>Should help resolve path effects.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E2F4-2A16-A941-A380-7B0567D38D4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107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960964"/>
          </a:xfrm>
        </p:spPr>
        <p:txBody>
          <a:bodyPr/>
          <a:lstStyle/>
          <a:p>
            <a:pPr algn="ctr"/>
            <a:r>
              <a:rPr lang="en-US" b="0" i="1" dirty="0" smtClean="0"/>
              <a:t>Overview</a:t>
            </a:r>
            <a:endParaRPr lang="en-US" b="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54688" y="1614406"/>
            <a:ext cx="767139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	- EM &amp; Aftershocks 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			[</a:t>
            </a:r>
            <a:r>
              <a:rPr lang="en-US" sz="2800" i="1" dirty="0" smtClean="0"/>
              <a:t>Sweeney et al</a:t>
            </a:r>
            <a:r>
              <a:rPr lang="en-US" sz="2800" dirty="0" smtClean="0"/>
              <a:t>., 2013]</a:t>
            </a:r>
          </a:p>
          <a:p>
            <a:r>
              <a:rPr lang="en-US" sz="2800" dirty="0" smtClean="0"/>
              <a:t>	- Earthquake/explosion differences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			 [</a:t>
            </a:r>
            <a:r>
              <a:rPr lang="en-US" sz="2800" i="1" dirty="0" smtClean="0"/>
              <a:t>Walter et al</a:t>
            </a:r>
            <a:r>
              <a:rPr lang="en-US" sz="2800" dirty="0" smtClean="0"/>
              <a:t>., 2013] 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- Velocity models [</a:t>
            </a:r>
            <a:r>
              <a:rPr lang="en-US" sz="2800" i="1" dirty="0" err="1" smtClean="0"/>
              <a:t>Matzel</a:t>
            </a:r>
            <a:r>
              <a:rPr lang="en-US" sz="2800" i="1" dirty="0" smtClean="0"/>
              <a:t> and </a:t>
            </a:r>
            <a:r>
              <a:rPr lang="en-US" sz="2800" i="1" dirty="0" err="1" smtClean="0"/>
              <a:t>Mellors</a:t>
            </a:r>
            <a:r>
              <a:rPr lang="en-US" sz="2800" dirty="0" smtClean="0"/>
              <a:t>, 2013]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- Next steps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94867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creen shot 2013-08-12 at 6.55.39 PM.png" descr="/Users/mellors1/Desktop/Screen shot 2013-08-12 at 6.55.39 PM.png"/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1" y="1219200"/>
            <a:ext cx="4995747" cy="1828800"/>
          </a:xfrm>
          <a:prstGeom prst="rect">
            <a:avLst/>
          </a:prstGeom>
        </p:spPr>
      </p:pic>
      <p:pic>
        <p:nvPicPr>
          <p:cNvPr id="3" name="Picture 2" descr="Screen shot 2013-08-12 at 6.53.3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1193800"/>
            <a:ext cx="3153445" cy="27432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732364"/>
          </a:xfrm>
        </p:spPr>
        <p:txBody>
          <a:bodyPr/>
          <a:lstStyle/>
          <a:p>
            <a:pPr algn="ctr"/>
            <a:r>
              <a:rPr lang="en-US" b="0" i="1" dirty="0" smtClean="0"/>
              <a:t>Electromagnetic measurements</a:t>
            </a:r>
            <a:endParaRPr lang="en-US" b="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20700" y="4203700"/>
            <a:ext cx="7924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Question: Is a low-frequency electromagnetic pulse produced by chemical explosions?</a:t>
            </a:r>
          </a:p>
          <a:p>
            <a:endParaRPr lang="en-US" dirty="0" smtClean="0"/>
          </a:p>
          <a:p>
            <a:r>
              <a:rPr lang="en-US" dirty="0" smtClean="0"/>
              <a:t>Two three-component magnetometers deployed</a:t>
            </a:r>
          </a:p>
          <a:p>
            <a:r>
              <a:rPr lang="en-US" dirty="0" smtClean="0"/>
              <a:t>[EMI BF-5 magnetometers sampled at 500 Hz; 60 </a:t>
            </a:r>
            <a:r>
              <a:rPr lang="en-US" dirty="0" err="1" smtClean="0"/>
              <a:t>hz</a:t>
            </a:r>
            <a:r>
              <a:rPr lang="en-US" dirty="0" smtClean="0"/>
              <a:t> notch; measure B field]</a:t>
            </a:r>
          </a:p>
          <a:p>
            <a:r>
              <a:rPr lang="en-US" dirty="0" smtClean="0"/>
              <a:t>SPE2 	60 and 90 m</a:t>
            </a:r>
          </a:p>
          <a:p>
            <a:r>
              <a:rPr lang="en-US" dirty="0" smtClean="0"/>
              <a:t>SPE3 	25 and 30 m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54600" y="3429000"/>
            <a:ext cx="2430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Schumann resonance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58267" y="6502400"/>
            <a:ext cx="13277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Official Use Only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77027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Screen shot 2013-08-12 at 6.52.4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13" y="177800"/>
            <a:ext cx="7924799" cy="5486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12138" y="2831414"/>
            <a:ext cx="2378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Ground motion signal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73500" y="227824"/>
            <a:ext cx="1102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SPE3</a:t>
            </a:r>
            <a:endParaRPr lang="en-US" sz="280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311400" y="3721100"/>
            <a:ext cx="1029460" cy="6345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676400" y="3314700"/>
            <a:ext cx="1724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Possible signal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82066" y="6581001"/>
            <a:ext cx="13277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Official Use Only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1135184" y="5792376"/>
            <a:ext cx="6189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Maybe – SPE 5 and phase II will provide useful constraints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854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630764"/>
          </a:xfrm>
        </p:spPr>
        <p:txBody>
          <a:bodyPr/>
          <a:lstStyle/>
          <a:p>
            <a:pPr algn="ctr"/>
            <a:r>
              <a:rPr lang="en-US" b="0" i="1" dirty="0" smtClean="0"/>
              <a:t>aftershocks</a:t>
            </a:r>
            <a:endParaRPr lang="en-US" b="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824" y="829734"/>
            <a:ext cx="5748952" cy="46651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0400" y="5575300"/>
            <a:ext cx="61511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Aftershocks are typical after large underground explosions</a:t>
            </a:r>
          </a:p>
          <a:p>
            <a:pPr algn="ctr"/>
            <a:r>
              <a:rPr lang="en-US" dirty="0" smtClean="0"/>
              <a:t>None observed for SPE 1, 2, or 3.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398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0136"/>
            <a:ext cx="8406524" cy="1251062"/>
          </a:xfrm>
        </p:spPr>
        <p:txBody>
          <a:bodyPr/>
          <a:lstStyle/>
          <a:p>
            <a:pPr algn="ctr"/>
            <a:r>
              <a:rPr lang="en-US" sz="3200" dirty="0" smtClean="0"/>
              <a:t>Earthquakes and explosions: motivation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020206" y="1664138"/>
            <a:ext cx="5053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MDAC corrected 4-6 Hz </a:t>
            </a:r>
            <a:r>
              <a:rPr lang="en-US" dirty="0" err="1" smtClean="0"/>
              <a:t>Pn</a:t>
            </a:r>
            <a:r>
              <a:rPr lang="en-US" dirty="0" smtClean="0"/>
              <a:t>/</a:t>
            </a:r>
            <a:r>
              <a:rPr lang="en-US" dirty="0" err="1" smtClean="0"/>
              <a:t>Lg</a:t>
            </a:r>
            <a:r>
              <a:rPr lang="en-US" dirty="0" smtClean="0"/>
              <a:t> at MDJ BHZ10</a:t>
            </a:r>
            <a:endParaRPr lang="en-US" dirty="0"/>
          </a:p>
        </p:txBody>
      </p:sp>
      <p:pic>
        <p:nvPicPr>
          <p:cNvPr id="2" name="Picture 1" descr="Screen shot 2013-02-15 at 4.44.44 P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6603" y="1977807"/>
            <a:ext cx="5029200" cy="281998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115504" y="2464677"/>
            <a:ext cx="5342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2006</a:t>
            </a:r>
            <a:endParaRPr lang="en-US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7478110" y="2249215"/>
            <a:ext cx="5342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2009</a:t>
            </a:r>
            <a:endParaRPr lang="en-US" sz="1000" dirty="0"/>
          </a:p>
        </p:txBody>
      </p:sp>
      <p:sp>
        <p:nvSpPr>
          <p:cNvPr id="17" name="TextBox 16"/>
          <p:cNvSpPr txBox="1"/>
          <p:nvPr/>
        </p:nvSpPr>
        <p:spPr>
          <a:xfrm>
            <a:off x="7937061" y="2235202"/>
            <a:ext cx="5342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2013</a:t>
            </a:r>
            <a:endParaRPr lang="en-US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7185574" y="4487918"/>
            <a:ext cx="12962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0000FF"/>
                </a:solidFill>
              </a:rPr>
              <a:t>Past Earthquakes</a:t>
            </a:r>
            <a:endParaRPr lang="en-US" sz="1000" dirty="0">
              <a:solidFill>
                <a:srgbClr val="0000FF"/>
              </a:solidFill>
            </a:endParaRPr>
          </a:p>
        </p:txBody>
      </p:sp>
      <p:pic>
        <p:nvPicPr>
          <p:cNvPr id="5" name="Picture 4" descr="plot-mdj-compare-qx-4-6hz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72" t="11110"/>
          <a:stretch/>
        </p:blipFill>
        <p:spPr>
          <a:xfrm>
            <a:off x="175172" y="2163379"/>
            <a:ext cx="3657600" cy="2649745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 bwMode="auto">
          <a:xfrm>
            <a:off x="5675648" y="3350965"/>
            <a:ext cx="100454" cy="100458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42399" y="3438786"/>
            <a:ext cx="100454" cy="100458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11524" y="2547308"/>
            <a:ext cx="5022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MDJ</a:t>
            </a:r>
            <a:endParaRPr lang="en-US" sz="1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330700" y="6488668"/>
            <a:ext cx="3512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Adapted from Walter et al., 2013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2654" y="5292038"/>
            <a:ext cx="791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Example of using P and S ratio to discriminate explosions from earthquakes.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11352" y="4772453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81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1251062"/>
          </a:xfrm>
        </p:spPr>
        <p:txBody>
          <a:bodyPr/>
          <a:lstStyle/>
          <a:p>
            <a:r>
              <a:rPr lang="en-US" sz="2000" dirty="0" smtClean="0"/>
              <a:t>In the 1990’s we discovered empirically that high-frequency P/S discriminates explosions from earthquakes at all the major test sites</a:t>
            </a:r>
            <a:endParaRPr lang="en-US" sz="2000" dirty="0"/>
          </a:p>
        </p:txBody>
      </p:sp>
      <p:pic>
        <p:nvPicPr>
          <p:cNvPr id="3" name="Picture 2" descr="testsite6-8hz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0192" y="1526221"/>
            <a:ext cx="5885073" cy="42062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788" y="5772784"/>
            <a:ext cx="7341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0000FF"/>
                </a:solidFill>
              </a:rPr>
              <a:t>Can we predict the frequencies where P/S discriminates?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Lower frequencies propagate further extending the range of P/S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30700" y="6488668"/>
            <a:ext cx="2652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Walter et al.,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442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" y="207436"/>
            <a:ext cx="9055100" cy="694264"/>
          </a:xfrm>
        </p:spPr>
        <p:txBody>
          <a:bodyPr/>
          <a:lstStyle/>
          <a:p>
            <a:pPr algn="ctr"/>
            <a:r>
              <a:rPr lang="en-US" sz="3200" b="0" i="1" dirty="0" smtClean="0"/>
              <a:t>Discrimination at local/regional distances</a:t>
            </a:r>
            <a:endParaRPr lang="en-US" sz="3200" b="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3E2F4-2A16-A941-A380-7B0567D38D45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1" y="1041400"/>
            <a:ext cx="6277781" cy="457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8300" y="5880100"/>
            <a:ext cx="554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SPE: red              Earthquake: blue	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30700" y="6488668"/>
            <a:ext cx="2652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Walter et al.,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208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706964"/>
          </a:xfrm>
        </p:spPr>
        <p:txBody>
          <a:bodyPr/>
          <a:lstStyle/>
          <a:p>
            <a:pPr algn="ctr"/>
            <a:r>
              <a:rPr lang="en-US" sz="2400" b="0" i="1" dirty="0" smtClean="0"/>
              <a:t>Local distance P/S may not discriminate explosions from earthquakes without 3D corrections</a:t>
            </a:r>
            <a:endParaRPr lang="en-US" sz="2400" b="0" i="1" dirty="0"/>
          </a:p>
        </p:txBody>
      </p:sp>
      <p:pic>
        <p:nvPicPr>
          <p:cNvPr id="5" name="Picture 4" descr="nts-map2-comapr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4906" y="1042607"/>
            <a:ext cx="5692012" cy="5029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2378268" y="4942774"/>
            <a:ext cx="1108241" cy="6876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315334" y="5612913"/>
            <a:ext cx="1108241" cy="6876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498" y="1177575"/>
            <a:ext cx="19818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Note P/S ratio discriminates SPE from nearby earthquake at regional and some local distances as expected.</a:t>
            </a:r>
          </a:p>
          <a:p>
            <a:endParaRPr lang="en-US" sz="1600" dirty="0"/>
          </a:p>
          <a:p>
            <a:r>
              <a:rPr lang="en-US" sz="1600" dirty="0" smtClean="0"/>
              <a:t>However at SGV compared to TARNV – appears to be a structural focusing/defocusing effect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254594" y="4986432"/>
            <a:ext cx="19818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Using Source + Path modeling we will test this hypothesis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30700" y="6469424"/>
            <a:ext cx="2652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Walter et al.,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186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andard Background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</a:spPr>
      <a:bodyPr anchor="b">
        <a:prstTxWarp prst="textNoShape">
          <a:avLst/>
        </a:prstTxWarp>
      </a:bodyPr>
      <a:lstStyle>
        <a:defPPr algn="ctr">
          <a:spcBef>
            <a:spcPct val="0"/>
          </a:spcBef>
          <a:defRPr sz="1600" dirty="0">
            <a:solidFill>
              <a:srgbClr val="000000"/>
            </a:solidFill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No Background Color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</a:spPr>
      <a:bodyPr anchor="b">
        <a:prstTxWarp prst="textNoShape">
          <a:avLst/>
        </a:prstTxWarp>
      </a:bodyPr>
      <a:lstStyle>
        <a:defPPr algn="ctr">
          <a:spcBef>
            <a:spcPct val="0"/>
          </a:spcBef>
          <a:defRPr sz="1600" dirty="0">
            <a:solidFill>
              <a:srgbClr val="000000"/>
            </a:solidFill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30695</TotalTime>
  <Words>589</Words>
  <Application>Microsoft Macintosh PowerPoint</Application>
  <PresentationFormat>On-screen Show (4:3)</PresentationFormat>
  <Paragraphs>114</Paragraphs>
  <Slides>18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Standard Background</vt:lpstr>
      <vt:lpstr>1_No Background Color</vt:lpstr>
      <vt:lpstr>SPE Signals and Setting: Seismic Amplitudes and Velocity Models</vt:lpstr>
      <vt:lpstr>Overview</vt:lpstr>
      <vt:lpstr>Electromagnetic measurements</vt:lpstr>
      <vt:lpstr>PowerPoint Presentation</vt:lpstr>
      <vt:lpstr>aftershocks</vt:lpstr>
      <vt:lpstr>Earthquakes and explosions: motivation</vt:lpstr>
      <vt:lpstr>In the 1990’s we discovered empirically that high-frequency P/S discriminates explosions from earthquakes at all the major test sites</vt:lpstr>
      <vt:lpstr>Discrimination at local/regional distances</vt:lpstr>
      <vt:lpstr>Local distance P/S may not discriminate explosions from earthquakes without 3D corrections</vt:lpstr>
      <vt:lpstr>PowerPoint Presentation</vt:lpstr>
      <vt:lpstr>Question: How good is the model?</vt:lpstr>
      <vt:lpstr>PowerPoint Presentation</vt:lpstr>
      <vt:lpstr>geology</vt:lpstr>
      <vt:lpstr>Coda interferometry</vt:lpstr>
      <vt:lpstr>Results</vt:lpstr>
      <vt:lpstr>Test model with waveforms</vt:lpstr>
      <vt:lpstr>Ambient noise correlation</vt:lpstr>
      <vt:lpstr>Next steps</vt:lpstr>
    </vt:vector>
  </TitlesOfParts>
  <Manager/>
  <Company>LLNL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2011 LLNL Template</dc:title>
  <dc:subject/>
  <dc:creator>TID</dc:creator>
  <cp:keywords/>
  <dc:description/>
  <cp:lastModifiedBy>mellors1</cp:lastModifiedBy>
  <cp:revision>1106</cp:revision>
  <cp:lastPrinted>2013-08-16T23:56:57Z</cp:lastPrinted>
  <dcterms:created xsi:type="dcterms:W3CDTF">2010-07-01T20:56:41Z</dcterms:created>
  <dcterms:modified xsi:type="dcterms:W3CDTF">2013-08-22T17:26:01Z</dcterms:modified>
  <cp:category/>
</cp:coreProperties>
</file>