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541" r:id="rId2"/>
    <p:sldId id="546" r:id="rId3"/>
    <p:sldId id="587" r:id="rId4"/>
    <p:sldId id="588" r:id="rId5"/>
    <p:sldId id="586" r:id="rId6"/>
    <p:sldId id="542" r:id="rId7"/>
    <p:sldId id="514" r:id="rId8"/>
    <p:sldId id="621" r:id="rId9"/>
    <p:sldId id="622" r:id="rId10"/>
    <p:sldId id="623" r:id="rId11"/>
    <p:sldId id="612" r:id="rId12"/>
    <p:sldId id="532" r:id="rId13"/>
    <p:sldId id="488" r:id="rId14"/>
    <p:sldId id="512" r:id="rId15"/>
    <p:sldId id="647" r:id="rId16"/>
    <p:sldId id="648" r:id="rId17"/>
    <p:sldId id="649" r:id="rId18"/>
    <p:sldId id="650" r:id="rId19"/>
    <p:sldId id="651" r:id="rId20"/>
    <p:sldId id="652" r:id="rId21"/>
    <p:sldId id="653" r:id="rId22"/>
    <p:sldId id="655" r:id="rId23"/>
    <p:sldId id="656" r:id="rId24"/>
    <p:sldId id="654" r:id="rId25"/>
    <p:sldId id="592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 Rounded MT Bold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 Rounded MT Bold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 Rounded MT Bold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 Rounded MT Bold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70A056"/>
    <a:srgbClr val="FF66FF"/>
    <a:srgbClr val="FF3399"/>
    <a:srgbClr val="104B7A"/>
    <a:srgbClr val="009900"/>
    <a:srgbClr val="FFFFFF"/>
    <a:srgbClr val="0C3B6C"/>
    <a:srgbClr val="8E5621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1944" y="-77"/>
      </p:cViewPr>
      <p:guideLst>
        <p:guide orient="horz" pos="24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25"/>
    </p:cViewPr>
  </p:sorterViewPr>
  <p:notesViewPr>
    <p:cSldViewPr snapToGrid="0">
      <p:cViewPr varScale="1">
        <p:scale>
          <a:sx n="81" d="100"/>
          <a:sy n="81" d="100"/>
        </p:scale>
        <p:origin x="-168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 Rounded MT Bold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 Rounded MT Bold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 Rounded MT Bold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 Rounded MT Bold" charset="0"/>
              </a:defRPr>
            </a:lvl1pPr>
          </a:lstStyle>
          <a:p>
            <a:pPr>
              <a:defRPr/>
            </a:pPr>
            <a:fld id="{97044AFA-4708-4B08-BCCA-C9B97161F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91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pPr eaLnBrk="1" hangingPunct="1"/>
            <a:fld id="{6889B3B6-104D-4A71-94C4-7468AD25EF1E}" type="slidenum">
              <a:rPr lang="en-US" altLang="en-US" sz="1300" b="0" smtClean="0">
                <a:solidFill>
                  <a:srgbClr val="339966"/>
                </a:solidFill>
                <a:latin typeface="Tahoma" pitchFamily="34" charset="0"/>
              </a:rPr>
              <a:pPr eaLnBrk="1" hangingPunct="1"/>
              <a:t>1</a:t>
            </a:fld>
            <a:endParaRPr lang="en-US" altLang="en-US" sz="1300" b="0" smtClean="0">
              <a:solidFill>
                <a:srgbClr val="339966"/>
              </a:solidFill>
              <a:latin typeface="Tahoma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b"/>
          <a:lstStyle>
            <a:lvl1pPr defTabSz="931863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 defTabSz="931863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 defTabSz="931863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 defTabSz="931863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 defTabSz="931863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pPr algn="r" eaLnBrk="1" hangingPunct="1"/>
            <a:fld id="{B0AFEFD6-C6BB-4BE4-A38F-FAA5AD65CE53}" type="slidenum">
              <a:rPr lang="en-US" altLang="en-US" sz="1300" b="0">
                <a:solidFill>
                  <a:srgbClr val="339966"/>
                </a:solidFill>
                <a:latin typeface="Tahoma" pitchFamily="34" charset="0"/>
              </a:rPr>
              <a:pPr algn="r" eaLnBrk="1" hangingPunct="1"/>
              <a:t>1</a:t>
            </a:fld>
            <a:endParaRPr lang="en-US" altLang="en-US" sz="1300" b="0">
              <a:solidFill>
                <a:srgbClr val="339966"/>
              </a:solidFill>
              <a:latin typeface="Tahoma" pitchFamily="34" charset="0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fld id="{D86C5359-BC5E-423D-B0FB-470DC6CD4846}" type="slidenum">
              <a:rPr lang="en-US" altLang="en-US" b="0" smtClean="0"/>
              <a:pPr/>
              <a:t>7</a:t>
            </a:fld>
            <a:endParaRPr lang="en-US" altLang="en-US" b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86F03F-642A-4C60-AF72-431186E197D3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F4831-E0C8-47FA-B7B8-653DE6E2B6E5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fld id="{7E7EBCE4-6031-4611-9F56-A07F627AED40}" type="slidenum">
              <a:rPr lang="en-US" altLang="en-US" b="0" smtClean="0"/>
              <a:pPr/>
              <a:t>12</a:t>
            </a:fld>
            <a:endParaRPr lang="en-US" altLang="en-US" b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fld id="{01DF0A8B-BDFB-407F-8F3A-D2B6B0AF8798}" type="slidenum">
              <a:rPr lang="en-US" altLang="en-US" b="0" smtClean="0"/>
              <a:pPr/>
              <a:t>13</a:t>
            </a:fld>
            <a:endParaRPr lang="en-US" altLang="en-US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fld id="{CB33AAF4-60E1-4FCF-A12C-5858BF1C2025}" type="slidenum">
              <a:rPr lang="en-US" altLang="en-US" b="0" smtClean="0"/>
              <a:pPr/>
              <a:t>14</a:t>
            </a:fld>
            <a:endParaRPr lang="en-US" altLang="en-US" b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smtClean="0"/>
              <a:t>With that information, geophysicists can create models of how ground shaking will be like and how intense shaking could be. </a:t>
            </a:r>
          </a:p>
          <a:p>
            <a:pPr eaLnBrk="1" hangingPunct="1"/>
            <a:r>
              <a:rPr lang="en-US" altLang="en-US" smtClean="0"/>
              <a:t>This helps emergency planners understand the extent of the affected areas and to prioritize on how they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03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9535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76200"/>
            <a:ext cx="22669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66484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8948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76200" y="10668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10668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6115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49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80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1066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7466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8077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921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792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5464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0878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9" b="41739"/>
          <a:stretch>
            <a:fillRect/>
          </a:stretch>
        </p:blipFill>
        <p:spPr bwMode="auto">
          <a:xfrm>
            <a:off x="8370888" y="6575425"/>
            <a:ext cx="7842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350"/>
            <a:ext cx="90678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72250"/>
            <a:ext cx="503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8264525" y="6610350"/>
            <a:ext cx="10096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100" dirty="0">
                <a:solidFill>
                  <a:srgbClr val="FFB809"/>
                </a:solidFill>
                <a:latin typeface="Comic Sans MS" charset="0"/>
                <a:ea typeface="+mn-ea"/>
              </a:rPr>
              <a:t>05/16/11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://www.wgcep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aywardM70_SanPabloBayEp_mapview_lowres.m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eggy\Documents\APeggy\Abstract\EERI\2012\Untitled_20120411_144556.WMV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peggy\Documents\APeggy\Abstract\EERI\2012\Untitled_20120411_144556.WMV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Calforniasm.mov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lg01PacN.mov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SAma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" y="492445"/>
            <a:ext cx="49053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7" descr="BSLlogo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8"/>
          <a:stretch>
            <a:fillRect/>
          </a:stretch>
        </p:blipFill>
        <p:spPr bwMode="auto">
          <a:xfrm>
            <a:off x="5334000" y="4953000"/>
            <a:ext cx="3392488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5048075" y="3159445"/>
            <a:ext cx="29718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</a:rPr>
              <a:t>Peggy Hellweg </a:t>
            </a:r>
          </a:p>
          <a:p>
            <a:pPr algn="ctr"/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Berkeley Seismological Laboratory</a:t>
            </a:r>
          </a:p>
          <a:p>
            <a:pPr algn="ctr"/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UC Berkeley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8150" y="1176003"/>
            <a:ext cx="583565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0" dirty="0" smtClean="0">
                <a:solidFill>
                  <a:srgbClr val="009900"/>
                </a:solidFill>
                <a:latin typeface="+mj-lt"/>
              </a:rPr>
              <a:t>Earthquakes in our Backyard</a:t>
            </a:r>
            <a:endParaRPr lang="en-US" sz="3600" b="0" dirty="0">
              <a:solidFill>
                <a:srgbClr val="0099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35798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Plate Rates along </a:t>
            </a:r>
          </a:p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the San Andreas Fault</a:t>
            </a:r>
          </a:p>
        </p:txBody>
      </p:sp>
      <p:pic>
        <p:nvPicPr>
          <p:cNvPr id="81925" name="Picture 5" descr="pna_com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08188"/>
            <a:ext cx="5334000" cy="48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28600" y="1631950"/>
            <a:ext cx="4648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Geodetic/GPS measurements</a:t>
            </a:r>
          </a:p>
          <a:p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</a:t>
            </a:r>
          </a:p>
          <a:p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Time scale: 10s years</a:t>
            </a:r>
          </a:p>
          <a:p>
            <a:endParaRPr lang="en-US" altLang="en-US" sz="2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Plate movement: </a:t>
            </a:r>
          </a:p>
          <a:p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           </a:t>
            </a: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~ 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5 cm/year</a:t>
            </a:r>
          </a:p>
        </p:txBody>
      </p:sp>
    </p:spTree>
    <p:extLst>
      <p:ext uri="{BB962C8B-B14F-4D97-AF65-F5344CB8AC3E}">
        <p14:creationId xmlns:p14="http://schemas.microsoft.com/office/powerpoint/2010/main" val="38532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286000" y="304800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9156" name="Picture 4" descr="new5plusmd.jpg (11116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7150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239000" y="4800600"/>
            <a:ext cx="9348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1857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865313" y="2743200"/>
            <a:ext cx="9348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1906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019800" y="3048000"/>
            <a:ext cx="9348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1872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133600" y="3886200"/>
            <a:ext cx="9348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1868</a:t>
            </a: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>
            <a:off x="5257800" y="5029200"/>
            <a:ext cx="1828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V="1">
            <a:off x="2971800" y="3505200"/>
            <a:ext cx="762000" cy="609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 flipH="1">
            <a:off x="5715000" y="3276600"/>
            <a:ext cx="381000" cy="685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>
            <a:off x="2819400" y="3200400"/>
            <a:ext cx="76200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1050925" y="228600"/>
            <a:ext cx="54922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Historical Earthquakes in California</a:t>
            </a:r>
          </a:p>
        </p:txBody>
      </p:sp>
    </p:spTree>
    <p:extLst>
      <p:ext uri="{BB962C8B-B14F-4D97-AF65-F5344CB8AC3E}">
        <p14:creationId xmlns:p14="http://schemas.microsoft.com/office/powerpoint/2010/main" val="340092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033463"/>
            <a:ext cx="4932363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6"/>
          <p:cNvSpPr>
            <a:spLocks noChangeArrowheads="1"/>
          </p:cNvSpPr>
          <p:nvPr/>
        </p:nvSpPr>
        <p:spPr bwMode="auto">
          <a:xfrm>
            <a:off x="642938" y="6488113"/>
            <a:ext cx="270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r>
              <a:rPr lang="en-US" altLang="en-US">
                <a:hlinkClick r:id="rId4"/>
              </a:rPr>
              <a:t>http://www.wgcep.org/</a:t>
            </a:r>
            <a:r>
              <a:rPr lang="en-US" altLang="en-US"/>
              <a:t> </a:t>
            </a: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17650" y="133350"/>
            <a:ext cx="6176963" cy="935038"/>
          </a:xfrm>
          <a:noFill/>
        </p:spPr>
        <p:txBody>
          <a:bodyPr/>
          <a:lstStyle/>
          <a:p>
            <a:r>
              <a:rPr lang="en-US" altLang="en-US" smtClean="0"/>
              <a:t>When will the “Next One” be?</a:t>
            </a:r>
          </a:p>
        </p:txBody>
      </p:sp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1060450"/>
            <a:ext cx="3625850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7800" y="196850"/>
            <a:ext cx="3975100" cy="933450"/>
          </a:xfrm>
          <a:noFill/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accent2">
                    <a:lumMod val="75000"/>
                  </a:schemeClr>
                </a:solidFill>
              </a:rPr>
              <a:t>Earthquake Forecasting</a:t>
            </a:r>
          </a:p>
        </p:txBody>
      </p:sp>
      <p:sp>
        <p:nvSpPr>
          <p:cNvPr id="45059" name="Text Box 8"/>
          <p:cNvSpPr txBox="1">
            <a:spLocks noChangeArrowheads="1"/>
          </p:cNvSpPr>
          <p:nvPr/>
        </p:nvSpPr>
        <p:spPr bwMode="auto">
          <a:xfrm>
            <a:off x="63500" y="1249363"/>
            <a:ext cx="41148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r>
              <a:rPr lang="en-US" altLang="en-US" sz="2400" b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“if the amount of strain which the earth will endure has been ascertained, and the rate at which the earth’s crust is creeping toward the breaking point has been learned, </a:t>
            </a:r>
            <a:r>
              <a:rPr lang="en-US" altLang="en-US" sz="2400" b="0" i="1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when and where the break will occur</a:t>
            </a:r>
            <a:r>
              <a:rPr lang="en-US" altLang="en-US" sz="2400" b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is a mere matter of calculation.”	           </a:t>
            </a:r>
          </a:p>
          <a:p>
            <a:r>
              <a:rPr lang="en-US" altLang="en-US" sz="2400" b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                     </a:t>
            </a:r>
            <a:r>
              <a:rPr lang="en-US" altLang="en-US" b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Andrew Lawson</a:t>
            </a:r>
          </a:p>
        </p:txBody>
      </p:sp>
      <p:pic>
        <p:nvPicPr>
          <p:cNvPr id="45060" name="Picture 9" descr="lawson_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372100"/>
            <a:ext cx="417036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14288"/>
            <a:ext cx="4983162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8"/>
          <p:cNvSpPr>
            <a:spLocks noChangeArrowheads="1"/>
          </p:cNvSpPr>
          <p:nvPr/>
        </p:nvSpPr>
        <p:spPr bwMode="auto">
          <a:xfrm>
            <a:off x="0" y="6116638"/>
            <a:ext cx="8996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r>
              <a:rPr lang="en-US" altLang="en-US" sz="1400" b="0" dirty="0">
                <a:solidFill>
                  <a:schemeClr val="bg1"/>
                </a:solidFill>
              </a:rPr>
              <a:t>B. </a:t>
            </a:r>
            <a:r>
              <a:rPr lang="en-US" altLang="en-US" sz="1400" b="0" dirty="0" err="1">
                <a:solidFill>
                  <a:schemeClr val="bg1"/>
                </a:solidFill>
              </a:rPr>
              <a:t>Aagaard</a:t>
            </a:r>
            <a:r>
              <a:rPr lang="en-US" altLang="en-US" sz="1400" b="0" dirty="0">
                <a:solidFill>
                  <a:schemeClr val="bg1"/>
                </a:solidFill>
              </a:rPr>
              <a:t> et al., Ground Motion Simulations of Scenario Earthquake Ruptures of the Hayward </a:t>
            </a:r>
            <a:r>
              <a:rPr lang="en-US" altLang="en-US" sz="1400" b="0" dirty="0" smtClean="0">
                <a:solidFill>
                  <a:schemeClr val="bg1"/>
                </a:solidFill>
              </a:rPr>
              <a:t>Fault</a:t>
            </a:r>
          </a:p>
          <a:p>
            <a:endParaRPr lang="en-US" altLang="en-US" sz="1400" b="0" dirty="0">
              <a:solidFill>
                <a:schemeClr val="bg1"/>
              </a:solidFill>
            </a:endParaRPr>
          </a:p>
        </p:txBody>
      </p:sp>
      <p:sp>
        <p:nvSpPr>
          <p:cNvPr id="7" name="Rectangle 16"/>
          <p:cNvSpPr txBox="1">
            <a:spLocks noChangeArrowheads="1"/>
          </p:cNvSpPr>
          <p:nvPr/>
        </p:nvSpPr>
        <p:spPr bwMode="auto">
          <a:xfrm>
            <a:off x="41275" y="19050"/>
            <a:ext cx="9067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0" kern="0" dirty="0">
                <a:solidFill>
                  <a:srgbClr val="FF6600"/>
                </a:solidFill>
                <a:latin typeface="+mj-lt"/>
                <a:cs typeface="ＭＳ Ｐゴシック" charset="-128"/>
              </a:rPr>
              <a:t>How Big will the Next One Be?</a:t>
            </a:r>
          </a:p>
        </p:txBody>
      </p:sp>
      <p:pic>
        <p:nvPicPr>
          <p:cNvPr id="95235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5" t="36942" r="27725" b="12293"/>
          <a:stretch/>
        </p:blipFill>
        <p:spPr bwMode="auto">
          <a:xfrm>
            <a:off x="0" y="1451294"/>
            <a:ext cx="9151023" cy="54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latin typeface="Tahoma" pitchFamily="34" charset="0"/>
                <a:cs typeface="Tahoma" pitchFamily="34" charset="0"/>
              </a:rPr>
              <a:t>The Berkeley Seismological Laboratory</a:t>
            </a:r>
          </a:p>
        </p:txBody>
      </p:sp>
      <p:sp>
        <p:nvSpPr>
          <p:cNvPr id="15363" name="Text Box 6400"/>
          <p:cNvSpPr txBox="1">
            <a:spLocks noChangeArrowheads="1"/>
          </p:cNvSpPr>
          <p:nvPr/>
        </p:nvSpPr>
        <p:spPr bwMode="auto">
          <a:xfrm>
            <a:off x="1066800" y="2238375"/>
            <a:ext cx="7010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 to reliably produce seismic data of high quality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 to report  quickly and reliably on NC earthquakes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.. to develop and implement useful new earthquake information products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3505200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Operations</a:t>
            </a:r>
          </a:p>
          <a:p>
            <a:pPr>
              <a:defRPr/>
            </a:pPr>
            <a:endParaRPr lang="en-US" sz="28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n-US" sz="28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Operations</a:t>
            </a:r>
          </a:p>
          <a:p>
            <a:pPr>
              <a:defRPr/>
            </a:pPr>
            <a:endParaRPr lang="en-US" sz="28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n-US" sz="28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5045560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5" descr="1906_Ewing_Seismo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2909888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5" descr="WoodAnderson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42501"/>
            <a:ext cx="29146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3733800" y="6079426"/>
            <a:ext cx="2286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Verdana" pitchFamily="34" charset="0"/>
              </a:rPr>
              <a:t>Wood-Anderson</a:t>
            </a:r>
          </a:p>
        </p:txBody>
      </p:sp>
      <p:grpSp>
        <p:nvGrpSpPr>
          <p:cNvPr id="1030" name="Group 7"/>
          <p:cNvGrpSpPr>
            <a:grpSpLocks/>
          </p:cNvGrpSpPr>
          <p:nvPr/>
        </p:nvGrpSpPr>
        <p:grpSpPr bwMode="auto">
          <a:xfrm>
            <a:off x="0" y="4114101"/>
            <a:ext cx="3505200" cy="2476500"/>
            <a:chOff x="2880" y="2160"/>
            <a:chExt cx="2880" cy="2040"/>
          </a:xfrm>
        </p:grpSpPr>
        <p:pic>
          <p:nvPicPr>
            <p:cNvPr id="1036" name="Picture 8" descr="1911-1957_Wiechert_Seismograp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60"/>
              <a:ext cx="2880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9"/>
            <p:cNvSpPr txBox="1">
              <a:spLocks noChangeArrowheads="1"/>
            </p:cNvSpPr>
            <p:nvPr/>
          </p:nvSpPr>
          <p:spPr bwMode="auto">
            <a:xfrm>
              <a:off x="3888" y="2255"/>
              <a:ext cx="13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0" dirty="0" err="1">
                  <a:latin typeface="Verdana" pitchFamily="34" charset="0"/>
                </a:rPr>
                <a:t>Wiechert</a:t>
              </a:r>
              <a:r>
                <a:rPr lang="en-US" altLang="en-US" sz="2000" b="0" dirty="0">
                  <a:latin typeface="Verdana" pitchFamily="34" charset="0"/>
                </a:rPr>
                <a:t> </a:t>
              </a:r>
            </a:p>
          </p:txBody>
        </p:sp>
      </p:grpSp>
      <p:grpSp>
        <p:nvGrpSpPr>
          <p:cNvPr id="1031" name="Group 10"/>
          <p:cNvGrpSpPr>
            <a:grpSpLocks/>
          </p:cNvGrpSpPr>
          <p:nvPr/>
        </p:nvGrpSpPr>
        <p:grpSpPr bwMode="auto">
          <a:xfrm>
            <a:off x="6248400" y="380301"/>
            <a:ext cx="2971800" cy="3429000"/>
            <a:chOff x="0" y="198"/>
            <a:chExt cx="3092" cy="4122"/>
          </a:xfrm>
        </p:grpSpPr>
        <p:pic>
          <p:nvPicPr>
            <p:cNvPr id="1034" name="Picture 11" descr="Beniof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8"/>
              <a:ext cx="3092" cy="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Text Box 12"/>
            <p:cNvSpPr txBox="1">
              <a:spLocks noChangeArrowheads="1"/>
            </p:cNvSpPr>
            <p:nvPr/>
          </p:nvSpPr>
          <p:spPr bwMode="auto">
            <a:xfrm>
              <a:off x="576" y="3746"/>
              <a:ext cx="1824" cy="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latin typeface="Verdana" pitchFamily="34" charset="0"/>
                </a:rPr>
                <a:t>Benioff</a:t>
              </a:r>
            </a:p>
          </p:txBody>
        </p:sp>
      </p:grp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702780"/>
              </p:ext>
            </p:extLst>
          </p:nvPr>
        </p:nvGraphicFramePr>
        <p:xfrm>
          <a:off x="6248400" y="3764851"/>
          <a:ext cx="2895600" cy="286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5" name="CorelPhotoPaint.Image.10" r:id="rId7" imgW="4685714" imgH="4634921" progId="CorelPhotoPaint.Image.10">
                  <p:embed/>
                </p:oleObj>
              </mc:Choice>
              <mc:Fallback>
                <p:oleObj name="CorelPhotoPaint.Image.10" r:id="rId7" imgW="4685714" imgH="4634921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764851"/>
                        <a:ext cx="2895600" cy="286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5867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BSL - Monitoring EQs  </a:t>
            </a:r>
            <a:br>
              <a:rPr lang="en-US" altLang="en-US" dirty="0" smtClean="0"/>
            </a:br>
            <a:r>
              <a:rPr lang="en-US" altLang="en-US" dirty="0" smtClean="0"/>
              <a:t>          since </a:t>
            </a:r>
            <a:r>
              <a:rPr lang="en-US" altLang="en-US" dirty="0" smtClean="0">
                <a:solidFill>
                  <a:schemeClr val="accent2">
                    <a:lumMod val="75000"/>
                  </a:schemeClr>
                </a:solidFill>
              </a:rPr>
              <a:t>1887</a:t>
            </a: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457200" y="3641725"/>
            <a:ext cx="228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Verdana" pitchFamily="34" charset="0"/>
              </a:rPr>
              <a:t>Ewing</a:t>
            </a:r>
          </a:p>
        </p:txBody>
      </p:sp>
    </p:spTree>
    <p:extLst>
      <p:ext uri="{BB962C8B-B14F-4D97-AF65-F5344CB8AC3E}">
        <p14:creationId xmlns:p14="http://schemas.microsoft.com/office/powerpoint/2010/main" val="2994886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t="33028" r="17390" b="19144"/>
          <a:stretch/>
        </p:blipFill>
        <p:spPr>
          <a:xfrm>
            <a:off x="0" y="-12365"/>
            <a:ext cx="7432646" cy="6870365"/>
          </a:xfrm>
          <a:prstGeom prst="rect">
            <a:avLst/>
          </a:prstGeom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320019" y="4228050"/>
            <a:ext cx="3823981" cy="2516699"/>
          </a:xfrm>
          <a:solidFill>
            <a:schemeClr val="tx1"/>
          </a:solidFill>
        </p:spPr>
        <p:txBody>
          <a:bodyPr/>
          <a:lstStyle/>
          <a:p>
            <a:pPr algn="l" eaLnBrk="1" hangingPunct="1"/>
            <a:r>
              <a:rPr lang="en-US" altLang="en-US" sz="2400" dirty="0" smtClean="0">
                <a:latin typeface="Tahoma" pitchFamily="34" charset="0"/>
                <a:cs typeface="Tahoma" pitchFamily="34" charset="0"/>
              </a:rPr>
              <a:t>37</a:t>
            </a:r>
            <a:r>
              <a:rPr lang="en-US" altLang="en-US" sz="24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en-US" sz="2400" dirty="0" smtClean="0">
                <a:latin typeface="Tahoma" pitchFamily="34" charset="0"/>
                <a:cs typeface="Tahoma" pitchFamily="34" charset="0"/>
              </a:rPr>
              <a:t>BB/SM stations</a:t>
            </a:r>
            <a:br>
              <a:rPr lang="en-US" altLang="en-US" sz="2400" dirty="0" smtClean="0">
                <a:latin typeface="Tahoma" pitchFamily="34" charset="0"/>
                <a:cs typeface="Tahoma" pitchFamily="34" charset="0"/>
              </a:rPr>
            </a:br>
            <a:r>
              <a:rPr lang="en-US" altLang="en-US" sz="2400" dirty="0" smtClean="0">
                <a:latin typeface="Tahoma" pitchFamily="34" charset="0"/>
                <a:cs typeface="Tahoma" pitchFamily="34" charset="0"/>
              </a:rPr>
              <a:t>  1 BB-OBS station</a:t>
            </a:r>
            <a:br>
              <a:rPr lang="en-US" altLang="en-US" sz="2400" dirty="0" smtClean="0">
                <a:latin typeface="Tahoma" pitchFamily="34" charset="0"/>
                <a:cs typeface="Tahoma" pitchFamily="34" charset="0"/>
              </a:rPr>
            </a:br>
            <a:r>
              <a:rPr lang="en-US" altLang="en-US" sz="2400" dirty="0" smtClean="0">
                <a:latin typeface="Tahoma" pitchFamily="34" charset="0"/>
                <a:cs typeface="Tahoma" pitchFamily="34" charset="0"/>
              </a:rPr>
              <a:t>  2 SM stations</a:t>
            </a:r>
            <a:r>
              <a:rPr lang="en-US" altLang="en-US" sz="2400" dirty="0">
                <a:latin typeface="Tahoma" pitchFamily="34" charset="0"/>
                <a:cs typeface="Tahoma" pitchFamily="34" charset="0"/>
              </a:rPr>
              <a:t/>
            </a:r>
            <a:br>
              <a:rPr lang="en-US" altLang="en-US" sz="2400" dirty="0">
                <a:latin typeface="Tahoma" pitchFamily="34" charset="0"/>
                <a:cs typeface="Tahoma" pitchFamily="34" charset="0"/>
              </a:rPr>
            </a:br>
            <a:r>
              <a:rPr lang="en-US" altLang="en-US" sz="2400" dirty="0" smtClean="0">
                <a:latin typeface="Tahoma" pitchFamily="34" charset="0"/>
                <a:cs typeface="Tahoma" pitchFamily="34" charset="0"/>
              </a:rPr>
              <a:t>30 borehole stations in the Bay Area and near </a:t>
            </a:r>
            <a:r>
              <a:rPr lang="en-US" altLang="en-US" sz="2400" dirty="0" err="1" smtClean="0">
                <a:latin typeface="Tahoma" pitchFamily="34" charset="0"/>
                <a:cs typeface="Tahoma" pitchFamily="34" charset="0"/>
              </a:rPr>
              <a:t>Parkfield</a:t>
            </a:r>
            <a:endParaRPr lang="en-US" altLang="en-US" sz="24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72776" y="1139871"/>
            <a:ext cx="247055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30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ahoma" pitchFamily="34" charset="0"/>
              </a:rPr>
              <a:t>Berkeley Digital </a:t>
            </a:r>
          </a:p>
          <a:p>
            <a:pPr algn="r"/>
            <a:r>
              <a:rPr lang="en-US" altLang="en-US" sz="30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ahoma" pitchFamily="34" charset="0"/>
              </a:rPr>
              <a:t>Seismic Network (BDSN)</a:t>
            </a:r>
            <a:endParaRPr lang="en-US" sz="30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1126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2"/>
          <p:cNvSpPr txBox="1">
            <a:spLocks noChangeArrowheads="1"/>
          </p:cNvSpPr>
          <p:nvPr/>
        </p:nvSpPr>
        <p:spPr bwMode="auto">
          <a:xfrm>
            <a:off x="5638800" y="4419600"/>
            <a:ext cx="3124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USGS MP  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UCB 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Caltech/USGS Pasadena UCSD 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UCSB</a:t>
            </a:r>
          </a:p>
          <a:p>
            <a:pPr eaLnBrk="1" hangingPunct="1"/>
            <a:r>
              <a:rPr lang="en-US" altLang="en-US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UNR, DWR, PG&amp;E </a:t>
            </a:r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CGS/USGS NSMP</a:t>
            </a:r>
          </a:p>
        </p:txBody>
      </p:sp>
      <p:pic>
        <p:nvPicPr>
          <p:cNvPr id="17411" name="Picture 2" descr="CAst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5"/>
          <a:stretch>
            <a:fillRect/>
          </a:stretch>
        </p:blipFill>
        <p:spPr bwMode="auto">
          <a:xfrm>
            <a:off x="152400" y="1806575"/>
            <a:ext cx="52578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267200" y="3045903"/>
            <a:ext cx="411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+mj-lt"/>
                <a:cs typeface="Tahoma" pitchFamily="34" charset="0"/>
              </a:rPr>
              <a:t>CISN partners operate more than 3000 seismic stations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00400" y="1577829"/>
            <a:ext cx="5943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>
                <a:solidFill>
                  <a:srgbClr val="70A056"/>
                </a:solidFill>
                <a:latin typeface="+mj-lt"/>
                <a:cs typeface="Tahoma" pitchFamily="34" charset="0"/>
              </a:rPr>
              <a:t>Goal: Statewide reporting of earthquakes for emergency management, the public  </a:t>
            </a:r>
          </a:p>
        </p:txBody>
      </p:sp>
      <p:pic>
        <p:nvPicPr>
          <p:cNvPr id="17414" name="Picture 4" descr="CISNlogo_latests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10026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346046" y="400502"/>
            <a:ext cx="644903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BSL: Member of the </a:t>
            </a:r>
          </a:p>
          <a:p>
            <a:pPr eaLnBrk="1" hangingPunct="1"/>
            <a:r>
              <a:rPr lang="en-US" altLang="en-US" sz="26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California </a:t>
            </a:r>
            <a:r>
              <a:rPr lang="en-US" altLang="en-US" sz="2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Integrated Seismic Network</a:t>
            </a:r>
          </a:p>
        </p:txBody>
      </p:sp>
    </p:spTree>
    <p:extLst>
      <p:ext uri="{BB962C8B-B14F-4D97-AF65-F5344CB8AC3E}">
        <p14:creationId xmlns:p14="http://schemas.microsoft.com/office/powerpoint/2010/main" val="485815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accent2">
                    <a:lumMod val="75000"/>
                  </a:schemeClr>
                </a:solidFill>
              </a:rPr>
              <a:t>BDSN and Research: </a:t>
            </a:r>
            <a:br>
              <a:rPr lang="en-US" altLang="en-US" sz="400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en-US" sz="3000" smtClean="0">
                <a:solidFill>
                  <a:schemeClr val="accent2">
                    <a:lumMod val="75000"/>
                  </a:schemeClr>
                </a:solidFill>
              </a:rPr>
              <a:t>Unusual Seismic Signals </a:t>
            </a:r>
          </a:p>
        </p:txBody>
      </p:sp>
      <p:grpSp>
        <p:nvGrpSpPr>
          <p:cNvPr id="18435" name="Group 35"/>
          <p:cNvGrpSpPr>
            <a:grpSpLocks/>
          </p:cNvGrpSpPr>
          <p:nvPr/>
        </p:nvGrpSpPr>
        <p:grpSpPr bwMode="auto">
          <a:xfrm>
            <a:off x="3352800" y="3581400"/>
            <a:ext cx="5638800" cy="2898775"/>
            <a:chOff x="2112" y="432"/>
            <a:chExt cx="3552" cy="1826"/>
          </a:xfrm>
        </p:grpSpPr>
        <p:grpSp>
          <p:nvGrpSpPr>
            <p:cNvPr id="18447" name="Group 13"/>
            <p:cNvGrpSpPr>
              <a:grpSpLocks/>
            </p:cNvGrpSpPr>
            <p:nvPr/>
          </p:nvGrpSpPr>
          <p:grpSpPr bwMode="auto">
            <a:xfrm>
              <a:off x="2112" y="544"/>
              <a:ext cx="3552" cy="1714"/>
              <a:chOff x="192" y="1112"/>
              <a:chExt cx="5376" cy="2881"/>
            </a:xfrm>
          </p:grpSpPr>
          <p:pic>
            <p:nvPicPr>
              <p:cNvPr id="18449" name="Picture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112"/>
                <a:ext cx="5376" cy="2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50" name="Text Box 15"/>
              <p:cNvSpPr txBox="1">
                <a:spLocks noChangeArrowheads="1"/>
              </p:cNvSpPr>
              <p:nvPr/>
            </p:nvSpPr>
            <p:spPr bwMode="auto">
              <a:xfrm>
                <a:off x="1749" y="3602"/>
                <a:ext cx="3734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chemeClr val="accent2">
                        <a:lumMod val="75000"/>
                      </a:schemeClr>
                    </a:solidFill>
                  </a:rPr>
                  <a:t>From Rhie and Romanowicz, 2005</a:t>
                </a:r>
              </a:p>
            </p:txBody>
          </p:sp>
        </p:grpSp>
        <p:sp>
          <p:nvSpPr>
            <p:cNvPr id="18448" name="Rectangle 32"/>
            <p:cNvSpPr>
              <a:spLocks noChangeArrowheads="1"/>
            </p:cNvSpPr>
            <p:nvPr/>
          </p:nvSpPr>
          <p:spPr bwMode="auto">
            <a:xfrm>
              <a:off x="2112" y="432"/>
              <a:ext cx="3528" cy="1824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8436" name="Group 53"/>
          <p:cNvGrpSpPr>
            <a:grpSpLocks/>
          </p:cNvGrpSpPr>
          <p:nvPr/>
        </p:nvGrpSpPr>
        <p:grpSpPr bwMode="auto">
          <a:xfrm>
            <a:off x="381000" y="1828800"/>
            <a:ext cx="2819400" cy="4648200"/>
            <a:chOff x="240" y="960"/>
            <a:chExt cx="1776" cy="2928"/>
          </a:xfrm>
        </p:grpSpPr>
        <p:grpSp>
          <p:nvGrpSpPr>
            <p:cNvPr id="18439" name="Group 52"/>
            <p:cNvGrpSpPr>
              <a:grpSpLocks/>
            </p:cNvGrpSpPr>
            <p:nvPr/>
          </p:nvGrpSpPr>
          <p:grpSpPr bwMode="auto">
            <a:xfrm>
              <a:off x="240" y="1008"/>
              <a:ext cx="1680" cy="2867"/>
              <a:chOff x="240" y="1008"/>
              <a:chExt cx="1680" cy="2867"/>
            </a:xfrm>
          </p:grpSpPr>
          <p:pic>
            <p:nvPicPr>
              <p:cNvPr id="18441" name="Picture 45" descr="tremor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1008"/>
                <a:ext cx="1680" cy="2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2" name="Text Box 46"/>
              <p:cNvSpPr txBox="1">
                <a:spLocks noChangeArrowheads="1"/>
              </p:cNvSpPr>
              <p:nvPr/>
            </p:nvSpPr>
            <p:spPr bwMode="auto">
              <a:xfrm>
                <a:off x="372" y="2655"/>
                <a:ext cx="49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200" b="1">
                    <a:solidFill>
                      <a:schemeClr val="accent2">
                        <a:lumMod val="75000"/>
                      </a:schemeClr>
                    </a:solidFill>
                  </a:rPr>
                  <a:t>Tremors</a:t>
                </a:r>
              </a:p>
            </p:txBody>
          </p:sp>
          <p:sp>
            <p:nvSpPr>
              <p:cNvPr id="18443" name="Text Box 47"/>
              <p:cNvSpPr txBox="1">
                <a:spLocks noChangeArrowheads="1"/>
              </p:cNvSpPr>
              <p:nvPr/>
            </p:nvSpPr>
            <p:spPr bwMode="auto">
              <a:xfrm>
                <a:off x="414" y="3473"/>
                <a:ext cx="49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200" b="1">
                    <a:solidFill>
                      <a:schemeClr val="accent2">
                        <a:lumMod val="75000"/>
                      </a:schemeClr>
                    </a:solidFill>
                  </a:rPr>
                  <a:t>Stations</a:t>
                </a:r>
              </a:p>
            </p:txBody>
          </p:sp>
          <p:sp>
            <p:nvSpPr>
              <p:cNvPr id="18444" name="Text Box 48"/>
              <p:cNvSpPr txBox="1">
                <a:spLocks noChangeArrowheads="1"/>
              </p:cNvSpPr>
              <p:nvPr/>
            </p:nvSpPr>
            <p:spPr bwMode="auto">
              <a:xfrm>
                <a:off x="768" y="2064"/>
                <a:ext cx="6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200" b="1">
                    <a:solidFill>
                      <a:schemeClr val="accent2">
                        <a:lumMod val="75000"/>
                      </a:schemeClr>
                    </a:solidFill>
                  </a:rPr>
                  <a:t>27Sep2004</a:t>
                </a:r>
              </a:p>
              <a:p>
                <a:pPr eaLnBrk="1" hangingPunct="1"/>
                <a:r>
                  <a:rPr lang="en-US" altLang="en-US" sz="1200" b="1">
                    <a:solidFill>
                      <a:schemeClr val="accent2">
                        <a:lumMod val="75000"/>
                      </a:schemeClr>
                    </a:solidFill>
                  </a:rPr>
                  <a:t>M6 Parkfield</a:t>
                </a:r>
              </a:p>
            </p:txBody>
          </p:sp>
          <p:sp>
            <p:nvSpPr>
              <p:cNvPr id="18445" name="Line 49"/>
              <p:cNvSpPr>
                <a:spLocks noChangeShapeType="1"/>
              </p:cNvSpPr>
              <p:nvPr/>
            </p:nvSpPr>
            <p:spPr bwMode="auto">
              <a:xfrm flipH="1">
                <a:off x="971" y="2356"/>
                <a:ext cx="26" cy="317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8446" name="Text Box 50"/>
              <p:cNvSpPr txBox="1">
                <a:spLocks noChangeArrowheads="1"/>
              </p:cNvSpPr>
              <p:nvPr/>
            </p:nvSpPr>
            <p:spPr bwMode="auto">
              <a:xfrm>
                <a:off x="336" y="2448"/>
                <a:ext cx="49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200" b="1">
                    <a:solidFill>
                      <a:schemeClr val="accent2">
                        <a:lumMod val="75000"/>
                      </a:schemeClr>
                    </a:solidFill>
                  </a:rPr>
                  <a:t>Stations</a:t>
                </a:r>
              </a:p>
            </p:txBody>
          </p:sp>
        </p:grpSp>
        <p:sp>
          <p:nvSpPr>
            <p:cNvPr id="18440" name="Rectangle 51"/>
            <p:cNvSpPr>
              <a:spLocks noChangeArrowheads="1"/>
            </p:cNvSpPr>
            <p:nvPr/>
          </p:nvSpPr>
          <p:spPr bwMode="auto">
            <a:xfrm>
              <a:off x="240" y="960"/>
              <a:ext cx="1776" cy="292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8437" name="TextBox 25"/>
          <p:cNvSpPr txBox="1">
            <a:spLocks noChangeArrowheads="1"/>
          </p:cNvSpPr>
          <p:nvPr/>
        </p:nvSpPr>
        <p:spPr bwMode="auto">
          <a:xfrm>
            <a:off x="3276600" y="1981200"/>
            <a:ext cx="40318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2">
                    <a:lumMod val="75000"/>
                  </a:schemeClr>
                </a:solidFill>
              </a:rPr>
              <a:t>Non-volcanic tremor at Parkfield – </a:t>
            </a:r>
          </a:p>
          <a:p>
            <a:pPr eaLnBrk="1" hangingPunct="1"/>
            <a:r>
              <a:rPr lang="en-US" altLang="en-US">
                <a:solidFill>
                  <a:schemeClr val="accent2">
                    <a:lumMod val="75000"/>
                  </a:schemeClr>
                </a:solidFill>
              </a:rPr>
              <a:t>        precursor to big earthquakes?</a:t>
            </a:r>
          </a:p>
        </p:txBody>
      </p:sp>
      <p:sp>
        <p:nvSpPr>
          <p:cNvPr id="18438" name="TextBox 26"/>
          <p:cNvSpPr txBox="1">
            <a:spLocks noChangeArrowheads="1"/>
          </p:cNvSpPr>
          <p:nvPr/>
        </p:nvSpPr>
        <p:spPr bwMode="auto">
          <a:xfrm>
            <a:off x="4114800" y="3059113"/>
            <a:ext cx="5382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2">
                    <a:lumMod val="75000"/>
                  </a:schemeClr>
                </a:solidFill>
              </a:rPr>
              <a:t>The Earth’s hum – evidence of climate change?</a:t>
            </a:r>
          </a:p>
        </p:txBody>
      </p:sp>
    </p:spTree>
    <p:extLst>
      <p:ext uri="{BB962C8B-B14F-4D97-AF65-F5344CB8AC3E}">
        <p14:creationId xmlns:p14="http://schemas.microsoft.com/office/powerpoint/2010/main" val="2218939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Earthquakes at Plate Edges</a:t>
            </a:r>
          </a:p>
        </p:txBody>
      </p:sp>
      <p:pic>
        <p:nvPicPr>
          <p:cNvPr id="15363" name="Picture 4" descr="wor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0"/>
            <a:ext cx="91440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228600"/>
            <a:ext cx="4572000" cy="2133600"/>
          </a:xfrm>
        </p:spPr>
        <p:txBody>
          <a:bodyPr/>
          <a:lstStyle/>
          <a:p>
            <a:pPr algn="l" eaLnBrk="1" hangingPunct="1"/>
            <a:r>
              <a:rPr lang="en-US" altLang="en-US" sz="3200" smtClean="0"/>
              <a:t>BDSN and Research: Seismic Sources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484688" cy="5314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60" name="Group 34"/>
          <p:cNvGrpSpPr>
            <a:grpSpLocks/>
          </p:cNvGrpSpPr>
          <p:nvPr/>
        </p:nvGrpSpPr>
        <p:grpSpPr bwMode="auto">
          <a:xfrm>
            <a:off x="3810000" y="4495800"/>
            <a:ext cx="5140325" cy="2286000"/>
            <a:chOff x="2112" y="2387"/>
            <a:chExt cx="3504" cy="1501"/>
          </a:xfrm>
          <a:solidFill>
            <a:schemeClr val="tx1"/>
          </a:solidFill>
        </p:grpSpPr>
        <p:sp>
          <p:nvSpPr>
            <p:cNvPr id="19465" name="Rectangle 31"/>
            <p:cNvSpPr>
              <a:spLocks noChangeArrowheads="1"/>
            </p:cNvSpPr>
            <p:nvPr/>
          </p:nvSpPr>
          <p:spPr bwMode="auto">
            <a:xfrm>
              <a:off x="2112" y="2400"/>
              <a:ext cx="3504" cy="1488"/>
            </a:xfrm>
            <a:prstGeom prst="rect">
              <a:avLst/>
            </a:prstGeom>
            <a:grp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9466" name="Group 25"/>
            <p:cNvGrpSpPr>
              <a:grpSpLocks/>
            </p:cNvGrpSpPr>
            <p:nvPr/>
          </p:nvGrpSpPr>
          <p:grpSpPr bwMode="auto">
            <a:xfrm>
              <a:off x="2160" y="2387"/>
              <a:ext cx="3381" cy="1501"/>
              <a:chOff x="2160" y="2121"/>
              <a:chExt cx="3732" cy="1684"/>
            </a:xfrm>
            <a:grpFill/>
          </p:grpSpPr>
          <p:grpSp>
            <p:nvGrpSpPr>
              <p:cNvPr id="19467" name="Group 23"/>
              <p:cNvGrpSpPr>
                <a:grpSpLocks/>
              </p:cNvGrpSpPr>
              <p:nvPr/>
            </p:nvGrpSpPr>
            <p:grpSpPr bwMode="auto">
              <a:xfrm>
                <a:off x="2160" y="2121"/>
                <a:ext cx="3555" cy="1684"/>
                <a:chOff x="1392" y="2121"/>
                <a:chExt cx="3555" cy="1684"/>
              </a:xfrm>
              <a:grpFill/>
            </p:grpSpPr>
            <p:sp>
              <p:nvSpPr>
                <p:cNvPr id="19469" name="Text Box 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256" y="2121"/>
                  <a:ext cx="1491" cy="27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>
                      <a:latin typeface="Tahoma" pitchFamily="34" charset="0"/>
                    </a:rPr>
                    <a:t>Nuclear Explosion</a:t>
                  </a:r>
                </a:p>
              </p:txBody>
            </p:sp>
            <p:pic>
              <p:nvPicPr>
                <p:cNvPr id="19470" name="Picture 6" descr="juncti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829"/>
                <a:stretch>
                  <a:fillRect/>
                </a:stretch>
              </p:blipFill>
              <p:spPr bwMode="auto">
                <a:xfrm>
                  <a:off x="1392" y="2459"/>
                  <a:ext cx="3555" cy="134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9468" name="Rectangle 24"/>
              <p:cNvSpPr>
                <a:spLocks noChangeArrowheads="1"/>
              </p:cNvSpPr>
              <p:nvPr/>
            </p:nvSpPr>
            <p:spPr bwMode="auto">
              <a:xfrm>
                <a:off x="5472" y="3072"/>
                <a:ext cx="420" cy="621"/>
              </a:xfrm>
              <a:prstGeom prst="rect">
                <a:avLst/>
              </a:prstGeom>
              <a:grp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19461" name="TextBox 21"/>
          <p:cNvSpPr txBox="1">
            <a:spLocks noChangeArrowheads="1"/>
          </p:cNvSpPr>
          <p:nvPr/>
        </p:nvSpPr>
        <p:spPr bwMode="auto">
          <a:xfrm>
            <a:off x="228600" y="5562600"/>
            <a:ext cx="243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92D050"/>
                </a:solidFill>
              </a:rPr>
              <a:t>Earthquake Source Processes</a:t>
            </a:r>
          </a:p>
        </p:txBody>
      </p:sp>
      <p:pic>
        <p:nvPicPr>
          <p:cNvPr id="19462" name="Picture 3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61424"/>
          <a:stretch>
            <a:fillRect/>
          </a:stretch>
        </p:blipFill>
        <p:spPr bwMode="auto">
          <a:xfrm>
            <a:off x="6248400" y="1905000"/>
            <a:ext cx="17335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image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1600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24"/>
          <p:cNvSpPr txBox="1">
            <a:spLocks noChangeArrowheads="1"/>
          </p:cNvSpPr>
          <p:nvPr/>
        </p:nvSpPr>
        <p:spPr bwMode="auto">
          <a:xfrm>
            <a:off x="6477000" y="3581400"/>
            <a:ext cx="243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2D050"/>
                </a:solidFill>
              </a:rPr>
              <a:t>Nuclear Explosions and Mine Collapses</a:t>
            </a:r>
          </a:p>
        </p:txBody>
      </p:sp>
    </p:spTree>
    <p:extLst>
      <p:ext uri="{BB962C8B-B14F-4D97-AF65-F5344CB8AC3E}">
        <p14:creationId xmlns:p14="http://schemas.microsoft.com/office/powerpoint/2010/main" val="38291217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000" dirty="0" smtClean="0"/>
              <a:t>BDSN and Research: Earth Structure</a:t>
            </a:r>
          </a:p>
        </p:txBody>
      </p:sp>
      <p:pic>
        <p:nvPicPr>
          <p:cNvPr id="89090" name="Picture 2" descr="http://newscenter.berkeley.edu/wp-content/uploads/2013/09/hotspot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35" y="1177666"/>
            <a:ext cx="7174363" cy="481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5370" y="6166232"/>
            <a:ext cx="485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669900"/>
                </a:solidFill>
                <a:latin typeface="+mj-lt"/>
              </a:rPr>
              <a:t>T</a:t>
            </a:r>
            <a:r>
              <a:rPr lang="en-US" b="0" dirty="0" smtClean="0">
                <a:solidFill>
                  <a:srgbClr val="669900"/>
                </a:solidFill>
                <a:latin typeface="+mj-lt"/>
              </a:rPr>
              <a:t>he source of “plumes” (French et al, 2013)</a:t>
            </a:r>
            <a:endParaRPr lang="en-US" b="0" dirty="0">
              <a:solidFill>
                <a:srgbClr val="6699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3815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530" name="Straight Arrow Connector 16"/>
          <p:cNvCxnSpPr>
            <a:cxnSpLocks noChangeShapeType="1"/>
          </p:cNvCxnSpPr>
          <p:nvPr/>
        </p:nvCxnSpPr>
        <p:spPr bwMode="auto">
          <a:xfrm>
            <a:off x="609600" y="4183063"/>
            <a:ext cx="8305800" cy="1587"/>
          </a:xfrm>
          <a:prstGeom prst="straightConnector1">
            <a:avLst/>
          </a:prstGeom>
          <a:noFill/>
          <a:ln w="50800">
            <a:solidFill>
              <a:srgbClr val="3366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228600" y="4240213"/>
            <a:ext cx="83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origin</a:t>
            </a:r>
          </a:p>
          <a:p>
            <a:pPr algn="ctr" eaLnBrk="1" hangingPunct="1"/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time</a:t>
            </a:r>
          </a:p>
        </p:txBody>
      </p:sp>
      <p:sp>
        <p:nvSpPr>
          <p:cNvPr id="22532" name="Oval 6"/>
          <p:cNvSpPr>
            <a:spLocks noChangeArrowheads="1"/>
          </p:cNvSpPr>
          <p:nvPr/>
        </p:nvSpPr>
        <p:spPr bwMode="auto">
          <a:xfrm>
            <a:off x="585788" y="4103688"/>
            <a:ext cx="152400" cy="152400"/>
          </a:xfrm>
          <a:prstGeom prst="ellipse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8001000" y="4181475"/>
            <a:ext cx="83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time</a:t>
            </a:r>
          </a:p>
        </p:txBody>
      </p:sp>
      <p:pic>
        <p:nvPicPr>
          <p:cNvPr id="36871" name="Picture 5" descr="1101_Shake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26662" r="7190" b="3641"/>
          <a:stretch>
            <a:fillRect/>
          </a:stretch>
        </p:blipFill>
        <p:spPr bwMode="auto">
          <a:xfrm>
            <a:off x="4572000" y="1600200"/>
            <a:ext cx="21066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553200" y="2768600"/>
            <a:ext cx="2133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Rapid-ShakeMap</a:t>
            </a:r>
          </a:p>
          <a:p>
            <a:pPr algn="ctr" eaLnBrk="1" hangingPunct="1"/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currently at 1.5 min</a:t>
            </a:r>
          </a:p>
        </p:txBody>
      </p:sp>
      <p:cxnSp>
        <p:nvCxnSpPr>
          <p:cNvPr id="22536" name="Straight Connector 14"/>
          <p:cNvCxnSpPr>
            <a:cxnSpLocks noChangeShapeType="1"/>
          </p:cNvCxnSpPr>
          <p:nvPr/>
        </p:nvCxnSpPr>
        <p:spPr bwMode="auto">
          <a:xfrm rot="5400000">
            <a:off x="1257301" y="4176712"/>
            <a:ext cx="228600" cy="3175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7" name="TextBox 15"/>
          <p:cNvSpPr txBox="1">
            <a:spLocks noChangeArrowheads="1"/>
          </p:cNvSpPr>
          <p:nvPr/>
        </p:nvSpPr>
        <p:spPr bwMode="auto">
          <a:xfrm>
            <a:off x="1219200" y="3756025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1, 3, 5, 7, 10… stations trigger</a:t>
            </a:r>
          </a:p>
        </p:txBody>
      </p:sp>
      <p:cxnSp>
        <p:nvCxnSpPr>
          <p:cNvPr id="22538" name="Straight Connector 16"/>
          <p:cNvCxnSpPr>
            <a:cxnSpLocks noChangeShapeType="1"/>
          </p:cNvCxnSpPr>
          <p:nvPr/>
        </p:nvCxnSpPr>
        <p:spPr bwMode="auto">
          <a:xfrm rot="5400000">
            <a:off x="1516857" y="4175919"/>
            <a:ext cx="228600" cy="1587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9" name="Straight Connector 17"/>
          <p:cNvCxnSpPr>
            <a:cxnSpLocks noChangeShapeType="1"/>
          </p:cNvCxnSpPr>
          <p:nvPr/>
        </p:nvCxnSpPr>
        <p:spPr bwMode="auto">
          <a:xfrm rot="5400000">
            <a:off x="1777207" y="4175919"/>
            <a:ext cx="228600" cy="1587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0" name="Straight Connector 18"/>
          <p:cNvCxnSpPr>
            <a:cxnSpLocks noChangeShapeType="1"/>
          </p:cNvCxnSpPr>
          <p:nvPr/>
        </p:nvCxnSpPr>
        <p:spPr bwMode="auto">
          <a:xfrm rot="5400000">
            <a:off x="2035969" y="4175919"/>
            <a:ext cx="228600" cy="1588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1" name="Straight Connector 19"/>
          <p:cNvCxnSpPr>
            <a:cxnSpLocks noChangeShapeType="1"/>
          </p:cNvCxnSpPr>
          <p:nvPr/>
        </p:nvCxnSpPr>
        <p:spPr bwMode="auto">
          <a:xfrm rot="5400000">
            <a:off x="2294732" y="4175919"/>
            <a:ext cx="228600" cy="1587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42" name="Picture 15" descr="1101_1193799899_Alert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22223" r="9804" b="19193"/>
          <a:stretch>
            <a:fillRect/>
          </a:stretch>
        </p:blipFill>
        <p:spPr bwMode="auto">
          <a:xfrm>
            <a:off x="1925638" y="5087938"/>
            <a:ext cx="16414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6" descr="1101_1193799900_Alert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22223" r="9804" b="19193"/>
          <a:stretch>
            <a:fillRect/>
          </a:stretch>
        </p:blipFill>
        <p:spPr bwMode="auto">
          <a:xfrm>
            <a:off x="3643313" y="5087938"/>
            <a:ext cx="16414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7" descr="1101_1193799901_Alert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22223" r="9804" b="19193"/>
          <a:stretch>
            <a:fillRect/>
          </a:stretch>
        </p:blipFill>
        <p:spPr bwMode="auto">
          <a:xfrm>
            <a:off x="5345113" y="5087938"/>
            <a:ext cx="16414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8" descr="1101_1193799902_AlertM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22223" r="9804" b="19193"/>
          <a:stretch>
            <a:fillRect/>
          </a:stretch>
        </p:blipFill>
        <p:spPr bwMode="auto">
          <a:xfrm>
            <a:off x="7045325" y="5087938"/>
            <a:ext cx="16414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6" name="Text Box 20"/>
          <p:cNvSpPr txBox="1">
            <a:spLocks noChangeArrowheads="1"/>
          </p:cNvSpPr>
          <p:nvPr/>
        </p:nvSpPr>
        <p:spPr bwMode="auto">
          <a:xfrm>
            <a:off x="1828800" y="48006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detection</a:t>
            </a:r>
          </a:p>
        </p:txBody>
      </p:sp>
      <p:sp>
        <p:nvSpPr>
          <p:cNvPr id="22547" name="Text Box 21"/>
          <p:cNvSpPr txBox="1">
            <a:spLocks noChangeArrowheads="1"/>
          </p:cNvSpPr>
          <p:nvPr/>
        </p:nvSpPr>
        <p:spPr bwMode="auto">
          <a:xfrm>
            <a:off x="3505200" y="48006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+ 1 sec</a:t>
            </a:r>
          </a:p>
        </p:txBody>
      </p:sp>
      <p:sp>
        <p:nvSpPr>
          <p:cNvPr id="22548" name="Text Box 22"/>
          <p:cNvSpPr txBox="1">
            <a:spLocks noChangeArrowheads="1"/>
          </p:cNvSpPr>
          <p:nvPr/>
        </p:nvSpPr>
        <p:spPr bwMode="auto">
          <a:xfrm>
            <a:off x="5257800" y="48006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+ 2 sec</a:t>
            </a:r>
          </a:p>
        </p:txBody>
      </p:sp>
      <p:sp>
        <p:nvSpPr>
          <p:cNvPr id="22549" name="Text Box 23"/>
          <p:cNvSpPr txBox="1">
            <a:spLocks noChangeArrowheads="1"/>
          </p:cNvSpPr>
          <p:nvPr/>
        </p:nvSpPr>
        <p:spPr bwMode="auto">
          <a:xfrm>
            <a:off x="6934200" y="48006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+ 3 sec</a:t>
            </a:r>
          </a:p>
        </p:txBody>
      </p:sp>
      <p:cxnSp>
        <p:nvCxnSpPr>
          <p:cNvPr id="22550" name="Straight Arrow Connector 31"/>
          <p:cNvCxnSpPr>
            <a:cxnSpLocks noChangeShapeType="1"/>
          </p:cNvCxnSpPr>
          <p:nvPr/>
        </p:nvCxnSpPr>
        <p:spPr bwMode="auto">
          <a:xfrm>
            <a:off x="1376363" y="4367213"/>
            <a:ext cx="757237" cy="609600"/>
          </a:xfrm>
          <a:prstGeom prst="straightConnector1">
            <a:avLst/>
          </a:prstGeom>
          <a:noFill/>
          <a:ln w="22225">
            <a:solidFill>
              <a:srgbClr val="3366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1" name="Straight Arrow Connector 33"/>
          <p:cNvCxnSpPr>
            <a:cxnSpLocks noChangeShapeType="1"/>
          </p:cNvCxnSpPr>
          <p:nvPr/>
        </p:nvCxnSpPr>
        <p:spPr bwMode="auto">
          <a:xfrm>
            <a:off x="1625600" y="4367213"/>
            <a:ext cx="2184400" cy="609600"/>
          </a:xfrm>
          <a:prstGeom prst="straightConnector1">
            <a:avLst/>
          </a:prstGeom>
          <a:noFill/>
          <a:ln w="22225">
            <a:solidFill>
              <a:srgbClr val="3366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2" name="Straight Arrow Connector 35"/>
          <p:cNvCxnSpPr>
            <a:cxnSpLocks noChangeShapeType="1"/>
          </p:cNvCxnSpPr>
          <p:nvPr/>
        </p:nvCxnSpPr>
        <p:spPr bwMode="auto">
          <a:xfrm>
            <a:off x="1905000" y="4367213"/>
            <a:ext cx="3581400" cy="609600"/>
          </a:xfrm>
          <a:prstGeom prst="straightConnector1">
            <a:avLst/>
          </a:prstGeom>
          <a:noFill/>
          <a:ln w="22225">
            <a:solidFill>
              <a:srgbClr val="3366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3" name="Straight Arrow Connector 37"/>
          <p:cNvCxnSpPr>
            <a:cxnSpLocks noChangeShapeType="1"/>
          </p:cNvCxnSpPr>
          <p:nvPr/>
        </p:nvCxnSpPr>
        <p:spPr bwMode="auto">
          <a:xfrm>
            <a:off x="2154238" y="4367213"/>
            <a:ext cx="5084762" cy="609600"/>
          </a:xfrm>
          <a:prstGeom prst="straightConnector1">
            <a:avLst/>
          </a:prstGeom>
          <a:noFill/>
          <a:ln w="22225">
            <a:solidFill>
              <a:srgbClr val="3366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" name="Picture 40" descr="iphone_home.g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5606" r="9293" b="5910"/>
          <a:stretch>
            <a:fillRect/>
          </a:stretch>
        </p:blipFill>
        <p:spPr bwMode="auto">
          <a:xfrm rot="786234">
            <a:off x="1295400" y="1050925"/>
            <a:ext cx="15335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 rot="786234">
            <a:off x="1438276" y="1650999"/>
            <a:ext cx="1431925" cy="1419224"/>
            <a:chOff x="1737736" y="3024722"/>
            <a:chExt cx="1881328" cy="1775878"/>
          </a:xfrm>
        </p:grpSpPr>
        <p:sp>
          <p:nvSpPr>
            <p:cNvPr id="22559" name="Rectangle 22"/>
            <p:cNvSpPr>
              <a:spLocks noChangeArrowheads="1"/>
            </p:cNvSpPr>
            <p:nvPr/>
          </p:nvSpPr>
          <p:spPr bwMode="auto">
            <a:xfrm>
              <a:off x="1778000" y="3048000"/>
              <a:ext cx="1651000" cy="17526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2560" name="TextBox 20"/>
            <p:cNvSpPr txBox="1">
              <a:spLocks noChangeArrowheads="1"/>
            </p:cNvSpPr>
            <p:nvPr/>
          </p:nvSpPr>
          <p:spPr bwMode="auto">
            <a:xfrm>
              <a:off x="1737736" y="3024722"/>
              <a:ext cx="1627764" cy="38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chemeClr val="accent1">
                      <a:lumMod val="50000"/>
                    </a:schemeClr>
                  </a:solidFill>
                </a:rPr>
                <a:t>Earthquake</a:t>
              </a:r>
            </a:p>
          </p:txBody>
        </p:sp>
        <p:sp>
          <p:nvSpPr>
            <p:cNvPr id="22561" name="TextBox 21"/>
            <p:cNvSpPr txBox="1">
              <a:spLocks noChangeArrowheads="1"/>
            </p:cNvSpPr>
            <p:nvPr/>
          </p:nvSpPr>
          <p:spPr bwMode="auto">
            <a:xfrm>
              <a:off x="1740438" y="4123307"/>
              <a:ext cx="1752601" cy="654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chemeClr val="accent1">
                      <a:lumMod val="50000"/>
                    </a:schemeClr>
                  </a:solidFill>
                </a:rPr>
                <a:t>Get under desk</a:t>
              </a:r>
            </a:p>
          </p:txBody>
        </p:sp>
        <p:sp>
          <p:nvSpPr>
            <p:cNvPr id="22562" name="TextBox 23"/>
            <p:cNvSpPr txBox="1">
              <a:spLocks noChangeArrowheads="1"/>
            </p:cNvSpPr>
            <p:nvPr/>
          </p:nvSpPr>
          <p:spPr bwMode="auto">
            <a:xfrm>
              <a:off x="1793620" y="3147232"/>
              <a:ext cx="1447798" cy="84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200" dirty="0">
                  <a:solidFill>
                    <a:schemeClr val="accent1">
                      <a:lumMod val="50000"/>
                    </a:schemeClr>
                  </a:solidFill>
                </a:rPr>
                <a:t>intensity</a:t>
              </a:r>
              <a:r>
                <a:rPr lang="en-US" altLang="en-US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altLang="en-US" sz="2000" dirty="0">
                  <a:solidFill>
                    <a:schemeClr val="accent1">
                      <a:lumMod val="50000"/>
                    </a:schemeClr>
                  </a:solidFill>
                </a:rPr>
                <a:t>VIII</a:t>
              </a:r>
            </a:p>
          </p:txBody>
        </p:sp>
        <p:sp>
          <p:nvSpPr>
            <p:cNvPr id="22563" name="TextBox 24"/>
            <p:cNvSpPr txBox="1">
              <a:spLocks noChangeArrowheads="1"/>
            </p:cNvSpPr>
            <p:nvPr/>
          </p:nvSpPr>
          <p:spPr bwMode="auto">
            <a:xfrm>
              <a:off x="2323664" y="3798325"/>
              <a:ext cx="1295400" cy="50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chemeClr val="accent1">
                      <a:lumMod val="50000"/>
                    </a:schemeClr>
                  </a:solidFill>
                </a:rPr>
                <a:t>in </a:t>
              </a:r>
              <a:r>
                <a:rPr lang="en-US" altLang="en-US" sz="2000">
                  <a:solidFill>
                    <a:schemeClr val="accent1">
                      <a:lumMod val="50000"/>
                    </a:schemeClr>
                  </a:solidFill>
                </a:rPr>
                <a:t>5</a:t>
              </a:r>
              <a:r>
                <a:rPr lang="en-US" altLang="en-US" sz="1200">
                  <a:solidFill>
                    <a:schemeClr val="accent1">
                      <a:lumMod val="50000"/>
                    </a:schemeClr>
                  </a:solidFill>
                </a:rPr>
                <a:t> sec </a:t>
              </a:r>
              <a:endParaRPr lang="en-US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2556" name="TextBox 51"/>
          <p:cNvSpPr txBox="1">
            <a:spLocks noChangeArrowheads="1"/>
          </p:cNvSpPr>
          <p:nvPr/>
        </p:nvSpPr>
        <p:spPr bwMode="auto">
          <a:xfrm>
            <a:off x="533400" y="5153025"/>
            <a:ext cx="152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Stream of earthquake information starts with first trigger</a:t>
            </a:r>
          </a:p>
        </p:txBody>
      </p:sp>
      <p:cxnSp>
        <p:nvCxnSpPr>
          <p:cNvPr id="57" name="Straight Arrow Connector 56"/>
          <p:cNvCxnSpPr>
            <a:cxnSpLocks noChangeShapeType="1"/>
          </p:cNvCxnSpPr>
          <p:nvPr/>
        </p:nvCxnSpPr>
        <p:spPr bwMode="auto">
          <a:xfrm rot="5400000" flipH="1" flipV="1">
            <a:off x="7353301" y="3771900"/>
            <a:ext cx="685800" cy="3175"/>
          </a:xfrm>
          <a:prstGeom prst="straightConnector1">
            <a:avLst/>
          </a:prstGeom>
          <a:noFill/>
          <a:ln w="22225">
            <a:solidFill>
              <a:srgbClr val="3366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165333" y="138418"/>
            <a:ext cx="8763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BDSN and Research: Earthquake Early Warning </a:t>
            </a:r>
          </a:p>
        </p:txBody>
      </p:sp>
    </p:spTree>
    <p:extLst>
      <p:ext uri="{BB962C8B-B14F-4D97-AF65-F5344CB8AC3E}">
        <p14:creationId xmlns:p14="http://schemas.microsoft.com/office/powerpoint/2010/main" val="101172872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530" name="Straight Arrow Connector 16"/>
          <p:cNvCxnSpPr>
            <a:cxnSpLocks noChangeShapeType="1"/>
          </p:cNvCxnSpPr>
          <p:nvPr/>
        </p:nvCxnSpPr>
        <p:spPr bwMode="auto">
          <a:xfrm>
            <a:off x="609600" y="4183063"/>
            <a:ext cx="8305800" cy="1587"/>
          </a:xfrm>
          <a:prstGeom prst="straightConnector1">
            <a:avLst/>
          </a:prstGeom>
          <a:noFill/>
          <a:ln w="50800">
            <a:solidFill>
              <a:srgbClr val="3366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228600" y="4240213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origin</a:t>
            </a:r>
          </a:p>
          <a:p>
            <a:pPr algn="ctr" eaLnBrk="1" hangingPunct="1"/>
            <a:r>
              <a:rPr lang="en-US" altLang="en-US"/>
              <a:t>time</a:t>
            </a:r>
          </a:p>
        </p:txBody>
      </p:sp>
      <p:sp>
        <p:nvSpPr>
          <p:cNvPr id="22532" name="Oval 6"/>
          <p:cNvSpPr>
            <a:spLocks noChangeArrowheads="1"/>
          </p:cNvSpPr>
          <p:nvPr/>
        </p:nvSpPr>
        <p:spPr bwMode="auto">
          <a:xfrm>
            <a:off x="585788" y="4103688"/>
            <a:ext cx="152400" cy="152400"/>
          </a:xfrm>
          <a:prstGeom prst="ellipse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8001000" y="4181475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time</a:t>
            </a:r>
          </a:p>
        </p:txBody>
      </p:sp>
      <p:pic>
        <p:nvPicPr>
          <p:cNvPr id="36871" name="Picture 5" descr="1101_Shake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26662" r="7190" b="3641"/>
          <a:stretch>
            <a:fillRect/>
          </a:stretch>
        </p:blipFill>
        <p:spPr bwMode="auto">
          <a:xfrm>
            <a:off x="4572000" y="1600200"/>
            <a:ext cx="21066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553200" y="27686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Rapid-ShakeMap</a:t>
            </a:r>
          </a:p>
          <a:p>
            <a:pPr algn="ctr" eaLnBrk="1" hangingPunct="1"/>
            <a:r>
              <a:rPr lang="en-US" altLang="en-US"/>
              <a:t>currently at 1.5 min</a:t>
            </a:r>
          </a:p>
        </p:txBody>
      </p:sp>
      <p:cxnSp>
        <p:nvCxnSpPr>
          <p:cNvPr id="22536" name="Straight Connector 14"/>
          <p:cNvCxnSpPr>
            <a:cxnSpLocks noChangeShapeType="1"/>
          </p:cNvCxnSpPr>
          <p:nvPr/>
        </p:nvCxnSpPr>
        <p:spPr bwMode="auto">
          <a:xfrm rot="5400000">
            <a:off x="1257301" y="4176712"/>
            <a:ext cx="228600" cy="3175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7" name="TextBox 15"/>
          <p:cNvSpPr txBox="1">
            <a:spLocks noChangeArrowheads="1"/>
          </p:cNvSpPr>
          <p:nvPr/>
        </p:nvSpPr>
        <p:spPr bwMode="auto">
          <a:xfrm>
            <a:off x="1219200" y="3756025"/>
            <a:ext cx="3657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1, 3, 5, 7, 10… stations trigger</a:t>
            </a:r>
          </a:p>
        </p:txBody>
      </p:sp>
      <p:cxnSp>
        <p:nvCxnSpPr>
          <p:cNvPr id="22538" name="Straight Connector 16"/>
          <p:cNvCxnSpPr>
            <a:cxnSpLocks noChangeShapeType="1"/>
          </p:cNvCxnSpPr>
          <p:nvPr/>
        </p:nvCxnSpPr>
        <p:spPr bwMode="auto">
          <a:xfrm rot="5400000">
            <a:off x="1516857" y="4175919"/>
            <a:ext cx="228600" cy="1587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9" name="Straight Connector 17"/>
          <p:cNvCxnSpPr>
            <a:cxnSpLocks noChangeShapeType="1"/>
          </p:cNvCxnSpPr>
          <p:nvPr/>
        </p:nvCxnSpPr>
        <p:spPr bwMode="auto">
          <a:xfrm rot="5400000">
            <a:off x="1777207" y="4175919"/>
            <a:ext cx="228600" cy="1587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0" name="Straight Connector 18"/>
          <p:cNvCxnSpPr>
            <a:cxnSpLocks noChangeShapeType="1"/>
          </p:cNvCxnSpPr>
          <p:nvPr/>
        </p:nvCxnSpPr>
        <p:spPr bwMode="auto">
          <a:xfrm rot="5400000">
            <a:off x="2035969" y="4175919"/>
            <a:ext cx="228600" cy="1588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1" name="Straight Connector 19"/>
          <p:cNvCxnSpPr>
            <a:cxnSpLocks noChangeShapeType="1"/>
          </p:cNvCxnSpPr>
          <p:nvPr/>
        </p:nvCxnSpPr>
        <p:spPr bwMode="auto">
          <a:xfrm rot="5400000">
            <a:off x="2294732" y="4175919"/>
            <a:ext cx="228600" cy="1587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42" name="Picture 15" descr="1101_1193799899_Alert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22223" r="9804" b="19193"/>
          <a:stretch>
            <a:fillRect/>
          </a:stretch>
        </p:blipFill>
        <p:spPr bwMode="auto">
          <a:xfrm>
            <a:off x="1925638" y="5087938"/>
            <a:ext cx="16414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6" descr="1101_1193799900_Alert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22223" r="9804" b="19193"/>
          <a:stretch>
            <a:fillRect/>
          </a:stretch>
        </p:blipFill>
        <p:spPr bwMode="auto">
          <a:xfrm>
            <a:off x="3643313" y="5087938"/>
            <a:ext cx="16414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7" descr="1101_1193799901_AlertM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22223" r="9804" b="19193"/>
          <a:stretch>
            <a:fillRect/>
          </a:stretch>
        </p:blipFill>
        <p:spPr bwMode="auto">
          <a:xfrm>
            <a:off x="5345113" y="5087938"/>
            <a:ext cx="16414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8" descr="1101_1193799902_AlertM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22223" r="9804" b="19193"/>
          <a:stretch>
            <a:fillRect/>
          </a:stretch>
        </p:blipFill>
        <p:spPr bwMode="auto">
          <a:xfrm>
            <a:off x="7045325" y="5087938"/>
            <a:ext cx="16414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6" name="Text Box 20"/>
          <p:cNvSpPr txBox="1">
            <a:spLocks noChangeArrowheads="1"/>
          </p:cNvSpPr>
          <p:nvPr/>
        </p:nvSpPr>
        <p:spPr bwMode="auto">
          <a:xfrm>
            <a:off x="1828800" y="48006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/>
              <a:t>detection</a:t>
            </a:r>
          </a:p>
        </p:txBody>
      </p:sp>
      <p:sp>
        <p:nvSpPr>
          <p:cNvPr id="22547" name="Text Box 21"/>
          <p:cNvSpPr txBox="1">
            <a:spLocks noChangeArrowheads="1"/>
          </p:cNvSpPr>
          <p:nvPr/>
        </p:nvSpPr>
        <p:spPr bwMode="auto">
          <a:xfrm>
            <a:off x="3505200" y="48006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/>
              <a:t>+ 1 sec</a:t>
            </a:r>
          </a:p>
        </p:txBody>
      </p:sp>
      <p:sp>
        <p:nvSpPr>
          <p:cNvPr id="22548" name="Text Box 22"/>
          <p:cNvSpPr txBox="1">
            <a:spLocks noChangeArrowheads="1"/>
          </p:cNvSpPr>
          <p:nvPr/>
        </p:nvSpPr>
        <p:spPr bwMode="auto">
          <a:xfrm>
            <a:off x="5257800" y="48006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/>
              <a:t>+ 2 sec</a:t>
            </a:r>
          </a:p>
        </p:txBody>
      </p:sp>
      <p:sp>
        <p:nvSpPr>
          <p:cNvPr id="22549" name="Text Box 23"/>
          <p:cNvSpPr txBox="1">
            <a:spLocks noChangeArrowheads="1"/>
          </p:cNvSpPr>
          <p:nvPr/>
        </p:nvSpPr>
        <p:spPr bwMode="auto">
          <a:xfrm>
            <a:off x="6934200" y="48006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/>
              <a:t>+ 3 sec</a:t>
            </a:r>
          </a:p>
        </p:txBody>
      </p:sp>
      <p:cxnSp>
        <p:nvCxnSpPr>
          <p:cNvPr id="22550" name="Straight Arrow Connector 31"/>
          <p:cNvCxnSpPr>
            <a:cxnSpLocks noChangeShapeType="1"/>
          </p:cNvCxnSpPr>
          <p:nvPr/>
        </p:nvCxnSpPr>
        <p:spPr bwMode="auto">
          <a:xfrm>
            <a:off x="1376363" y="4367213"/>
            <a:ext cx="757237" cy="609600"/>
          </a:xfrm>
          <a:prstGeom prst="straightConnector1">
            <a:avLst/>
          </a:prstGeom>
          <a:noFill/>
          <a:ln w="22225">
            <a:solidFill>
              <a:srgbClr val="3366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1" name="Straight Arrow Connector 33"/>
          <p:cNvCxnSpPr>
            <a:cxnSpLocks noChangeShapeType="1"/>
          </p:cNvCxnSpPr>
          <p:nvPr/>
        </p:nvCxnSpPr>
        <p:spPr bwMode="auto">
          <a:xfrm>
            <a:off x="1625600" y="4367213"/>
            <a:ext cx="2184400" cy="609600"/>
          </a:xfrm>
          <a:prstGeom prst="straightConnector1">
            <a:avLst/>
          </a:prstGeom>
          <a:noFill/>
          <a:ln w="22225">
            <a:solidFill>
              <a:srgbClr val="3366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2" name="Straight Arrow Connector 35"/>
          <p:cNvCxnSpPr>
            <a:cxnSpLocks noChangeShapeType="1"/>
          </p:cNvCxnSpPr>
          <p:nvPr/>
        </p:nvCxnSpPr>
        <p:spPr bwMode="auto">
          <a:xfrm>
            <a:off x="1905000" y="4367213"/>
            <a:ext cx="3581400" cy="609600"/>
          </a:xfrm>
          <a:prstGeom prst="straightConnector1">
            <a:avLst/>
          </a:prstGeom>
          <a:noFill/>
          <a:ln w="22225">
            <a:solidFill>
              <a:srgbClr val="3366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3" name="Straight Arrow Connector 37"/>
          <p:cNvCxnSpPr>
            <a:cxnSpLocks noChangeShapeType="1"/>
          </p:cNvCxnSpPr>
          <p:nvPr/>
        </p:nvCxnSpPr>
        <p:spPr bwMode="auto">
          <a:xfrm>
            <a:off x="2154238" y="4367213"/>
            <a:ext cx="5084762" cy="609600"/>
          </a:xfrm>
          <a:prstGeom prst="straightConnector1">
            <a:avLst/>
          </a:prstGeom>
          <a:noFill/>
          <a:ln w="22225">
            <a:solidFill>
              <a:srgbClr val="3366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" name="Picture 40" descr="iphone_home.gi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5606" r="9293" b="5910"/>
          <a:stretch>
            <a:fillRect/>
          </a:stretch>
        </p:blipFill>
        <p:spPr bwMode="auto">
          <a:xfrm rot="786234">
            <a:off x="1295400" y="1050925"/>
            <a:ext cx="15335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 rot="786234">
            <a:off x="1438275" y="1651000"/>
            <a:ext cx="1431925" cy="1419225"/>
            <a:chOff x="1737736" y="3024722"/>
            <a:chExt cx="1881328" cy="1775878"/>
          </a:xfrm>
        </p:grpSpPr>
        <p:sp>
          <p:nvSpPr>
            <p:cNvPr id="22559" name="Rectangle 22"/>
            <p:cNvSpPr>
              <a:spLocks noChangeArrowheads="1"/>
            </p:cNvSpPr>
            <p:nvPr/>
          </p:nvSpPr>
          <p:spPr bwMode="auto">
            <a:xfrm>
              <a:off x="1778000" y="3048000"/>
              <a:ext cx="1651000" cy="17526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CF1700"/>
                </a:solidFill>
              </a:endParaRPr>
            </a:p>
          </p:txBody>
        </p:sp>
        <p:sp>
          <p:nvSpPr>
            <p:cNvPr id="22560" name="TextBox 20"/>
            <p:cNvSpPr txBox="1">
              <a:spLocks noChangeArrowheads="1"/>
            </p:cNvSpPr>
            <p:nvPr/>
          </p:nvSpPr>
          <p:spPr bwMode="auto">
            <a:xfrm>
              <a:off x="1737736" y="3024722"/>
              <a:ext cx="1627764" cy="38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400"/>
                <a:t>Earthquake</a:t>
              </a:r>
            </a:p>
          </p:txBody>
        </p:sp>
        <p:sp>
          <p:nvSpPr>
            <p:cNvPr id="22561" name="TextBox 21"/>
            <p:cNvSpPr txBox="1">
              <a:spLocks noChangeArrowheads="1"/>
            </p:cNvSpPr>
            <p:nvPr/>
          </p:nvSpPr>
          <p:spPr bwMode="auto">
            <a:xfrm>
              <a:off x="1740438" y="4123307"/>
              <a:ext cx="1752601" cy="654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400"/>
                <a:t>Get under desk</a:t>
              </a:r>
            </a:p>
          </p:txBody>
        </p:sp>
        <p:sp>
          <p:nvSpPr>
            <p:cNvPr id="22562" name="TextBox 23"/>
            <p:cNvSpPr txBox="1">
              <a:spLocks noChangeArrowheads="1"/>
            </p:cNvSpPr>
            <p:nvPr/>
          </p:nvSpPr>
          <p:spPr bwMode="auto">
            <a:xfrm>
              <a:off x="1750400" y="3240279"/>
              <a:ext cx="14477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intensity</a:t>
              </a:r>
              <a:r>
                <a:rPr lang="en-US" altLang="en-US">
                  <a:solidFill>
                    <a:srgbClr val="000000"/>
                  </a:solidFill>
                </a:rPr>
                <a:t> </a:t>
              </a:r>
              <a:r>
                <a:rPr lang="en-US" altLang="en-US" sz="2000">
                  <a:solidFill>
                    <a:srgbClr val="000000"/>
                  </a:solidFill>
                </a:rPr>
                <a:t>VIII</a:t>
              </a:r>
            </a:p>
          </p:txBody>
        </p:sp>
        <p:sp>
          <p:nvSpPr>
            <p:cNvPr id="22563" name="TextBox 24"/>
            <p:cNvSpPr txBox="1">
              <a:spLocks noChangeArrowheads="1"/>
            </p:cNvSpPr>
            <p:nvPr/>
          </p:nvSpPr>
          <p:spPr bwMode="auto">
            <a:xfrm>
              <a:off x="2323664" y="3798325"/>
              <a:ext cx="1295400" cy="50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in </a:t>
              </a:r>
              <a:r>
                <a:rPr lang="en-US" altLang="en-US" sz="2000">
                  <a:solidFill>
                    <a:srgbClr val="000000"/>
                  </a:solidFill>
                </a:rPr>
                <a:t>5</a:t>
              </a:r>
              <a:r>
                <a:rPr lang="en-US" altLang="en-US" sz="1200">
                  <a:solidFill>
                    <a:srgbClr val="000000"/>
                  </a:solidFill>
                </a:rPr>
                <a:t> sec 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556" name="TextBox 51"/>
          <p:cNvSpPr txBox="1">
            <a:spLocks noChangeArrowheads="1"/>
          </p:cNvSpPr>
          <p:nvPr/>
        </p:nvSpPr>
        <p:spPr bwMode="auto">
          <a:xfrm>
            <a:off x="533400" y="5153025"/>
            <a:ext cx="152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Stream of earthquake information starts with first trigger</a:t>
            </a:r>
          </a:p>
        </p:txBody>
      </p:sp>
      <p:cxnSp>
        <p:nvCxnSpPr>
          <p:cNvPr id="57" name="Straight Arrow Connector 56"/>
          <p:cNvCxnSpPr>
            <a:cxnSpLocks noChangeShapeType="1"/>
          </p:cNvCxnSpPr>
          <p:nvPr/>
        </p:nvCxnSpPr>
        <p:spPr bwMode="auto">
          <a:xfrm rot="5400000" flipH="1" flipV="1">
            <a:off x="7353301" y="3771900"/>
            <a:ext cx="685800" cy="3175"/>
          </a:xfrm>
          <a:prstGeom prst="straightConnector1">
            <a:avLst/>
          </a:prstGeom>
          <a:noFill/>
          <a:ln w="22225">
            <a:solidFill>
              <a:srgbClr val="3366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152400" y="138418"/>
            <a:ext cx="8763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BDSN and Research: Earthquake Early Warning </a:t>
            </a:r>
          </a:p>
        </p:txBody>
      </p:sp>
      <p:pic>
        <p:nvPicPr>
          <p:cNvPr id="36" name="Untitled_20120411_144556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301" y="1734344"/>
            <a:ext cx="464820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77877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533400" y="1411288"/>
            <a:ext cx="3124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9863" indent="-169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/>
              <a:t>rapid detection of earthquake nucleation</a:t>
            </a:r>
          </a:p>
        </p:txBody>
      </p:sp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533400" y="2217738"/>
            <a:ext cx="3124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9863" indent="-169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/>
              <a:t>instant alerts of forthcoming ground shaking</a:t>
            </a:r>
          </a:p>
        </p:txBody>
      </p:sp>
      <p:sp>
        <p:nvSpPr>
          <p:cNvPr id="21508" name="TextBox 8"/>
          <p:cNvSpPr txBox="1">
            <a:spLocks noChangeArrowheads="1"/>
          </p:cNvSpPr>
          <p:nvPr/>
        </p:nvSpPr>
        <p:spPr bwMode="auto">
          <a:xfrm>
            <a:off x="533400" y="3279775"/>
            <a:ext cx="3124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9863" indent="-169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/>
              <a:t>updated shaking predictions as ground motion propagates</a:t>
            </a:r>
          </a:p>
        </p:txBody>
      </p:sp>
      <p:sp>
        <p:nvSpPr>
          <p:cNvPr id="21509" name="TextBox 9"/>
          <p:cNvSpPr txBox="1">
            <a:spLocks noChangeArrowheads="1"/>
          </p:cNvSpPr>
          <p:nvPr/>
        </p:nvSpPr>
        <p:spPr bwMode="auto">
          <a:xfrm>
            <a:off x="533400" y="4267200"/>
            <a:ext cx="3124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9863" indent="-169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/>
              <a:t>more rapid </a:t>
            </a:r>
          </a:p>
          <a:p>
            <a:pPr eaLnBrk="1" hangingPunct="1"/>
            <a:r>
              <a:rPr lang="en-US" altLang="en-US"/>
              <a:t>	“post-earthquake” information </a:t>
            </a:r>
          </a:p>
        </p:txBody>
      </p:sp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685800" y="5638800"/>
            <a:ext cx="3124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altLang="en-US">
                <a:solidFill>
                  <a:srgbClr val="2E9766"/>
                </a:solidFill>
                <a:sym typeface="Wingdings" pitchFamily="2" charset="2"/>
              </a:rPr>
              <a:t>	</a:t>
            </a:r>
            <a:r>
              <a:rPr lang="en-US" altLang="en-US">
                <a:solidFill>
                  <a:srgbClr val="2E9766"/>
                </a:solidFill>
              </a:rPr>
              <a:t>a continuum of earthquake information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2400" y="314587"/>
            <a:ext cx="8763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BDSN and Research: Earthquake Early Warning </a:t>
            </a:r>
          </a:p>
        </p:txBody>
      </p:sp>
      <p:pic>
        <p:nvPicPr>
          <p:cNvPr id="11" name="Untitled_20120411_144556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301" y="1734344"/>
            <a:ext cx="464820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755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Questions?</a:t>
            </a:r>
          </a:p>
        </p:txBody>
      </p:sp>
      <p:sp>
        <p:nvSpPr>
          <p:cNvPr id="5222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/>
              <a:t>remember to be prepared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Thursday (Oct 17) is the anniversary of the Loma </a:t>
            </a:r>
            <a:r>
              <a:rPr lang="en-US" altLang="en-US" dirty="0" err="1" smtClean="0"/>
              <a:t>Prieta</a:t>
            </a:r>
            <a:r>
              <a:rPr lang="en-US" altLang="en-US" dirty="0" smtClean="0"/>
              <a:t> Earthquake and</a:t>
            </a:r>
          </a:p>
          <a:p>
            <a:r>
              <a:rPr lang="en-US" altLang="en-US" dirty="0" smtClean="0"/>
              <a:t>The 2013 Great </a:t>
            </a:r>
            <a:r>
              <a:rPr lang="en-US" altLang="en-US" dirty="0" err="1" smtClean="0"/>
              <a:t>ShakeOut</a:t>
            </a:r>
            <a:endParaRPr lang="en-US" alt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smtClean="0"/>
              <a:t>Types of Plate Margins</a:t>
            </a:r>
          </a:p>
        </p:txBody>
      </p:sp>
      <p:pic>
        <p:nvPicPr>
          <p:cNvPr id="16387" name="Picture 4" descr="wor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0"/>
            <a:ext cx="91440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28588" y="6172200"/>
            <a:ext cx="8688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r>
              <a:rPr lang="en-US" altLang="en-US" sz="2400" dirty="0">
                <a:solidFill>
                  <a:srgbClr val="FF3300"/>
                </a:solidFill>
                <a:latin typeface="Comic Sans MS" pitchFamily="66" charset="0"/>
              </a:rPr>
              <a:t>Transform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en-US" altLang="en-US" sz="2400" dirty="0" err="1" smtClean="0">
                <a:latin typeface="Comic Sans MS" pitchFamily="66" charset="0"/>
              </a:rPr>
              <a:t>Converg</a:t>
            </a:r>
            <a:r>
              <a:rPr lang="en-US" altLang="en-US" sz="2400" dirty="0" smtClean="0">
                <a:latin typeface="Comic Sans MS" pitchFamily="66" charset="0"/>
              </a:rPr>
              <a:t>(</a:t>
            </a:r>
            <a:r>
              <a:rPr lang="en-US" altLang="en-US" sz="2400" dirty="0" err="1" smtClean="0">
                <a:solidFill>
                  <a:srgbClr val="003399"/>
                </a:solidFill>
                <a:latin typeface="Comic Sans MS" pitchFamily="66" charset="0"/>
              </a:rPr>
              <a:t>oceanic</a:t>
            </a:r>
            <a:r>
              <a:rPr lang="en-US" alt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,</a:t>
            </a:r>
            <a:r>
              <a:rPr lang="en-US" altLang="en-US" sz="2400" dirty="0" err="1" smtClean="0">
                <a:solidFill>
                  <a:srgbClr val="D60093"/>
                </a:solidFill>
                <a:latin typeface="Comic Sans MS" pitchFamily="66" charset="0"/>
              </a:rPr>
              <a:t>continental</a:t>
            </a:r>
            <a:r>
              <a:rPr lang="en-US" altLang="en-US" sz="2400" dirty="0" smtClean="0">
                <a:solidFill>
                  <a:schemeClr val="bg1"/>
                </a:solidFill>
                <a:latin typeface="Comic Sans MS" pitchFamily="66" charset="0"/>
              </a:rPr>
              <a:t>         </a:t>
            </a:r>
            <a:r>
              <a:rPr lang="en-US" altLang="en-US" sz="2400" dirty="0" smtClean="0">
                <a:solidFill>
                  <a:srgbClr val="CC9900"/>
                </a:solidFill>
                <a:latin typeface="Comic Sans MS" pitchFamily="66" charset="0"/>
              </a:rPr>
              <a:t>Divergent</a:t>
            </a:r>
            <a:endParaRPr lang="en-US" altLang="en-US" sz="2400" dirty="0">
              <a:solidFill>
                <a:srgbClr val="CC9900"/>
              </a:solidFill>
              <a:latin typeface="Comic Sans MS" pitchFamily="66" charset="0"/>
            </a:endParaRPr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 flipV="1">
            <a:off x="6235700" y="4273550"/>
            <a:ext cx="1757363" cy="1973263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 flipH="1" flipV="1">
            <a:off x="1068388" y="3492500"/>
            <a:ext cx="6932612" cy="275590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ine 9"/>
          <p:cNvSpPr>
            <a:spLocks noChangeShapeType="1"/>
          </p:cNvSpPr>
          <p:nvPr/>
        </p:nvSpPr>
        <p:spPr bwMode="auto">
          <a:xfrm flipH="1" flipV="1">
            <a:off x="2136775" y="2876550"/>
            <a:ext cx="3400425" cy="3319463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Line 10"/>
          <p:cNvSpPr>
            <a:spLocks noChangeShapeType="1"/>
          </p:cNvSpPr>
          <p:nvPr/>
        </p:nvSpPr>
        <p:spPr bwMode="auto">
          <a:xfrm flipV="1">
            <a:off x="4459288" y="2527300"/>
            <a:ext cx="1427162" cy="369887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Line 11"/>
          <p:cNvSpPr>
            <a:spLocks noChangeShapeType="1"/>
          </p:cNvSpPr>
          <p:nvPr/>
        </p:nvSpPr>
        <p:spPr bwMode="auto">
          <a:xfrm flipH="1" flipV="1">
            <a:off x="3760788" y="2743200"/>
            <a:ext cx="666750" cy="350361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Line 12"/>
          <p:cNvSpPr>
            <a:spLocks noChangeShapeType="1"/>
          </p:cNvSpPr>
          <p:nvPr/>
        </p:nvSpPr>
        <p:spPr bwMode="auto">
          <a:xfrm flipV="1">
            <a:off x="4438650" y="2239963"/>
            <a:ext cx="452438" cy="399573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13"/>
          <p:cNvSpPr>
            <a:spLocks noChangeShapeType="1"/>
          </p:cNvSpPr>
          <p:nvPr/>
        </p:nvSpPr>
        <p:spPr bwMode="auto">
          <a:xfrm flipV="1">
            <a:off x="1219200" y="4932363"/>
            <a:ext cx="3208338" cy="12398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Line 14"/>
          <p:cNvSpPr>
            <a:spLocks noChangeShapeType="1"/>
          </p:cNvSpPr>
          <p:nvPr/>
        </p:nvSpPr>
        <p:spPr bwMode="auto">
          <a:xfrm flipV="1">
            <a:off x="1219200" y="2959100"/>
            <a:ext cx="4986338" cy="32131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Line 15"/>
          <p:cNvSpPr>
            <a:spLocks noChangeShapeType="1"/>
          </p:cNvSpPr>
          <p:nvPr/>
        </p:nvSpPr>
        <p:spPr bwMode="auto">
          <a:xfrm flipV="1">
            <a:off x="1219200" y="4951413"/>
            <a:ext cx="1174750" cy="12207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Line 16"/>
          <p:cNvSpPr>
            <a:spLocks noChangeShapeType="1"/>
          </p:cNvSpPr>
          <p:nvPr/>
        </p:nvSpPr>
        <p:spPr bwMode="auto">
          <a:xfrm flipH="1" flipV="1">
            <a:off x="7623175" y="2012950"/>
            <a:ext cx="377825" cy="423545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sz="3000" smtClean="0"/>
              <a:t>Types of Plate Margins – Types of Faults</a:t>
            </a:r>
          </a:p>
        </p:txBody>
      </p:sp>
      <p:pic>
        <p:nvPicPr>
          <p:cNvPr id="17411" name="Picture 4" descr="wor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" y="1460499"/>
            <a:ext cx="91440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6"/>
          <p:cNvSpPr>
            <a:spLocks noChangeShapeType="1"/>
          </p:cNvSpPr>
          <p:nvPr/>
        </p:nvSpPr>
        <p:spPr bwMode="auto">
          <a:xfrm flipH="1" flipV="1">
            <a:off x="6235700" y="4273550"/>
            <a:ext cx="1757363" cy="1973263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 flipH="1" flipV="1">
            <a:off x="1068388" y="3492500"/>
            <a:ext cx="6932612" cy="275590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9"/>
          <p:cNvSpPr>
            <a:spLocks noChangeShapeType="1"/>
          </p:cNvSpPr>
          <p:nvPr/>
        </p:nvSpPr>
        <p:spPr bwMode="auto">
          <a:xfrm flipH="1" flipV="1">
            <a:off x="2136775" y="2876550"/>
            <a:ext cx="2281238" cy="335915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Line 11"/>
          <p:cNvSpPr>
            <a:spLocks noChangeShapeType="1"/>
          </p:cNvSpPr>
          <p:nvPr/>
        </p:nvSpPr>
        <p:spPr bwMode="auto">
          <a:xfrm flipH="1" flipV="1">
            <a:off x="3760788" y="2743200"/>
            <a:ext cx="666750" cy="350361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Line 12"/>
          <p:cNvSpPr>
            <a:spLocks noChangeShapeType="1"/>
          </p:cNvSpPr>
          <p:nvPr/>
        </p:nvSpPr>
        <p:spPr bwMode="auto">
          <a:xfrm flipV="1">
            <a:off x="4438650" y="2239963"/>
            <a:ext cx="452438" cy="399573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13"/>
          <p:cNvSpPr>
            <a:spLocks noChangeShapeType="1"/>
          </p:cNvSpPr>
          <p:nvPr/>
        </p:nvSpPr>
        <p:spPr bwMode="auto">
          <a:xfrm flipV="1">
            <a:off x="1219200" y="4932363"/>
            <a:ext cx="3208338" cy="12398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4"/>
          <p:cNvSpPr>
            <a:spLocks noChangeShapeType="1"/>
          </p:cNvSpPr>
          <p:nvPr/>
        </p:nvSpPr>
        <p:spPr bwMode="auto">
          <a:xfrm flipV="1">
            <a:off x="1219200" y="2959100"/>
            <a:ext cx="4986338" cy="32131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Line 15"/>
          <p:cNvSpPr>
            <a:spLocks noChangeShapeType="1"/>
          </p:cNvSpPr>
          <p:nvPr/>
        </p:nvSpPr>
        <p:spPr bwMode="auto">
          <a:xfrm flipV="1">
            <a:off x="1219200" y="4951413"/>
            <a:ext cx="1174750" cy="12207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Line 16"/>
          <p:cNvSpPr>
            <a:spLocks noChangeShapeType="1"/>
          </p:cNvSpPr>
          <p:nvPr/>
        </p:nvSpPr>
        <p:spPr bwMode="auto">
          <a:xfrm flipH="1" flipV="1">
            <a:off x="7623175" y="2012950"/>
            <a:ext cx="377825" cy="423545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Text Box 16"/>
          <p:cNvSpPr txBox="1">
            <a:spLocks noChangeArrowheads="1"/>
          </p:cNvSpPr>
          <p:nvPr/>
        </p:nvSpPr>
        <p:spPr bwMode="auto">
          <a:xfrm>
            <a:off x="0" y="62484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r>
              <a:rPr lang="en-US" altLang="en-US" sz="2400" dirty="0">
                <a:solidFill>
                  <a:srgbClr val="FF3300"/>
                </a:solidFill>
                <a:latin typeface="Comic Sans MS" pitchFamily="66" charset="0"/>
              </a:rPr>
              <a:t>Strike-Slip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           </a:t>
            </a:r>
            <a:r>
              <a:rPr lang="en-US" altLang="en-US" sz="2400" dirty="0">
                <a:solidFill>
                  <a:srgbClr val="FF3399"/>
                </a:solidFill>
                <a:latin typeface="Comic Sans MS" pitchFamily="66" charset="0"/>
              </a:rPr>
              <a:t>Thrust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/Reverse    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          </a:t>
            </a:r>
            <a:r>
              <a:rPr lang="en-US" altLang="en-US" sz="2400" dirty="0">
                <a:solidFill>
                  <a:srgbClr val="CC9900"/>
                </a:solidFill>
                <a:latin typeface="Comic Sans MS" pitchFamily="66" charset="0"/>
              </a:rPr>
              <a:t> Normal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6"/>
          <p:cNvSpPr txBox="1">
            <a:spLocks noChangeArrowheads="1"/>
          </p:cNvSpPr>
          <p:nvPr/>
        </p:nvSpPr>
        <p:spPr bwMode="auto">
          <a:xfrm>
            <a:off x="0" y="62484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r>
              <a:rPr lang="en-US" altLang="en-US" sz="2400" dirty="0">
                <a:solidFill>
                  <a:srgbClr val="FF3300"/>
                </a:solidFill>
                <a:latin typeface="Comic Sans MS" pitchFamily="66" charset="0"/>
              </a:rPr>
              <a:t>Strike-Slip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    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     Thrust/Reverse       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     </a:t>
            </a:r>
            <a:r>
              <a:rPr lang="en-US" altLang="en-US" sz="2400" dirty="0">
                <a:solidFill>
                  <a:srgbClr val="CC9900"/>
                </a:solidFill>
                <a:latin typeface="Comic Sans MS" pitchFamily="66" charset="0"/>
              </a:rPr>
              <a:t> Normal</a:t>
            </a: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2286000" y="30480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728663" y="396875"/>
            <a:ext cx="74723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r>
              <a:rPr lang="en-US" altLang="en-US" sz="3000" b="0">
                <a:solidFill>
                  <a:schemeClr val="accent2"/>
                </a:solidFill>
                <a:latin typeface="Comic Sans MS" pitchFamily="66" charset="0"/>
              </a:rPr>
              <a:t>Types of plate margins – Types of Faults</a:t>
            </a:r>
          </a:p>
        </p:txBody>
      </p:sp>
      <p:pic>
        <p:nvPicPr>
          <p:cNvPr id="18437" name="Picture 17" descr="pt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32004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8" descr="pt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3200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9" descr="pt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200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na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65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Oval 6"/>
          <p:cNvSpPr>
            <a:spLocks noChangeArrowheads="1"/>
          </p:cNvSpPr>
          <p:nvPr/>
        </p:nvSpPr>
        <p:spPr bwMode="auto">
          <a:xfrm rot="-1644119">
            <a:off x="3810000" y="4025900"/>
            <a:ext cx="533400" cy="10668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6200" y="133350"/>
            <a:ext cx="90678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0" kern="0" dirty="0" smtClean="0">
                <a:solidFill>
                  <a:schemeClr val="bg1"/>
                </a:solidFill>
                <a:latin typeface="+mj-lt"/>
                <a:cs typeface="ＭＳ Ｐゴシック" charset="-128"/>
              </a:rPr>
              <a:t>“Our</a:t>
            </a:r>
            <a:r>
              <a:rPr lang="en-US" sz="3200" b="0" kern="0" dirty="0">
                <a:solidFill>
                  <a:schemeClr val="bg1"/>
                </a:solidFill>
                <a:latin typeface="+mj-lt"/>
                <a:cs typeface="ＭＳ Ｐゴシック" charset="-128"/>
              </a:rPr>
              <a:t>” edge of the plate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558800"/>
            <a:ext cx="9144001" cy="869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3"/>
          <p:cNvSpPr>
            <a:spLocks noChangeArrowheads="1"/>
          </p:cNvSpPr>
          <p:nvPr/>
        </p:nvSpPr>
        <p:spPr bwMode="auto">
          <a:xfrm rot="-7113617">
            <a:off x="-65087" y="3409950"/>
            <a:ext cx="1231900" cy="584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 rot="3717181">
            <a:off x="6926263" y="777875"/>
            <a:ext cx="1231900" cy="584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70175" y="2251075"/>
            <a:ext cx="42863" cy="42863"/>
          </a:xfrm>
          <a:prstGeom prst="diamond">
            <a:avLst/>
          </a:prstGeom>
          <a:solidFill>
            <a:srgbClr val="FF0A2B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2176463" y="1270000"/>
            <a:ext cx="2251075" cy="3200400"/>
          </a:xfrm>
          <a:custGeom>
            <a:avLst/>
            <a:gdLst>
              <a:gd name="T0" fmla="*/ 0 w 1418"/>
              <a:gd name="T1" fmla="*/ 0 h 2016"/>
              <a:gd name="T2" fmla="*/ 2147483647 w 1418"/>
              <a:gd name="T3" fmla="*/ 2147483647 h 2016"/>
              <a:gd name="T4" fmla="*/ 2147483647 w 1418"/>
              <a:gd name="T5" fmla="*/ 2147483647 h 2016"/>
              <a:gd name="T6" fmla="*/ 2147483647 w 1418"/>
              <a:gd name="T7" fmla="*/ 2147483647 h 2016"/>
              <a:gd name="T8" fmla="*/ 2147483647 w 1418"/>
              <a:gd name="T9" fmla="*/ 2147483647 h 2016"/>
              <a:gd name="T10" fmla="*/ 2147483647 w 1418"/>
              <a:gd name="T11" fmla="*/ 2147483647 h 2016"/>
              <a:gd name="T12" fmla="*/ 2147483647 w 1418"/>
              <a:gd name="T13" fmla="*/ 2147483647 h 2016"/>
              <a:gd name="T14" fmla="*/ 2147483647 w 1418"/>
              <a:gd name="T15" fmla="*/ 2147483647 h 2016"/>
              <a:gd name="T16" fmla="*/ 2147483647 w 1418"/>
              <a:gd name="T17" fmla="*/ 2147483647 h 2016"/>
              <a:gd name="T18" fmla="*/ 2147483647 w 1418"/>
              <a:gd name="T19" fmla="*/ 2147483647 h 2016"/>
              <a:gd name="T20" fmla="*/ 2147483647 w 1418"/>
              <a:gd name="T21" fmla="*/ 2147483647 h 2016"/>
              <a:gd name="T22" fmla="*/ 2147483647 w 1418"/>
              <a:gd name="T23" fmla="*/ 2147483647 h 2016"/>
              <a:gd name="T24" fmla="*/ 2147483647 w 1418"/>
              <a:gd name="T25" fmla="*/ 2147483647 h 201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18"/>
              <a:gd name="T40" fmla="*/ 0 h 2016"/>
              <a:gd name="T41" fmla="*/ 1418 w 1418"/>
              <a:gd name="T42" fmla="*/ 2016 h 201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18" h="2016">
                <a:moveTo>
                  <a:pt x="0" y="0"/>
                </a:moveTo>
                <a:cubicBezTo>
                  <a:pt x="9" y="28"/>
                  <a:pt x="19" y="57"/>
                  <a:pt x="32" y="107"/>
                </a:cubicBezTo>
                <a:cubicBezTo>
                  <a:pt x="45" y="157"/>
                  <a:pt x="38" y="220"/>
                  <a:pt x="80" y="299"/>
                </a:cubicBezTo>
                <a:cubicBezTo>
                  <a:pt x="122" y="378"/>
                  <a:pt x="224" y="499"/>
                  <a:pt x="282" y="581"/>
                </a:cubicBezTo>
                <a:cubicBezTo>
                  <a:pt x="340" y="663"/>
                  <a:pt x="385" y="729"/>
                  <a:pt x="426" y="789"/>
                </a:cubicBezTo>
                <a:cubicBezTo>
                  <a:pt x="467" y="849"/>
                  <a:pt x="490" y="886"/>
                  <a:pt x="528" y="939"/>
                </a:cubicBezTo>
                <a:cubicBezTo>
                  <a:pt x="566" y="992"/>
                  <a:pt x="607" y="1044"/>
                  <a:pt x="656" y="1109"/>
                </a:cubicBezTo>
                <a:cubicBezTo>
                  <a:pt x="705" y="1174"/>
                  <a:pt x="771" y="1261"/>
                  <a:pt x="821" y="1328"/>
                </a:cubicBezTo>
                <a:cubicBezTo>
                  <a:pt x="871" y="1395"/>
                  <a:pt x="918" y="1457"/>
                  <a:pt x="954" y="1509"/>
                </a:cubicBezTo>
                <a:cubicBezTo>
                  <a:pt x="990" y="1561"/>
                  <a:pt x="1011" y="1607"/>
                  <a:pt x="1040" y="1643"/>
                </a:cubicBezTo>
                <a:cubicBezTo>
                  <a:pt x="1069" y="1679"/>
                  <a:pt x="1085" y="1683"/>
                  <a:pt x="1125" y="1723"/>
                </a:cubicBezTo>
                <a:cubicBezTo>
                  <a:pt x="1165" y="1763"/>
                  <a:pt x="1231" y="1834"/>
                  <a:pt x="1280" y="1883"/>
                </a:cubicBezTo>
                <a:cubicBezTo>
                  <a:pt x="1329" y="1932"/>
                  <a:pt x="1373" y="1974"/>
                  <a:pt x="1418" y="2016"/>
                </a:cubicBezTo>
              </a:path>
            </a:pathLst>
          </a:custGeom>
          <a:noFill/>
          <a:ln w="38100">
            <a:solidFill>
              <a:srgbClr val="FF0A2B">
                <a:alpha val="69019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Oval 18"/>
          <p:cNvSpPr>
            <a:spLocks noChangeArrowheads="1"/>
          </p:cNvSpPr>
          <p:nvPr/>
        </p:nvSpPr>
        <p:spPr bwMode="auto">
          <a:xfrm>
            <a:off x="2403475" y="2329462"/>
            <a:ext cx="266700" cy="254000"/>
          </a:xfrm>
          <a:prstGeom prst="ellipse">
            <a:avLst/>
          </a:prstGeom>
          <a:noFill/>
          <a:ln w="38100" algn="ctr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32776" name="Straight Connector 20"/>
          <p:cNvCxnSpPr>
            <a:cxnSpLocks noChangeShapeType="1"/>
          </p:cNvCxnSpPr>
          <p:nvPr/>
        </p:nvCxnSpPr>
        <p:spPr bwMode="auto">
          <a:xfrm rot="16200000" flipH="1">
            <a:off x="3770313" y="5054600"/>
            <a:ext cx="3544888" cy="2230437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7" name="Straight Connector 24"/>
          <p:cNvCxnSpPr>
            <a:cxnSpLocks noChangeShapeType="1"/>
          </p:cNvCxnSpPr>
          <p:nvPr/>
        </p:nvCxnSpPr>
        <p:spPr bwMode="auto">
          <a:xfrm rot="16200000" flipV="1">
            <a:off x="2922588" y="2892425"/>
            <a:ext cx="2127250" cy="882650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8" name="Straight Connector 27"/>
          <p:cNvCxnSpPr>
            <a:cxnSpLocks noChangeShapeType="1"/>
          </p:cNvCxnSpPr>
          <p:nvPr/>
        </p:nvCxnSpPr>
        <p:spPr bwMode="auto">
          <a:xfrm rot="10800000">
            <a:off x="3524250" y="5095875"/>
            <a:ext cx="2989263" cy="2763838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9" name="Straight Connector 30"/>
          <p:cNvCxnSpPr>
            <a:cxnSpLocks noChangeShapeType="1"/>
          </p:cNvCxnSpPr>
          <p:nvPr/>
        </p:nvCxnSpPr>
        <p:spPr bwMode="auto">
          <a:xfrm rot="16200000" flipV="1">
            <a:off x="560387" y="2255838"/>
            <a:ext cx="3400425" cy="2527300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0" name="TextBox 40"/>
          <p:cNvSpPr txBox="1">
            <a:spLocks noChangeArrowheads="1"/>
          </p:cNvSpPr>
          <p:nvPr/>
        </p:nvSpPr>
        <p:spPr bwMode="auto">
          <a:xfrm rot="3005987">
            <a:off x="1581944" y="4850606"/>
            <a:ext cx="2846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r>
              <a:rPr lang="en-US" altLang="en-US" sz="2400" b="0">
                <a:solidFill>
                  <a:srgbClr val="FF0000"/>
                </a:solidFill>
              </a:rPr>
              <a:t>San Andreas</a:t>
            </a:r>
          </a:p>
        </p:txBody>
      </p:sp>
      <p:sp>
        <p:nvSpPr>
          <p:cNvPr id="32781" name="TextBox 41"/>
          <p:cNvSpPr txBox="1">
            <a:spLocks noChangeArrowheads="1"/>
          </p:cNvSpPr>
          <p:nvPr/>
        </p:nvSpPr>
        <p:spPr bwMode="auto">
          <a:xfrm rot="3268313">
            <a:off x="2443162" y="3194051"/>
            <a:ext cx="1738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r>
              <a:rPr lang="en-US" altLang="en-US" sz="2400" b="0">
                <a:solidFill>
                  <a:srgbClr val="FF0000"/>
                </a:solidFill>
              </a:rPr>
              <a:t>Hayward</a:t>
            </a:r>
          </a:p>
        </p:txBody>
      </p:sp>
      <p:sp>
        <p:nvSpPr>
          <p:cNvPr id="32782" name="TextBox 42"/>
          <p:cNvSpPr txBox="1">
            <a:spLocks noChangeArrowheads="1"/>
          </p:cNvSpPr>
          <p:nvPr/>
        </p:nvSpPr>
        <p:spPr bwMode="auto">
          <a:xfrm rot="3454965">
            <a:off x="4178300" y="4465638"/>
            <a:ext cx="1862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r>
              <a:rPr lang="en-US" altLang="en-US" sz="2400" b="0">
                <a:solidFill>
                  <a:srgbClr val="FF0000"/>
                </a:solidFill>
              </a:rPr>
              <a:t>Calaveras</a:t>
            </a:r>
          </a:p>
        </p:txBody>
      </p:sp>
      <p:sp>
        <p:nvSpPr>
          <p:cNvPr id="32783" name="TextBox 43"/>
          <p:cNvSpPr txBox="1">
            <a:spLocks noChangeArrowheads="1"/>
          </p:cNvSpPr>
          <p:nvPr/>
        </p:nvSpPr>
        <p:spPr bwMode="auto">
          <a:xfrm>
            <a:off x="369888" y="4468813"/>
            <a:ext cx="178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Rounded MT Bold" pitchFamily="34" charset="0"/>
                <a:ea typeface="ＭＳ Ｐゴシック" charset="-128"/>
              </a:defRPr>
            </a:lvl9pPr>
          </a:lstStyle>
          <a:p>
            <a:r>
              <a:rPr lang="en-US" altLang="en-US" b="0">
                <a:solidFill>
                  <a:srgbClr val="FFFF00"/>
                </a:solidFill>
              </a:rPr>
              <a:t>40 cm (2.5 in) per year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286000" y="304800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47112" name="Picture 8" descr="pix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295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7" name="AutoShape 13">
            <a:hlinkClick r:id="rId5" action="ppaction://hlinkfile" highlightClick="1"/>
          </p:cNvPr>
          <p:cNvSpPr>
            <a:spLocks noChangeArrowheads="1"/>
          </p:cNvSpPr>
          <p:nvPr/>
        </p:nvSpPr>
        <p:spPr bwMode="auto">
          <a:xfrm>
            <a:off x="762000" y="4038600"/>
            <a:ext cx="304800" cy="3048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304800" y="4648200"/>
            <a:ext cx="388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Comic Sans MS" pitchFamily="66" charset="0"/>
              </a:rPr>
              <a:t>Global plate movement  (80 million years)</a:t>
            </a:r>
          </a:p>
        </p:txBody>
      </p:sp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228850"/>
            <a:ext cx="37719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5" name="AutoShape 11">
            <a:hlinkClick r:id="rId7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686800" y="5867400"/>
            <a:ext cx="304800" cy="3048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444617" y="6004318"/>
            <a:ext cx="49655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400" dirty="0">
                <a:latin typeface="Comic Sans MS" pitchFamily="66" charset="0"/>
              </a:rPr>
              <a:t>California view of plate movement (20 million years)</a:t>
            </a:r>
          </a:p>
        </p:txBody>
      </p:sp>
    </p:spTree>
    <p:extLst>
      <p:ext uri="{BB962C8B-B14F-4D97-AF65-F5344CB8AC3E}">
        <p14:creationId xmlns:p14="http://schemas.microsoft.com/office/powerpoint/2010/main" val="38673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8" name="Object 6"/>
          <p:cNvGraphicFramePr>
            <a:graphicFrameLocks noChangeAspect="1"/>
          </p:cNvGraphicFramePr>
          <p:nvPr/>
        </p:nvGraphicFramePr>
        <p:xfrm>
          <a:off x="4891088" y="0"/>
          <a:ext cx="41767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8" name="CorelPhotoPaint.Image.10" r:id="rId4" imgW="8790476" imgH="14438095" progId="CorelPhotoPaint.Image.10">
                  <p:embed/>
                </p:oleObj>
              </mc:Choice>
              <mc:Fallback>
                <p:oleObj name="CorelPhotoPaint.Image.10" r:id="rId4" imgW="8790476" imgH="14438095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088" y="0"/>
                        <a:ext cx="417671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381000" y="304800"/>
            <a:ext cx="35798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Plate Rates along </a:t>
            </a:r>
          </a:p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the San Andreas Fault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228600" y="1631950"/>
            <a:ext cx="4648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Geologic Evidence</a:t>
            </a:r>
          </a:p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</a:t>
            </a:r>
          </a:p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Time scale: 10</a:t>
            </a:r>
            <a:r>
              <a:rPr lang="en-US" altLang="en-US" sz="2400" baseline="300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6</a:t>
            </a:r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years</a:t>
            </a:r>
          </a:p>
          <a:p>
            <a:endParaRPr lang="en-US" altLang="en-US" sz="240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en-US" altLang="en-US" sz="24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Plate movement: ~ 5 cm/year</a:t>
            </a:r>
          </a:p>
        </p:txBody>
      </p:sp>
    </p:spTree>
    <p:extLst>
      <p:ext uri="{BB962C8B-B14F-4D97-AF65-F5344CB8AC3E}">
        <p14:creationId xmlns:p14="http://schemas.microsoft.com/office/powerpoint/2010/main" val="5882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Rounded MT Bol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Rounded MT Bold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60364</TotalTime>
  <Words>593</Words>
  <Application>Microsoft Office PowerPoint</Application>
  <PresentationFormat>On-screen Show (4:3)</PresentationFormat>
  <Paragraphs>144</Paragraphs>
  <Slides>25</Slides>
  <Notes>7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Blank Presentation</vt:lpstr>
      <vt:lpstr>CorelPhotoPaint.Image.10</vt:lpstr>
      <vt:lpstr>PowerPoint Presentation</vt:lpstr>
      <vt:lpstr>Earthquakes at Plate Edges</vt:lpstr>
      <vt:lpstr>Types of Plate Margins</vt:lpstr>
      <vt:lpstr>Types of Plate Margins – Types of Faults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will the “Next One” be?</vt:lpstr>
      <vt:lpstr>Earthquake Forecasting</vt:lpstr>
      <vt:lpstr>PowerPoint Presentation</vt:lpstr>
      <vt:lpstr>The Berkeley Seismological Laboratory</vt:lpstr>
      <vt:lpstr>BSL - Monitoring EQs             since 1887</vt:lpstr>
      <vt:lpstr>37 BB/SM stations   1 BB-OBS station   2 SM stations 30 borehole stations in the Bay Area and near Parkfield</vt:lpstr>
      <vt:lpstr>PowerPoint Presentation</vt:lpstr>
      <vt:lpstr>BDSN and Research:  Unusual Seismic Signals </vt:lpstr>
      <vt:lpstr>BDSN and Research: Seismic Sources</vt:lpstr>
      <vt:lpstr>BDSN and Research: Earth Structure</vt:lpstr>
      <vt:lpstr>PowerPoint Presentation</vt:lpstr>
      <vt:lpstr>PowerPoint Presentation</vt:lpstr>
      <vt:lpstr>PowerPoint Presentation</vt:lpstr>
      <vt:lpstr>Questions?</vt:lpstr>
    </vt:vector>
  </TitlesOfParts>
  <Company>EPS/UC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Aseismic Slip Along the San Andreas Fault System From …</dc:title>
  <dc:creator>Roland Burgmann</dc:creator>
  <cp:lastModifiedBy>Peggy Hellweg</cp:lastModifiedBy>
  <cp:revision>528</cp:revision>
  <dcterms:created xsi:type="dcterms:W3CDTF">2011-05-16T13:08:36Z</dcterms:created>
  <dcterms:modified xsi:type="dcterms:W3CDTF">2014-02-20T17:58:26Z</dcterms:modified>
</cp:coreProperties>
</file>