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emf" ContentType="image/x-emf"/>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embeddings/oleObject1.bin" ContentType="application/vnd.openxmlformats-officedocument.oleObject"/>
  <Override PartName="/ppt/embeddings/oleObject2.bin" ContentType="application/vnd.openxmlformats-officedocument.oleObject"/>
  <Override PartName="/ppt/embeddings/oleObject3.bin" ContentType="application/vnd.openxmlformats-officedocument.oleObject"/>
  <Override PartName="/ppt/embeddings/oleObject4.bin" ContentType="application/vnd.openxmlformats-officedocument.oleObject"/>
  <Override PartName="/ppt/notesSlides/notesSlide1.xml" ContentType="application/vnd.openxmlformats-officedocument.presentationml.notesSlide+xml"/>
  <Override PartName="/ppt/embeddings/oleObject5.bin" ContentType="application/vnd.openxmlformats-officedocument.oleObject"/>
  <Override PartName="/ppt/embeddings/oleObject6.bin" ContentType="application/vnd.openxmlformats-officedocument.oleObject"/>
  <Override PartName="/ppt/embeddings/oleObject7.bin" ContentType="application/vnd.openxmlformats-officedocument.oleObject"/>
  <Override PartName="/ppt/embeddings/oleObject8.bin" ContentType="application/vnd.openxmlformats-officedocument.oleObject"/>
  <Override PartName="/ppt/embeddings/oleObject9.bin" ContentType="application/vnd.openxmlformats-officedocument.oleObject"/>
  <Override PartName="/ppt/embeddings/oleObject10.bin" ContentType="application/vnd.openxmlformats-officedocument.oleObject"/>
  <Override PartName="/ppt/embeddings/oleObject11.bin" ContentType="application/vnd.openxmlformats-officedocument.oleObject"/>
  <Override PartName="/ppt/embeddings/oleObject12.bin" ContentType="application/vnd.openxmlformats-officedocument.oleObject"/>
  <Override PartName="/ppt/embeddings/oleObject13.bin" ContentType="application/vnd.openxmlformats-officedocument.oleObject"/>
  <Override PartName="/ppt/embeddings/oleObject14.bin" ContentType="application/vnd.openxmlformats-officedocument.oleObject"/>
  <Override PartName="/ppt/embeddings/oleObject15.bin" ContentType="application/vnd.openxmlformats-officedocument.oleObject"/>
  <Override PartName="/ppt/embeddings/oleObject16.bin" ContentType="application/vnd.openxmlformats-officedocument.oleObject"/>
  <Override PartName="/ppt/embeddings/oleObject17.bin" ContentType="application/vnd.openxmlformats-officedocument.oleObject"/>
  <Override PartName="/ppt/embeddings/oleObject18.bin" ContentType="application/vnd.openxmlformats-officedocument.oleObject"/>
  <Override PartName="/ppt/embeddings/oleObject19.bin" ContentType="application/vnd.openxmlformats-officedocument.oleObject"/>
  <Override PartName="/ppt/embeddings/oleObject20.bin" ContentType="application/vnd.openxmlformats-officedocument.oleObject"/>
  <Override PartName="/ppt/embeddings/oleObject21.bin" ContentType="application/vnd.openxmlformats-officedocument.oleObject"/>
  <Override PartName="/ppt/embeddings/oleObject22.bin" ContentType="application/vnd.openxmlformats-officedocument.oleObject"/>
  <Override PartName="/ppt/embeddings/oleObject23.bin" ContentType="application/vnd.openxmlformats-officedocument.oleObject"/>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9"/>
  </p:notesMasterIdLst>
  <p:handoutMasterIdLst>
    <p:handoutMasterId r:id="rId50"/>
  </p:handoutMasterIdLst>
  <p:sldIdLst>
    <p:sldId id="256" r:id="rId2"/>
    <p:sldId id="277" r:id="rId3"/>
    <p:sldId id="288" r:id="rId4"/>
    <p:sldId id="289" r:id="rId5"/>
    <p:sldId id="290" r:id="rId6"/>
    <p:sldId id="291" r:id="rId7"/>
    <p:sldId id="292" r:id="rId8"/>
    <p:sldId id="293" r:id="rId9"/>
    <p:sldId id="294" r:id="rId10"/>
    <p:sldId id="295" r:id="rId11"/>
    <p:sldId id="296" r:id="rId12"/>
    <p:sldId id="297" r:id="rId13"/>
    <p:sldId id="298" r:id="rId14"/>
    <p:sldId id="299" r:id="rId15"/>
    <p:sldId id="300" r:id="rId16"/>
    <p:sldId id="301" r:id="rId17"/>
    <p:sldId id="302" r:id="rId18"/>
    <p:sldId id="303" r:id="rId19"/>
    <p:sldId id="304" r:id="rId20"/>
    <p:sldId id="305" r:id="rId21"/>
    <p:sldId id="306" r:id="rId22"/>
    <p:sldId id="307" r:id="rId23"/>
    <p:sldId id="308" r:id="rId24"/>
    <p:sldId id="309" r:id="rId25"/>
    <p:sldId id="310" r:id="rId26"/>
    <p:sldId id="311" r:id="rId27"/>
    <p:sldId id="312" r:id="rId28"/>
    <p:sldId id="313" r:id="rId29"/>
    <p:sldId id="314" r:id="rId30"/>
    <p:sldId id="315" r:id="rId31"/>
    <p:sldId id="316" r:id="rId32"/>
    <p:sldId id="317" r:id="rId33"/>
    <p:sldId id="318" r:id="rId34"/>
    <p:sldId id="319" r:id="rId35"/>
    <p:sldId id="321" r:id="rId36"/>
    <p:sldId id="322" r:id="rId37"/>
    <p:sldId id="278" r:id="rId38"/>
    <p:sldId id="275" r:id="rId39"/>
    <p:sldId id="280" r:id="rId40"/>
    <p:sldId id="281" r:id="rId41"/>
    <p:sldId id="282" r:id="rId42"/>
    <p:sldId id="283" r:id="rId43"/>
    <p:sldId id="284" r:id="rId44"/>
    <p:sldId id="269" r:id="rId45"/>
    <p:sldId id="285" r:id="rId46"/>
    <p:sldId id="286" r:id="rId47"/>
    <p:sldId id="287" r:id="rId48"/>
  </p:sldIdLst>
  <p:sldSz cx="9144000" cy="6858000" type="screen4x3"/>
  <p:notesSz cx="6997700" cy="9271000"/>
  <p:defaultTextStyle>
    <a:defPPr>
      <a:defRPr lang="en-US"/>
    </a:defPPr>
    <a:lvl1pPr algn="l" rtl="0" fontAlgn="base">
      <a:spcBef>
        <a:spcPct val="0"/>
      </a:spcBef>
      <a:spcAft>
        <a:spcPct val="0"/>
      </a:spcAft>
      <a:defRPr kern="1200">
        <a:solidFill>
          <a:schemeClr val="tx1"/>
        </a:solidFill>
        <a:latin typeface="Arial" charset="0"/>
        <a:ea typeface="ＭＳ Ｐゴシック" charset="0"/>
        <a:cs typeface="ＭＳ Ｐゴシック" charset="0"/>
      </a:defRPr>
    </a:lvl1pPr>
    <a:lvl2pPr marL="457200" algn="l"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6" d="100"/>
          <a:sy n="76" d="100"/>
        </p:scale>
        <p:origin x="-1640"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handoutMaster" Target="handoutMasters/handoutMaster1.xml"/><Relationship Id="rId51" Type="http://schemas.openxmlformats.org/officeDocument/2006/relationships/printerSettings" Target="printerSettings/printerSettings1.bin"/><Relationship Id="rId52" Type="http://schemas.openxmlformats.org/officeDocument/2006/relationships/presProps" Target="presProps.xml"/><Relationship Id="rId53" Type="http://schemas.openxmlformats.org/officeDocument/2006/relationships/viewProps" Target="viewProps.xml"/><Relationship Id="rId54" Type="http://schemas.openxmlformats.org/officeDocument/2006/relationships/theme" Target="theme/theme1.xml"/><Relationship Id="rId55"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notesMaster" Target="notesMasters/notes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6.wmf"/><Relationship Id="rId2" Type="http://schemas.openxmlformats.org/officeDocument/2006/relationships/image" Target="../media/image7.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33.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34.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wmf"/><Relationship Id="rId2" Type="http://schemas.openxmlformats.org/officeDocument/2006/relationships/image" Target="../media/image7.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36.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3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hdr" sz="quarter"/>
          </p:nvPr>
        </p:nvSpPr>
        <p:spPr bwMode="auto">
          <a:xfrm>
            <a:off x="0" y="0"/>
            <a:ext cx="3032125" cy="463550"/>
          </a:xfrm>
          <a:prstGeom prst="rect">
            <a:avLst/>
          </a:prstGeom>
          <a:noFill/>
          <a:ln w="9525">
            <a:noFill/>
            <a:miter lim="800000"/>
            <a:headEnd/>
            <a:tailEnd/>
          </a:ln>
          <a:effectLst/>
        </p:spPr>
        <p:txBody>
          <a:bodyPr vert="horz" wrap="square" lIns="92958" tIns="46479" rIns="92958" bIns="46479" numCol="1" anchor="t" anchorCtr="0" compatLnSpc="1">
            <a:prstTxWarp prst="textNoShape">
              <a:avLst/>
            </a:prstTxWarp>
          </a:bodyPr>
          <a:lstStyle>
            <a:lvl1pPr defTabSz="930275">
              <a:defRPr sz="1200">
                <a:ea typeface="+mn-ea"/>
                <a:cs typeface="+mn-cs"/>
              </a:defRPr>
            </a:lvl1pPr>
          </a:lstStyle>
          <a:p>
            <a:pPr>
              <a:defRPr/>
            </a:pPr>
            <a:endParaRPr lang="en-US"/>
          </a:p>
        </p:txBody>
      </p:sp>
      <p:sp>
        <p:nvSpPr>
          <p:cNvPr id="30723" name="Rectangle 3"/>
          <p:cNvSpPr>
            <a:spLocks noGrp="1" noChangeArrowheads="1"/>
          </p:cNvSpPr>
          <p:nvPr>
            <p:ph type="dt" sz="quarter" idx="1"/>
          </p:nvPr>
        </p:nvSpPr>
        <p:spPr bwMode="auto">
          <a:xfrm>
            <a:off x="3963988" y="0"/>
            <a:ext cx="3032125" cy="463550"/>
          </a:xfrm>
          <a:prstGeom prst="rect">
            <a:avLst/>
          </a:prstGeom>
          <a:noFill/>
          <a:ln w="9525">
            <a:noFill/>
            <a:miter lim="800000"/>
            <a:headEnd/>
            <a:tailEnd/>
          </a:ln>
          <a:effectLst/>
        </p:spPr>
        <p:txBody>
          <a:bodyPr vert="horz" wrap="square" lIns="92958" tIns="46479" rIns="92958" bIns="46479" numCol="1" anchor="t" anchorCtr="0" compatLnSpc="1">
            <a:prstTxWarp prst="textNoShape">
              <a:avLst/>
            </a:prstTxWarp>
          </a:bodyPr>
          <a:lstStyle>
            <a:lvl1pPr algn="r" defTabSz="930275">
              <a:defRPr sz="1200">
                <a:ea typeface="+mn-ea"/>
                <a:cs typeface="+mn-cs"/>
              </a:defRPr>
            </a:lvl1pPr>
          </a:lstStyle>
          <a:p>
            <a:pPr>
              <a:defRPr/>
            </a:pPr>
            <a:endParaRPr lang="en-US"/>
          </a:p>
        </p:txBody>
      </p:sp>
      <p:sp>
        <p:nvSpPr>
          <p:cNvPr id="30724" name="Rectangle 4"/>
          <p:cNvSpPr>
            <a:spLocks noGrp="1" noChangeArrowheads="1"/>
          </p:cNvSpPr>
          <p:nvPr>
            <p:ph type="ftr" sz="quarter" idx="2"/>
          </p:nvPr>
        </p:nvSpPr>
        <p:spPr bwMode="auto">
          <a:xfrm>
            <a:off x="0" y="8805863"/>
            <a:ext cx="3032125" cy="463550"/>
          </a:xfrm>
          <a:prstGeom prst="rect">
            <a:avLst/>
          </a:prstGeom>
          <a:noFill/>
          <a:ln w="9525">
            <a:noFill/>
            <a:miter lim="800000"/>
            <a:headEnd/>
            <a:tailEnd/>
          </a:ln>
          <a:effectLst/>
        </p:spPr>
        <p:txBody>
          <a:bodyPr vert="horz" wrap="square" lIns="92958" tIns="46479" rIns="92958" bIns="46479" numCol="1" anchor="b" anchorCtr="0" compatLnSpc="1">
            <a:prstTxWarp prst="textNoShape">
              <a:avLst/>
            </a:prstTxWarp>
          </a:bodyPr>
          <a:lstStyle>
            <a:lvl1pPr defTabSz="930275">
              <a:defRPr sz="1200">
                <a:ea typeface="+mn-ea"/>
                <a:cs typeface="+mn-cs"/>
              </a:defRPr>
            </a:lvl1pPr>
          </a:lstStyle>
          <a:p>
            <a:pPr>
              <a:defRPr/>
            </a:pPr>
            <a:endParaRPr lang="en-US"/>
          </a:p>
        </p:txBody>
      </p:sp>
      <p:sp>
        <p:nvSpPr>
          <p:cNvPr id="30725" name="Rectangle 5"/>
          <p:cNvSpPr>
            <a:spLocks noGrp="1" noChangeArrowheads="1"/>
          </p:cNvSpPr>
          <p:nvPr>
            <p:ph type="sldNum" sz="quarter" idx="3"/>
          </p:nvPr>
        </p:nvSpPr>
        <p:spPr bwMode="auto">
          <a:xfrm>
            <a:off x="3963988" y="8805863"/>
            <a:ext cx="3032125" cy="463550"/>
          </a:xfrm>
          <a:prstGeom prst="rect">
            <a:avLst/>
          </a:prstGeom>
          <a:noFill/>
          <a:ln w="9525">
            <a:noFill/>
            <a:miter lim="800000"/>
            <a:headEnd/>
            <a:tailEnd/>
          </a:ln>
          <a:effectLst/>
        </p:spPr>
        <p:txBody>
          <a:bodyPr vert="horz" wrap="square" lIns="92958" tIns="46479" rIns="92958" bIns="46479" numCol="1" anchor="b" anchorCtr="0" compatLnSpc="1">
            <a:prstTxWarp prst="textNoShape">
              <a:avLst/>
            </a:prstTxWarp>
          </a:bodyPr>
          <a:lstStyle>
            <a:lvl1pPr algn="r" defTabSz="930275">
              <a:defRPr sz="1200"/>
            </a:lvl1pPr>
          </a:lstStyle>
          <a:p>
            <a:pPr>
              <a:defRPr/>
            </a:pPr>
            <a:fld id="{B8D2CEF4-8156-714F-A220-EA8934C2423C}" type="slidenum">
              <a:rPr lang="en-US"/>
              <a:pPr>
                <a:defRPr/>
              </a:pPr>
              <a:t>‹#›</a:t>
            </a:fld>
            <a:endParaRPr lang="en-US"/>
          </a:p>
        </p:txBody>
      </p:sp>
    </p:spTree>
    <p:extLst>
      <p:ext uri="{BB962C8B-B14F-4D97-AF65-F5344CB8AC3E}">
        <p14:creationId xmlns:p14="http://schemas.microsoft.com/office/powerpoint/2010/main" val="6551310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2125" cy="46355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63988" y="0"/>
            <a:ext cx="3032125" cy="463550"/>
          </a:xfrm>
          <a:prstGeom prst="rect">
            <a:avLst/>
          </a:prstGeom>
        </p:spPr>
        <p:txBody>
          <a:bodyPr vert="horz" lIns="91440" tIns="45720" rIns="91440" bIns="45720" rtlCol="0"/>
          <a:lstStyle>
            <a:lvl1pPr algn="r">
              <a:defRPr sz="1200"/>
            </a:lvl1pPr>
          </a:lstStyle>
          <a:p>
            <a:fld id="{C9A20F65-4F57-5A4C-9530-1FDC6982BDBC}" type="datetimeFigureOut">
              <a:rPr lang="en-US" smtClean="0"/>
              <a:t>7/19/11</a:t>
            </a:fld>
            <a:endParaRPr lang="en-US"/>
          </a:p>
        </p:txBody>
      </p:sp>
      <p:sp>
        <p:nvSpPr>
          <p:cNvPr id="4" name="Slide Image Placeholder 3"/>
          <p:cNvSpPr>
            <a:spLocks noGrp="1" noRot="1" noChangeAspect="1"/>
          </p:cNvSpPr>
          <p:nvPr>
            <p:ph type="sldImg" idx="2"/>
          </p:nvPr>
        </p:nvSpPr>
        <p:spPr>
          <a:xfrm>
            <a:off x="1181100" y="695325"/>
            <a:ext cx="4635500" cy="34766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0088" y="4403725"/>
            <a:ext cx="5597525" cy="41719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05863"/>
            <a:ext cx="3032125" cy="46355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63988" y="8805863"/>
            <a:ext cx="3032125" cy="463550"/>
          </a:xfrm>
          <a:prstGeom prst="rect">
            <a:avLst/>
          </a:prstGeom>
        </p:spPr>
        <p:txBody>
          <a:bodyPr vert="horz" lIns="91440" tIns="45720" rIns="91440" bIns="45720" rtlCol="0" anchor="b"/>
          <a:lstStyle>
            <a:lvl1pPr algn="r">
              <a:defRPr sz="1200"/>
            </a:lvl1pPr>
          </a:lstStyle>
          <a:p>
            <a:fld id="{7051B68E-729B-C347-8631-98F7A26623C2}" type="slidenum">
              <a:rPr lang="en-US" smtClean="0"/>
              <a:t>‹#›</a:t>
            </a:fld>
            <a:endParaRPr lang="en-US"/>
          </a:p>
        </p:txBody>
      </p:sp>
    </p:spTree>
    <p:extLst>
      <p:ext uri="{BB962C8B-B14F-4D97-AF65-F5344CB8AC3E}">
        <p14:creationId xmlns:p14="http://schemas.microsoft.com/office/powerpoint/2010/main" val="421186037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Kg m/s^2</a:t>
            </a:r>
            <a:r>
              <a:rPr lang="en-US" baseline="0" dirty="0" smtClean="0"/>
              <a:t> m</a:t>
            </a:r>
          </a:p>
          <a:p>
            <a:r>
              <a:rPr lang="en-US" baseline="0" dirty="0" smtClean="0"/>
              <a:t>_________</a:t>
            </a:r>
          </a:p>
          <a:p>
            <a:r>
              <a:rPr lang="en-US" baseline="0" dirty="0" smtClean="0"/>
              <a:t>Kg/m^3 m^2/s^2</a:t>
            </a:r>
            <a:endParaRPr lang="en-US" dirty="0"/>
          </a:p>
        </p:txBody>
      </p:sp>
      <p:sp>
        <p:nvSpPr>
          <p:cNvPr id="4" name="Slide Number Placeholder 3"/>
          <p:cNvSpPr>
            <a:spLocks noGrp="1"/>
          </p:cNvSpPr>
          <p:nvPr>
            <p:ph type="sldNum" sz="quarter" idx="10"/>
          </p:nvPr>
        </p:nvSpPr>
        <p:spPr/>
        <p:txBody>
          <a:bodyPr/>
          <a:lstStyle/>
          <a:p>
            <a:pPr>
              <a:defRPr/>
            </a:pPr>
            <a:fld id="{5F0B2A29-812D-7F42-B2A7-018D4B1CA8B5}" type="slidenum">
              <a:rPr lang="en-US" smtClean="0"/>
              <a:pPr>
                <a:defRPr/>
              </a:pPr>
              <a:t>9</a:t>
            </a:fld>
            <a:endParaRPr lang="en-US"/>
          </a:p>
        </p:txBody>
      </p:sp>
    </p:spTree>
    <p:extLst>
      <p:ext uri="{BB962C8B-B14F-4D97-AF65-F5344CB8AC3E}">
        <p14:creationId xmlns:p14="http://schemas.microsoft.com/office/powerpoint/2010/main" val="40274775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0A9130E-89C2-8448-9CEA-AD7837F0C300}" type="slidenum">
              <a:rPr lang="en-US"/>
              <a:pPr>
                <a:defRPr/>
              </a:pPr>
              <a:t>‹#›</a:t>
            </a:fld>
            <a:endParaRPr lang="en-US"/>
          </a:p>
        </p:txBody>
      </p:sp>
    </p:spTree>
    <p:extLst>
      <p:ext uri="{BB962C8B-B14F-4D97-AF65-F5344CB8AC3E}">
        <p14:creationId xmlns:p14="http://schemas.microsoft.com/office/powerpoint/2010/main" val="5029091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779715F-34E7-3E49-90FC-1AE448D57E27}" type="slidenum">
              <a:rPr lang="en-US"/>
              <a:pPr>
                <a:defRPr/>
              </a:pPr>
              <a:t>‹#›</a:t>
            </a:fld>
            <a:endParaRPr lang="en-US"/>
          </a:p>
        </p:txBody>
      </p:sp>
    </p:spTree>
    <p:extLst>
      <p:ext uri="{BB962C8B-B14F-4D97-AF65-F5344CB8AC3E}">
        <p14:creationId xmlns:p14="http://schemas.microsoft.com/office/powerpoint/2010/main" val="19941243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33DDD04-08C2-CC48-96D0-E14268DE5412}" type="slidenum">
              <a:rPr lang="en-US"/>
              <a:pPr>
                <a:defRPr/>
              </a:pPr>
              <a:t>‹#›</a:t>
            </a:fld>
            <a:endParaRPr lang="en-US"/>
          </a:p>
        </p:txBody>
      </p:sp>
    </p:spTree>
    <p:extLst>
      <p:ext uri="{BB962C8B-B14F-4D97-AF65-F5344CB8AC3E}">
        <p14:creationId xmlns:p14="http://schemas.microsoft.com/office/powerpoint/2010/main" val="41379336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B67826A-2458-734C-A86E-029411226496}" type="slidenum">
              <a:rPr lang="en-US"/>
              <a:pPr>
                <a:defRPr/>
              </a:pPr>
              <a:t>‹#›</a:t>
            </a:fld>
            <a:endParaRPr lang="en-US"/>
          </a:p>
        </p:txBody>
      </p:sp>
    </p:spTree>
    <p:extLst>
      <p:ext uri="{BB962C8B-B14F-4D97-AF65-F5344CB8AC3E}">
        <p14:creationId xmlns:p14="http://schemas.microsoft.com/office/powerpoint/2010/main" val="10628105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898D8DB-2D1B-1348-9514-44451119F120}" type="slidenum">
              <a:rPr lang="en-US"/>
              <a:pPr>
                <a:defRPr/>
              </a:pPr>
              <a:t>‹#›</a:t>
            </a:fld>
            <a:endParaRPr lang="en-US"/>
          </a:p>
        </p:txBody>
      </p:sp>
    </p:spTree>
    <p:extLst>
      <p:ext uri="{BB962C8B-B14F-4D97-AF65-F5344CB8AC3E}">
        <p14:creationId xmlns:p14="http://schemas.microsoft.com/office/powerpoint/2010/main" val="40357339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349F7F5-27E8-0A45-8CB3-36D6CE978D93}" type="slidenum">
              <a:rPr lang="en-US"/>
              <a:pPr>
                <a:defRPr/>
              </a:pPr>
              <a:t>‹#›</a:t>
            </a:fld>
            <a:endParaRPr lang="en-US"/>
          </a:p>
        </p:txBody>
      </p:sp>
    </p:spTree>
    <p:extLst>
      <p:ext uri="{BB962C8B-B14F-4D97-AF65-F5344CB8AC3E}">
        <p14:creationId xmlns:p14="http://schemas.microsoft.com/office/powerpoint/2010/main" val="17320470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4EE2711E-7FDD-0E47-B355-18747CD73FDC}" type="slidenum">
              <a:rPr lang="en-US"/>
              <a:pPr>
                <a:defRPr/>
              </a:pPr>
              <a:t>‹#›</a:t>
            </a:fld>
            <a:endParaRPr lang="en-US"/>
          </a:p>
        </p:txBody>
      </p:sp>
    </p:spTree>
    <p:extLst>
      <p:ext uri="{BB962C8B-B14F-4D97-AF65-F5344CB8AC3E}">
        <p14:creationId xmlns:p14="http://schemas.microsoft.com/office/powerpoint/2010/main" val="34927241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BD607940-B5C5-1D4B-88D2-49EBC6333A91}" type="slidenum">
              <a:rPr lang="en-US"/>
              <a:pPr>
                <a:defRPr/>
              </a:pPr>
              <a:t>‹#›</a:t>
            </a:fld>
            <a:endParaRPr lang="en-US"/>
          </a:p>
        </p:txBody>
      </p:sp>
    </p:spTree>
    <p:extLst>
      <p:ext uri="{BB962C8B-B14F-4D97-AF65-F5344CB8AC3E}">
        <p14:creationId xmlns:p14="http://schemas.microsoft.com/office/powerpoint/2010/main" val="112938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A152C462-214D-4540-83A2-E930E03A04FE}" type="slidenum">
              <a:rPr lang="en-US"/>
              <a:pPr>
                <a:defRPr/>
              </a:pPr>
              <a:t>‹#›</a:t>
            </a:fld>
            <a:endParaRPr lang="en-US"/>
          </a:p>
        </p:txBody>
      </p:sp>
    </p:spTree>
    <p:extLst>
      <p:ext uri="{BB962C8B-B14F-4D97-AF65-F5344CB8AC3E}">
        <p14:creationId xmlns:p14="http://schemas.microsoft.com/office/powerpoint/2010/main" val="17679583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AEB51DD-3F52-F842-A62B-9F8444272CCA}" type="slidenum">
              <a:rPr lang="en-US"/>
              <a:pPr>
                <a:defRPr/>
              </a:pPr>
              <a:t>‹#›</a:t>
            </a:fld>
            <a:endParaRPr lang="en-US"/>
          </a:p>
        </p:txBody>
      </p:sp>
    </p:spTree>
    <p:extLst>
      <p:ext uri="{BB962C8B-B14F-4D97-AF65-F5344CB8AC3E}">
        <p14:creationId xmlns:p14="http://schemas.microsoft.com/office/powerpoint/2010/main" val="2975026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D52B614-A10E-4E40-9431-A030A0844B3B}" type="slidenum">
              <a:rPr lang="en-US"/>
              <a:pPr>
                <a:defRPr/>
              </a:pPr>
              <a:t>‹#›</a:t>
            </a:fld>
            <a:endParaRPr lang="en-US"/>
          </a:p>
        </p:txBody>
      </p:sp>
    </p:spTree>
    <p:extLst>
      <p:ext uri="{BB962C8B-B14F-4D97-AF65-F5344CB8AC3E}">
        <p14:creationId xmlns:p14="http://schemas.microsoft.com/office/powerpoint/2010/main" val="223347818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E05A84ED-0EA1-3E4B-9669-6D3C9A30543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Arial"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128"/>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128"/>
        </a:defRPr>
      </a:lvl5pPr>
      <a:lvl6pPr marL="2514600" indent="-228600" algn="l" rtl="0" fontAlgn="base">
        <a:spcBef>
          <a:spcPct val="20000"/>
        </a:spcBef>
        <a:spcAft>
          <a:spcPct val="0"/>
        </a:spcAft>
        <a:buChar char="»"/>
        <a:defRPr sz="2000">
          <a:solidFill>
            <a:schemeClr val="tx1"/>
          </a:solidFill>
          <a:latin typeface="+mn-lt"/>
          <a:ea typeface="ＭＳ Ｐゴシック" charset="-128"/>
        </a:defRPr>
      </a:lvl6pPr>
      <a:lvl7pPr marL="2971800" indent="-228600" algn="l" rtl="0" fontAlgn="base">
        <a:spcBef>
          <a:spcPct val="20000"/>
        </a:spcBef>
        <a:spcAft>
          <a:spcPct val="0"/>
        </a:spcAft>
        <a:buChar char="»"/>
        <a:defRPr sz="2000">
          <a:solidFill>
            <a:schemeClr val="tx1"/>
          </a:solidFill>
          <a:latin typeface="+mn-lt"/>
          <a:ea typeface="ＭＳ Ｐゴシック" charset="-128"/>
        </a:defRPr>
      </a:lvl7pPr>
      <a:lvl8pPr marL="3429000" indent="-228600" algn="l" rtl="0" fontAlgn="base">
        <a:spcBef>
          <a:spcPct val="20000"/>
        </a:spcBef>
        <a:spcAft>
          <a:spcPct val="0"/>
        </a:spcAft>
        <a:buChar char="»"/>
        <a:defRPr sz="2000">
          <a:solidFill>
            <a:schemeClr val="tx1"/>
          </a:solidFill>
          <a:latin typeface="+mn-lt"/>
          <a:ea typeface="ＭＳ Ｐゴシック" charset="-128"/>
        </a:defRPr>
      </a:lvl8pPr>
      <a:lvl9pPr marL="3886200" indent="-228600" algn="l" rtl="0" fontAlgn="base">
        <a:spcBef>
          <a:spcPct val="20000"/>
        </a:spcBef>
        <a:spcAft>
          <a:spcPct val="0"/>
        </a:spcAft>
        <a:buChar char="»"/>
        <a:defRPr sz="2000">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oleObject" Target="../embeddings/oleObject6.bin"/><Relationship Id="rId5" Type="http://schemas.openxmlformats.org/officeDocument/2006/relationships/image" Target="../media/image11.emf"/><Relationship Id="rId1" Type="http://schemas.openxmlformats.org/officeDocument/2006/relationships/vmlDrawing" Target="../drawings/vmlDrawing5.vml"/><Relationship Id="rId2"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7.bin"/><Relationship Id="rId4" Type="http://schemas.openxmlformats.org/officeDocument/2006/relationships/image" Target="../media/image14.emf"/><Relationship Id="rId1" Type="http://schemas.openxmlformats.org/officeDocument/2006/relationships/vmlDrawing" Target="../drawings/vmlDrawing6.vml"/><Relationship Id="rId2"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5.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8.bin"/><Relationship Id="rId4" Type="http://schemas.openxmlformats.org/officeDocument/2006/relationships/image" Target="../media/image17.emf"/><Relationship Id="rId5" Type="http://schemas.openxmlformats.org/officeDocument/2006/relationships/image" Target="../media/image16.png"/><Relationship Id="rId6" Type="http://schemas.openxmlformats.org/officeDocument/2006/relationships/image" Target="../media/image15.jpeg"/><Relationship Id="rId1" Type="http://schemas.openxmlformats.org/officeDocument/2006/relationships/vmlDrawing" Target="../drawings/vmlDrawing7.vml"/><Relationship Id="rId2"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5.jpeg"/><Relationship Id="rId5" Type="http://schemas.openxmlformats.org/officeDocument/2006/relationships/oleObject" Target="../embeddings/oleObject9.bin"/><Relationship Id="rId6" Type="http://schemas.openxmlformats.org/officeDocument/2006/relationships/image" Target="../media/image18.emf"/><Relationship Id="rId1" Type="http://schemas.openxmlformats.org/officeDocument/2006/relationships/vmlDrawing" Target="../drawings/vmlDrawing8.vml"/><Relationship Id="rId2"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0.bin"/><Relationship Id="rId4" Type="http://schemas.openxmlformats.org/officeDocument/2006/relationships/image" Target="../media/image19.emf"/><Relationship Id="rId5" Type="http://schemas.openxmlformats.org/officeDocument/2006/relationships/image" Target="../media/image20.png"/><Relationship Id="rId1" Type="http://schemas.openxmlformats.org/officeDocument/2006/relationships/vmlDrawing" Target="../drawings/vmlDrawing9.vml"/><Relationship Id="rId2"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1.bin"/><Relationship Id="rId4" Type="http://schemas.openxmlformats.org/officeDocument/2006/relationships/image" Target="../media/image21.emf"/><Relationship Id="rId5" Type="http://schemas.openxmlformats.org/officeDocument/2006/relationships/image" Target="../media/image20.png"/><Relationship Id="rId1" Type="http://schemas.openxmlformats.org/officeDocument/2006/relationships/vmlDrawing" Target="../drawings/vmlDrawing10.vml"/><Relationship Id="rId2"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oleObject" Target="../embeddings/oleObject12.bin"/><Relationship Id="rId5" Type="http://schemas.openxmlformats.org/officeDocument/2006/relationships/image" Target="../media/image22.emf"/><Relationship Id="rId1" Type="http://schemas.openxmlformats.org/officeDocument/2006/relationships/vmlDrawing" Target="../drawings/vmlDrawing11.vml"/><Relationship Id="rId2"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4.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5.jpeg"/></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13.bin"/><Relationship Id="rId4" Type="http://schemas.openxmlformats.org/officeDocument/2006/relationships/image" Target="../media/image26.emf"/><Relationship Id="rId5" Type="http://schemas.openxmlformats.org/officeDocument/2006/relationships/image" Target="../media/image27.png"/><Relationship Id="rId1" Type="http://schemas.openxmlformats.org/officeDocument/2006/relationships/vmlDrawing" Target="../drawings/vmlDrawing12.vml"/><Relationship Id="rId2"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oleObject" Target="../embeddings/oleObject14.bin"/><Relationship Id="rId5" Type="http://schemas.openxmlformats.org/officeDocument/2006/relationships/image" Target="../media/image28.emf"/><Relationship Id="rId1" Type="http://schemas.openxmlformats.org/officeDocument/2006/relationships/vmlDrawing" Target="../drawings/vmlDrawing13.vml"/><Relationship Id="rId2"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9.png"/></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4" Type="http://schemas.openxmlformats.org/officeDocument/2006/relationships/oleObject" Target="../embeddings/oleObject15.bin"/><Relationship Id="rId5" Type="http://schemas.openxmlformats.org/officeDocument/2006/relationships/image" Target="../media/image30.emf"/><Relationship Id="rId1" Type="http://schemas.openxmlformats.org/officeDocument/2006/relationships/vmlDrawing" Target="../drawings/vmlDrawing14.vml"/><Relationship Id="rId2"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16.bin"/><Relationship Id="rId4" Type="http://schemas.openxmlformats.org/officeDocument/2006/relationships/image" Target="../media/image5.wmf"/><Relationship Id="rId1" Type="http://schemas.openxmlformats.org/officeDocument/2006/relationships/vmlDrawing" Target="../drawings/vmlDrawing15.vml"/><Relationship Id="rId2"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17.bin"/><Relationship Id="rId4" Type="http://schemas.openxmlformats.org/officeDocument/2006/relationships/image" Target="../media/image6.wmf"/><Relationship Id="rId5" Type="http://schemas.openxmlformats.org/officeDocument/2006/relationships/oleObject" Target="../embeddings/oleObject18.bin"/><Relationship Id="rId6" Type="http://schemas.openxmlformats.org/officeDocument/2006/relationships/image" Target="../media/image7.emf"/><Relationship Id="rId7" Type="http://schemas.openxmlformats.org/officeDocument/2006/relationships/image" Target="../media/image8.png"/><Relationship Id="rId1" Type="http://schemas.openxmlformats.org/officeDocument/2006/relationships/vmlDrawing" Target="../drawings/vmlDrawing16.vml"/><Relationship Id="rId2"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9.bin"/><Relationship Id="rId4" Type="http://schemas.openxmlformats.org/officeDocument/2006/relationships/image" Target="../media/image33.wmf"/><Relationship Id="rId5" Type="http://schemas.openxmlformats.org/officeDocument/2006/relationships/image" Target="../media/image8.png"/><Relationship Id="rId1" Type="http://schemas.openxmlformats.org/officeDocument/2006/relationships/vmlDrawing" Target="../drawings/vmlDrawing17.vml"/><Relationship Id="rId2"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20.bin"/><Relationship Id="rId4" Type="http://schemas.openxmlformats.org/officeDocument/2006/relationships/image" Target="../media/image34.wmf"/><Relationship Id="rId1" Type="http://schemas.openxmlformats.org/officeDocument/2006/relationships/vmlDrawing" Target="../drawings/vmlDrawing18.vml"/><Relationship Id="rId2"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21.bin"/><Relationship Id="rId4" Type="http://schemas.openxmlformats.org/officeDocument/2006/relationships/image" Target="../media/image35.wmf"/><Relationship Id="rId1" Type="http://schemas.openxmlformats.org/officeDocument/2006/relationships/vmlDrawing" Target="../drawings/vmlDrawing19.vml"/><Relationship Id="rId2"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22.bin"/><Relationship Id="rId4" Type="http://schemas.openxmlformats.org/officeDocument/2006/relationships/image" Target="../media/image36.wmf"/><Relationship Id="rId1" Type="http://schemas.openxmlformats.org/officeDocument/2006/relationships/vmlDrawing" Target="../drawings/vmlDrawing20.vml"/><Relationship Id="rId2"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23.bin"/><Relationship Id="rId4" Type="http://schemas.openxmlformats.org/officeDocument/2006/relationships/image" Target="../media/image37.wmf"/><Relationship Id="rId5" Type="http://schemas.openxmlformats.org/officeDocument/2006/relationships/image" Target="../media/image38.jpeg"/><Relationship Id="rId1" Type="http://schemas.openxmlformats.org/officeDocument/2006/relationships/vmlDrawing" Target="../drawings/vmlDrawing21.vml"/><Relationship Id="rId2"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9.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0.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1.jpeg"/></Relationships>
</file>

<file path=ppt/slides/_rels/slide39.xml.rels><?xml version="1.0" encoding="UTF-8" standalone="yes"?>
<Relationships xmlns="http://schemas.openxmlformats.org/package/2006/relationships"><Relationship Id="rId3" Type="http://schemas.openxmlformats.org/officeDocument/2006/relationships/image" Target="../media/image43.png"/><Relationship Id="rId4" Type="http://schemas.openxmlformats.org/officeDocument/2006/relationships/image" Target="../media/image44.png"/><Relationship Id="rId1" Type="http://schemas.openxmlformats.org/officeDocument/2006/relationships/slideLayout" Target="../slideLayouts/slideLayout7.xml"/><Relationship Id="rId2" Type="http://schemas.openxmlformats.org/officeDocument/2006/relationships/image" Target="../media/image4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image" Target="../media/image46.jpeg"/><Relationship Id="rId4" Type="http://schemas.openxmlformats.org/officeDocument/2006/relationships/image" Target="../media/image47.png"/><Relationship Id="rId1" Type="http://schemas.openxmlformats.org/officeDocument/2006/relationships/slideLayout" Target="../slideLayouts/slideLayout2.xml"/><Relationship Id="rId2" Type="http://schemas.openxmlformats.org/officeDocument/2006/relationships/image" Target="../media/image45.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8.jpeg"/></Relationships>
</file>

<file path=ppt/slides/_rels/slide42.xml.rels><?xml version="1.0" encoding="UTF-8" standalone="yes"?>
<Relationships xmlns="http://schemas.openxmlformats.org/package/2006/relationships"><Relationship Id="rId3" Type="http://schemas.openxmlformats.org/officeDocument/2006/relationships/image" Target="../media/image50.png"/><Relationship Id="rId4" Type="http://schemas.openxmlformats.org/officeDocument/2006/relationships/image" Target="../media/image51.png"/><Relationship Id="rId5" Type="http://schemas.openxmlformats.org/officeDocument/2006/relationships/image" Target="../media/image52.png"/><Relationship Id="rId1" Type="http://schemas.openxmlformats.org/officeDocument/2006/relationships/slideLayout" Target="../slideLayouts/slideLayout2.xml"/><Relationship Id="rId2" Type="http://schemas.openxmlformats.org/officeDocument/2006/relationships/image" Target="../media/image49.png"/></Relationships>
</file>

<file path=ppt/slides/_rels/slide43.xml.rels><?xml version="1.0" encoding="UTF-8" standalone="yes"?>
<Relationships xmlns="http://schemas.openxmlformats.org/package/2006/relationships"><Relationship Id="rId3" Type="http://schemas.openxmlformats.org/officeDocument/2006/relationships/image" Target="../media/image52.png"/><Relationship Id="rId4" Type="http://schemas.openxmlformats.org/officeDocument/2006/relationships/image" Target="../media/image54.png"/><Relationship Id="rId1" Type="http://schemas.openxmlformats.org/officeDocument/2006/relationships/slideLayout" Target="../slideLayouts/slideLayout2.xml"/><Relationship Id="rId2" Type="http://schemas.openxmlformats.org/officeDocument/2006/relationships/image" Target="../media/image53.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5.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4" Type="http://schemas.openxmlformats.org/officeDocument/2006/relationships/image" Target="../media/image5.wmf"/><Relationship Id="rId1" Type="http://schemas.openxmlformats.org/officeDocument/2006/relationships/vmlDrawing" Target="../drawings/vmlDrawing1.vml"/><Relationship Id="rId2"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2.bin"/><Relationship Id="rId4" Type="http://schemas.openxmlformats.org/officeDocument/2006/relationships/image" Target="../media/image6.wmf"/><Relationship Id="rId5" Type="http://schemas.openxmlformats.org/officeDocument/2006/relationships/oleObject" Target="../embeddings/oleObject3.bin"/><Relationship Id="rId6" Type="http://schemas.openxmlformats.org/officeDocument/2006/relationships/image" Target="../media/image7.emf"/><Relationship Id="rId7" Type="http://schemas.openxmlformats.org/officeDocument/2006/relationships/image" Target="../media/image8.png"/><Relationship Id="rId1" Type="http://schemas.openxmlformats.org/officeDocument/2006/relationships/vmlDrawing" Target="../drawings/vmlDrawing2.vml"/><Relationship Id="rId2"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4.bin"/><Relationship Id="rId4" Type="http://schemas.openxmlformats.org/officeDocument/2006/relationships/image" Target="../media/image9.emf"/><Relationship Id="rId1" Type="http://schemas.openxmlformats.org/officeDocument/2006/relationships/vmlDrawing" Target="../drawings/vmlDrawing3.vml"/><Relationship Id="rId2"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1.xml"/><Relationship Id="rId4" Type="http://schemas.openxmlformats.org/officeDocument/2006/relationships/oleObject" Target="../embeddings/oleObject5.bin"/><Relationship Id="rId5" Type="http://schemas.openxmlformats.org/officeDocument/2006/relationships/image" Target="../media/image10.emf"/><Relationship Id="rId1" Type="http://schemas.openxmlformats.org/officeDocument/2006/relationships/vmlDrawing" Target="../drawings/vmlDrawing4.vml"/><Relationship Id="rId2"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1" descr="el_batan_quito.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8" name="Rectangle 2"/>
          <p:cNvSpPr>
            <a:spLocks noGrp="1" noChangeArrowheads="1"/>
          </p:cNvSpPr>
          <p:nvPr>
            <p:ph type="ctrTitle"/>
          </p:nvPr>
        </p:nvSpPr>
        <p:spPr>
          <a:xfrm>
            <a:off x="0" y="0"/>
            <a:ext cx="9144000" cy="1066800"/>
          </a:xfrm>
        </p:spPr>
        <p:txBody>
          <a:bodyPr/>
          <a:lstStyle/>
          <a:p>
            <a:pPr eaLnBrk="1" hangingPunct="1"/>
            <a:r>
              <a:rPr lang="en-US">
                <a:latin typeface="Arial" charset="0"/>
              </a:rPr>
              <a:t>PASI Ecuador 2011</a:t>
            </a:r>
            <a:br>
              <a:rPr lang="en-US">
                <a:latin typeface="Arial" charset="0"/>
              </a:rPr>
            </a:br>
            <a:r>
              <a:rPr lang="en-US">
                <a:latin typeface="Arial" charset="0"/>
              </a:rPr>
              <a:t>Seismic Source Studies – Day 1</a:t>
            </a: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4" descr="sourcefun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9600" y="1143000"/>
            <a:ext cx="4772025" cy="524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2" name="Rectangle 5"/>
          <p:cNvSpPr>
            <a:spLocks noGrp="1" noChangeArrowheads="1"/>
          </p:cNvSpPr>
          <p:nvPr>
            <p:ph type="title"/>
          </p:nvPr>
        </p:nvSpPr>
        <p:spPr>
          <a:xfrm>
            <a:off x="457200" y="274638"/>
            <a:ext cx="8229600" cy="639762"/>
          </a:xfrm>
        </p:spPr>
        <p:txBody>
          <a:bodyPr/>
          <a:lstStyle/>
          <a:p>
            <a:pPr eaLnBrk="1" hangingPunct="1"/>
            <a:r>
              <a:rPr lang="en-US" sz="3200">
                <a:latin typeface="Arial" charset="0"/>
                <a:ea typeface="ＭＳ Ｐゴシック" charset="0"/>
                <a:cs typeface="ＭＳ Ｐゴシック" charset="0"/>
              </a:rPr>
              <a:t>Near- &amp; Far-field time histories</a:t>
            </a:r>
          </a:p>
        </p:txBody>
      </p:sp>
      <p:graphicFrame>
        <p:nvGraphicFramePr>
          <p:cNvPr id="4" name="Object 2"/>
          <p:cNvGraphicFramePr>
            <a:graphicFrameLocks noChangeAspect="1"/>
          </p:cNvGraphicFramePr>
          <p:nvPr>
            <p:extLst>
              <p:ext uri="{D42A27DB-BD31-4B8C-83A1-F6EECF244321}">
                <p14:modId xmlns:p14="http://schemas.microsoft.com/office/powerpoint/2010/main" val="3592748869"/>
              </p:ext>
            </p:extLst>
          </p:nvPr>
        </p:nvGraphicFramePr>
        <p:xfrm>
          <a:off x="4876800" y="2590800"/>
          <a:ext cx="4129087" cy="2124075"/>
        </p:xfrm>
        <a:graphic>
          <a:graphicData uri="http://schemas.openxmlformats.org/presentationml/2006/ole">
            <mc:AlternateContent xmlns:mc="http://schemas.openxmlformats.org/markup-compatibility/2006">
              <mc:Choice xmlns:v="urn:schemas-microsoft-com:vml" Requires="v">
                <p:oleObj spid="_x0000_s46086" name="Equation" r:id="rId4" imgW="1752600" imgH="901700" progId="Equation.3">
                  <p:embed/>
                </p:oleObj>
              </mc:Choice>
              <mc:Fallback>
                <p:oleObj name="Equation" r:id="rId4" imgW="1752600" imgH="901700" progId="Equation.3">
                  <p:embed/>
                  <p:pic>
                    <p:nvPicPr>
                      <p:cNvPr id="0" name=""/>
                      <p:cNvPicPr>
                        <a:picLocks noChangeAspect="1" noChangeArrowheads="1"/>
                      </p:cNvPicPr>
                      <p:nvPr/>
                    </p:nvPicPr>
                    <p:blipFill>
                      <a:blip r:embed="rId5"/>
                      <a:srcRect/>
                      <a:stretch>
                        <a:fillRect/>
                      </a:stretch>
                    </p:blipFill>
                    <p:spPr bwMode="auto">
                      <a:xfrm>
                        <a:off x="4876800" y="2590800"/>
                        <a:ext cx="4129087" cy="2124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spTree>
    <p:extLst>
      <p:ext uri="{BB962C8B-B14F-4D97-AF65-F5344CB8AC3E}">
        <p14:creationId xmlns:p14="http://schemas.microsoft.com/office/powerpoint/2010/main" val="3658290921"/>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4"/>
          <p:cNvSpPr>
            <a:spLocks noGrp="1" noChangeArrowheads="1"/>
          </p:cNvSpPr>
          <p:nvPr>
            <p:ph type="title"/>
          </p:nvPr>
        </p:nvSpPr>
        <p:spPr>
          <a:xfrm>
            <a:off x="457200" y="274638"/>
            <a:ext cx="8229600" cy="639762"/>
          </a:xfrm>
        </p:spPr>
        <p:txBody>
          <a:bodyPr/>
          <a:lstStyle/>
          <a:p>
            <a:pPr eaLnBrk="1" hangingPunct="1"/>
            <a:r>
              <a:rPr lang="en-US" sz="3200">
                <a:latin typeface="Arial" charset="0"/>
                <a:ea typeface="ＭＳ Ｐゴシック" charset="0"/>
                <a:cs typeface="ＭＳ Ｐゴシック" charset="0"/>
              </a:rPr>
              <a:t>2004 Parkfield at PKD</a:t>
            </a:r>
          </a:p>
        </p:txBody>
      </p:sp>
      <p:pic>
        <p:nvPicPr>
          <p:cNvPr id="36866" name="Picture 5" descr="pkdecom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7850" y="812800"/>
            <a:ext cx="5448300" cy="574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Text Box 6"/>
          <p:cNvSpPr txBox="1">
            <a:spLocks noChangeArrowheads="1"/>
          </p:cNvSpPr>
          <p:nvPr/>
        </p:nvSpPr>
        <p:spPr bwMode="auto">
          <a:xfrm>
            <a:off x="5060950" y="6400800"/>
            <a:ext cx="10350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seconds</a:t>
            </a:r>
          </a:p>
        </p:txBody>
      </p:sp>
    </p:spTree>
    <p:extLst>
      <p:ext uri="{BB962C8B-B14F-4D97-AF65-F5344CB8AC3E}">
        <p14:creationId xmlns:p14="http://schemas.microsoft.com/office/powerpoint/2010/main" val="2908655833"/>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7889" name="Object 3"/>
          <p:cNvGraphicFramePr>
            <a:graphicFrameLocks noChangeAspect="1"/>
          </p:cNvGraphicFramePr>
          <p:nvPr/>
        </p:nvGraphicFramePr>
        <p:xfrm>
          <a:off x="457200" y="990600"/>
          <a:ext cx="8077200" cy="5559425"/>
        </p:xfrm>
        <a:graphic>
          <a:graphicData uri="http://schemas.openxmlformats.org/presentationml/2006/ole">
            <mc:AlternateContent xmlns:mc="http://schemas.openxmlformats.org/markup-compatibility/2006">
              <mc:Choice xmlns:v="urn:schemas-microsoft-com:vml" Requires="v">
                <p:oleObj spid="_x0000_s47110" name="Equation" r:id="rId3" imgW="4686300" imgH="3225800" progId="Equation.3">
                  <p:embed/>
                </p:oleObj>
              </mc:Choice>
              <mc:Fallback>
                <p:oleObj name="Equation" r:id="rId3" imgW="4686300" imgH="32258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990600"/>
                        <a:ext cx="8077200" cy="555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7890" name="TextBox 1"/>
          <p:cNvSpPr txBox="1">
            <a:spLocks noChangeArrowheads="1"/>
          </p:cNvSpPr>
          <p:nvPr/>
        </p:nvSpPr>
        <p:spPr bwMode="auto">
          <a:xfrm>
            <a:off x="0" y="152400"/>
            <a:ext cx="9144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a:t>Generalizing for Stoke’s Solution to the Vector Wave Equation</a:t>
            </a:r>
          </a:p>
        </p:txBody>
      </p:sp>
      <p:sp>
        <p:nvSpPr>
          <p:cNvPr id="3" name="Rectangle 2"/>
          <p:cNvSpPr/>
          <p:nvPr/>
        </p:nvSpPr>
        <p:spPr>
          <a:xfrm>
            <a:off x="228600" y="5562600"/>
            <a:ext cx="8610600" cy="1143000"/>
          </a:xfrm>
          <a:prstGeom prst="rect">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3807793711"/>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Picture 4" descr="source1fig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58938"/>
            <a:ext cx="9010650" cy="451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14" name="Rectangle 5"/>
          <p:cNvSpPr>
            <a:spLocks noGrp="1" noChangeArrowheads="1"/>
          </p:cNvSpPr>
          <p:nvPr>
            <p:ph type="title"/>
          </p:nvPr>
        </p:nvSpPr>
        <p:spPr/>
        <p:txBody>
          <a:bodyPr/>
          <a:lstStyle/>
          <a:p>
            <a:pPr eaLnBrk="1" hangingPunct="1"/>
            <a:r>
              <a:rPr lang="en-US" sz="3600">
                <a:latin typeface="Arial" charset="0"/>
                <a:ea typeface="ＭＳ Ｐゴシック" charset="0"/>
                <a:cs typeface="ＭＳ Ｐゴシック" charset="0"/>
              </a:rPr>
              <a:t>Single Force Radiation</a:t>
            </a:r>
          </a:p>
        </p:txBody>
      </p:sp>
    </p:spTree>
    <p:extLst>
      <p:ext uri="{BB962C8B-B14F-4D97-AF65-F5344CB8AC3E}">
        <p14:creationId xmlns:p14="http://schemas.microsoft.com/office/powerpoint/2010/main" val="2489246263"/>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extBox 2"/>
          <p:cNvSpPr txBox="1">
            <a:spLocks noChangeArrowheads="1"/>
          </p:cNvSpPr>
          <p:nvPr/>
        </p:nvSpPr>
        <p:spPr bwMode="auto">
          <a:xfrm>
            <a:off x="228600" y="381000"/>
            <a:ext cx="86106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2800"/>
              <a:t>Direction Cosine Relationship Between a Unit Force and Green’s Function Solution</a:t>
            </a:r>
          </a:p>
        </p:txBody>
      </p:sp>
      <p:sp>
        <p:nvSpPr>
          <p:cNvPr id="39938" name="TextBox 3"/>
          <p:cNvSpPr txBox="1">
            <a:spLocks noChangeArrowheads="1"/>
          </p:cNvSpPr>
          <p:nvPr/>
        </p:nvSpPr>
        <p:spPr bwMode="auto">
          <a:xfrm>
            <a:off x="2209800" y="5791200"/>
            <a:ext cx="4953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t>r=[(x</a:t>
            </a:r>
            <a:r>
              <a:rPr lang="en-US" baseline="-25000"/>
              <a:t>1</a:t>
            </a:r>
            <a:r>
              <a:rPr lang="en-US"/>
              <a:t>-</a:t>
            </a:r>
            <a:r>
              <a:rPr lang="en-US">
                <a:latin typeface="Symbol" charset="0"/>
                <a:cs typeface="Symbol" charset="0"/>
              </a:rPr>
              <a:t>z</a:t>
            </a:r>
            <a:r>
              <a:rPr lang="en-US" baseline="-25000"/>
              <a:t>1</a:t>
            </a:r>
            <a:r>
              <a:rPr lang="en-US"/>
              <a:t>)</a:t>
            </a:r>
            <a:r>
              <a:rPr lang="en-US" baseline="30000"/>
              <a:t>2 + </a:t>
            </a:r>
            <a:r>
              <a:rPr lang="en-US"/>
              <a:t>(x</a:t>
            </a:r>
            <a:r>
              <a:rPr lang="en-US" baseline="-25000"/>
              <a:t>2</a:t>
            </a:r>
            <a:r>
              <a:rPr lang="en-US"/>
              <a:t>-</a:t>
            </a:r>
            <a:r>
              <a:rPr lang="en-US">
                <a:latin typeface="Symbol" charset="0"/>
                <a:cs typeface="Symbol" charset="0"/>
              </a:rPr>
              <a:t>z</a:t>
            </a:r>
            <a:r>
              <a:rPr lang="en-US" baseline="-25000"/>
              <a:t>2</a:t>
            </a:r>
            <a:r>
              <a:rPr lang="en-US"/>
              <a:t>)</a:t>
            </a:r>
            <a:r>
              <a:rPr lang="en-US" baseline="30000"/>
              <a:t>2  + </a:t>
            </a:r>
            <a:r>
              <a:rPr lang="en-US"/>
              <a:t>(x</a:t>
            </a:r>
            <a:r>
              <a:rPr lang="en-US" baseline="-25000"/>
              <a:t>3</a:t>
            </a:r>
            <a:r>
              <a:rPr lang="en-US"/>
              <a:t>-</a:t>
            </a:r>
            <a:r>
              <a:rPr lang="en-US">
                <a:latin typeface="Symbol" charset="0"/>
                <a:cs typeface="Symbol" charset="0"/>
              </a:rPr>
              <a:t>z</a:t>
            </a:r>
            <a:r>
              <a:rPr lang="en-US" baseline="-25000"/>
              <a:t>3</a:t>
            </a:r>
            <a:r>
              <a:rPr lang="en-US"/>
              <a:t>)</a:t>
            </a:r>
            <a:r>
              <a:rPr lang="en-US" baseline="30000"/>
              <a:t>2 </a:t>
            </a:r>
            <a:r>
              <a:rPr lang="en-US"/>
              <a:t>]</a:t>
            </a:r>
            <a:r>
              <a:rPr lang="en-US" baseline="30000"/>
              <a:t>0.5</a:t>
            </a:r>
            <a:endParaRPr lang="en-US"/>
          </a:p>
        </p:txBody>
      </p:sp>
      <p:pic>
        <p:nvPicPr>
          <p:cNvPr id="39939" name="Picture 4" descr="dir_cosine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654300" y="1574800"/>
            <a:ext cx="3832225" cy="3697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24792789"/>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61" name="Object 1"/>
          <p:cNvGraphicFramePr>
            <a:graphicFrameLocks noChangeAspect="1"/>
          </p:cNvGraphicFramePr>
          <p:nvPr/>
        </p:nvGraphicFramePr>
        <p:xfrm>
          <a:off x="304800" y="1676400"/>
          <a:ext cx="5192713" cy="4987925"/>
        </p:xfrm>
        <a:graphic>
          <a:graphicData uri="http://schemas.openxmlformats.org/presentationml/2006/ole">
            <mc:AlternateContent xmlns:mc="http://schemas.openxmlformats.org/markup-compatibility/2006">
              <mc:Choice xmlns:v="urn:schemas-microsoft-com:vml" Requires="v">
                <p:oleObj spid="_x0000_s48134" name="Equation" r:id="rId3" imgW="2908300" imgH="2794000" progId="Equation.3">
                  <p:embed/>
                </p:oleObj>
              </mc:Choice>
              <mc:Fallback>
                <p:oleObj name="Equation" r:id="rId3" imgW="2908300" imgH="2794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1676400"/>
                        <a:ext cx="5192713" cy="498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40962" name="Picture 2" descr="dir_cosines.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019800" y="457200"/>
            <a:ext cx="2384425" cy="230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3" name="Picture 4" descr="source1fig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38800" y="3200400"/>
            <a:ext cx="6119813" cy="306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4" name="Rectangle 5"/>
          <p:cNvSpPr txBox="1">
            <a:spLocks noChangeArrowheads="1"/>
          </p:cNvSpPr>
          <p:nvPr/>
        </p:nvSpPr>
        <p:spPr bwMode="auto">
          <a:xfrm>
            <a:off x="0" y="76200"/>
            <a:ext cx="5791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3200">
                <a:solidFill>
                  <a:schemeClr val="tx2"/>
                </a:solidFill>
              </a:rPr>
              <a:t>Single Force Radiation: </a:t>
            </a:r>
          </a:p>
          <a:p>
            <a:pPr algn="ctr" eaLnBrk="1" hangingPunct="1"/>
            <a:r>
              <a:rPr lang="en-US" sz="3200">
                <a:solidFill>
                  <a:schemeClr val="tx2"/>
                </a:solidFill>
              </a:rPr>
              <a:t>P-waves</a:t>
            </a:r>
          </a:p>
        </p:txBody>
      </p:sp>
    </p:spTree>
    <p:extLst>
      <p:ext uri="{BB962C8B-B14F-4D97-AF65-F5344CB8AC3E}">
        <p14:creationId xmlns:p14="http://schemas.microsoft.com/office/powerpoint/2010/main" val="3573182053"/>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Picture 2" descr="dir_cosines.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19800" y="457200"/>
            <a:ext cx="2384425" cy="230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6" name="Picture 4" descr="source1fig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9400" y="3276600"/>
            <a:ext cx="6119813" cy="306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7" name="Rectangle 5"/>
          <p:cNvSpPr txBox="1">
            <a:spLocks noChangeArrowheads="1"/>
          </p:cNvSpPr>
          <p:nvPr/>
        </p:nvSpPr>
        <p:spPr bwMode="auto">
          <a:xfrm>
            <a:off x="0" y="76200"/>
            <a:ext cx="57912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3200">
                <a:solidFill>
                  <a:schemeClr val="tx2"/>
                </a:solidFill>
              </a:rPr>
              <a:t>Single Force Radiation: </a:t>
            </a:r>
          </a:p>
          <a:p>
            <a:pPr algn="ctr" eaLnBrk="1" hangingPunct="1"/>
            <a:r>
              <a:rPr lang="en-US" sz="3200">
                <a:solidFill>
                  <a:schemeClr val="tx2"/>
                </a:solidFill>
              </a:rPr>
              <a:t>S-waves</a:t>
            </a:r>
          </a:p>
        </p:txBody>
      </p:sp>
      <p:sp>
        <p:nvSpPr>
          <p:cNvPr id="6" name="Rectangle 5"/>
          <p:cNvSpPr/>
          <p:nvPr/>
        </p:nvSpPr>
        <p:spPr>
          <a:xfrm>
            <a:off x="2743200" y="3124200"/>
            <a:ext cx="3581400" cy="3429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aphicFrame>
        <p:nvGraphicFramePr>
          <p:cNvPr id="41989" name="Object 1"/>
          <p:cNvGraphicFramePr>
            <a:graphicFrameLocks noChangeAspect="1"/>
          </p:cNvGraphicFramePr>
          <p:nvPr/>
        </p:nvGraphicFramePr>
        <p:xfrm>
          <a:off x="282575" y="1219200"/>
          <a:ext cx="5237163" cy="5532438"/>
        </p:xfrm>
        <a:graphic>
          <a:graphicData uri="http://schemas.openxmlformats.org/presentationml/2006/ole">
            <mc:AlternateContent xmlns:mc="http://schemas.openxmlformats.org/markup-compatibility/2006">
              <mc:Choice xmlns:v="urn:schemas-microsoft-com:vml" Requires="v">
                <p:oleObj spid="_x0000_s49158" name="Equation" r:id="rId5" imgW="2933700" imgH="3098800" progId="Equation.3">
                  <p:embed/>
                </p:oleObj>
              </mc:Choice>
              <mc:Fallback>
                <p:oleObj name="Equation" r:id="rId5" imgW="2933700" imgH="30988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2575" y="1219200"/>
                        <a:ext cx="5237163" cy="553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075596518"/>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5"/>
          <p:cNvSpPr txBox="1">
            <a:spLocks noChangeArrowheads="1"/>
          </p:cNvSpPr>
          <p:nvPr/>
        </p:nvSpPr>
        <p:spPr bwMode="auto">
          <a:xfrm>
            <a:off x="0" y="76200"/>
            <a:ext cx="8610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3200" dirty="0">
                <a:solidFill>
                  <a:schemeClr val="tx2"/>
                </a:solidFill>
              </a:rPr>
              <a:t>Single Couple </a:t>
            </a:r>
            <a:r>
              <a:rPr lang="en-US" sz="3200" dirty="0" smtClean="0">
                <a:solidFill>
                  <a:schemeClr val="tx2"/>
                </a:solidFill>
              </a:rPr>
              <a:t>Source </a:t>
            </a:r>
            <a:r>
              <a:rPr lang="en-US" sz="3200" dirty="0">
                <a:solidFill>
                  <a:schemeClr val="tx2"/>
                </a:solidFill>
              </a:rPr>
              <a:t>Radiation is a Spatial Derivative of the Single Force</a:t>
            </a:r>
          </a:p>
        </p:txBody>
      </p:sp>
      <p:graphicFrame>
        <p:nvGraphicFramePr>
          <p:cNvPr id="43010" name="Object 7"/>
          <p:cNvGraphicFramePr>
            <a:graphicFrameLocks noChangeAspect="1"/>
          </p:cNvGraphicFramePr>
          <p:nvPr/>
        </p:nvGraphicFramePr>
        <p:xfrm>
          <a:off x="152400" y="1828800"/>
          <a:ext cx="4635500" cy="4343400"/>
        </p:xfrm>
        <a:graphic>
          <a:graphicData uri="http://schemas.openxmlformats.org/presentationml/2006/ole">
            <mc:AlternateContent xmlns:mc="http://schemas.openxmlformats.org/markup-compatibility/2006">
              <mc:Choice xmlns:v="urn:schemas-microsoft-com:vml" Requires="v">
                <p:oleObj spid="_x0000_s50182" name="Equation" r:id="rId3" imgW="2616200" imgH="2451100" progId="Equation.3">
                  <p:embed/>
                </p:oleObj>
              </mc:Choice>
              <mc:Fallback>
                <p:oleObj name="Equation" r:id="rId3" imgW="2616200" imgH="24511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 y="1828800"/>
                        <a:ext cx="463550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3011" name="TextBox 8"/>
          <p:cNvSpPr txBox="1">
            <a:spLocks noChangeArrowheads="1"/>
          </p:cNvSpPr>
          <p:nvPr/>
        </p:nvSpPr>
        <p:spPr bwMode="auto">
          <a:xfrm>
            <a:off x="4191000" y="5562600"/>
            <a:ext cx="44180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These derivatives lead to near-field terms</a:t>
            </a:r>
          </a:p>
        </p:txBody>
      </p:sp>
      <p:sp>
        <p:nvSpPr>
          <p:cNvPr id="43012" name="TextBox 9"/>
          <p:cNvSpPr txBox="1">
            <a:spLocks noChangeArrowheads="1"/>
          </p:cNvSpPr>
          <p:nvPr/>
        </p:nvSpPr>
        <p:spPr bwMode="auto">
          <a:xfrm>
            <a:off x="2438400" y="4430713"/>
            <a:ext cx="55483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These derivatives lead to new direction cosine terms</a:t>
            </a:r>
          </a:p>
        </p:txBody>
      </p:sp>
      <p:pic>
        <p:nvPicPr>
          <p:cNvPr id="43013" name="Picture 10" descr="dir_cosines_couple.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257800" y="1371600"/>
            <a:ext cx="3251200" cy="291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40385093"/>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5"/>
          <p:cNvSpPr txBox="1">
            <a:spLocks noChangeArrowheads="1"/>
          </p:cNvSpPr>
          <p:nvPr/>
        </p:nvSpPr>
        <p:spPr bwMode="auto">
          <a:xfrm>
            <a:off x="0" y="76200"/>
            <a:ext cx="8610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3200" dirty="0">
                <a:solidFill>
                  <a:schemeClr val="tx2"/>
                </a:solidFill>
              </a:rPr>
              <a:t>Single Couple </a:t>
            </a:r>
            <a:r>
              <a:rPr lang="en-US" sz="3200" dirty="0" smtClean="0">
                <a:solidFill>
                  <a:schemeClr val="tx2"/>
                </a:solidFill>
              </a:rPr>
              <a:t>Source </a:t>
            </a:r>
            <a:r>
              <a:rPr lang="en-US" sz="3200" dirty="0">
                <a:solidFill>
                  <a:schemeClr val="tx2"/>
                </a:solidFill>
              </a:rPr>
              <a:t>Radiation is a Spatial Derivative of the Single Force</a:t>
            </a:r>
          </a:p>
        </p:txBody>
      </p:sp>
      <p:graphicFrame>
        <p:nvGraphicFramePr>
          <p:cNvPr id="44034" name="Object 10"/>
          <p:cNvGraphicFramePr>
            <a:graphicFrameLocks noChangeAspect="1"/>
          </p:cNvGraphicFramePr>
          <p:nvPr/>
        </p:nvGraphicFramePr>
        <p:xfrm>
          <a:off x="304800" y="1939925"/>
          <a:ext cx="6078538" cy="4308475"/>
        </p:xfrm>
        <a:graphic>
          <a:graphicData uri="http://schemas.openxmlformats.org/presentationml/2006/ole">
            <mc:AlternateContent xmlns:mc="http://schemas.openxmlformats.org/markup-compatibility/2006">
              <mc:Choice xmlns:v="urn:schemas-microsoft-com:vml" Requires="v">
                <p:oleObj spid="_x0000_s51206" name="Equation" r:id="rId3" imgW="3403600" imgH="2413000" progId="Equation.3">
                  <p:embed/>
                </p:oleObj>
              </mc:Choice>
              <mc:Fallback>
                <p:oleObj name="Equation" r:id="rId3" imgW="3403600" imgH="2413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1939925"/>
                        <a:ext cx="6078538" cy="430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44035" name="Picture 1" descr="dir_cosines_couple.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562600" y="1295400"/>
            <a:ext cx="3268663" cy="293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56971914"/>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5"/>
          <p:cNvSpPr txBox="1">
            <a:spLocks noChangeArrowheads="1"/>
          </p:cNvSpPr>
          <p:nvPr/>
        </p:nvSpPr>
        <p:spPr bwMode="auto">
          <a:xfrm>
            <a:off x="0" y="76200"/>
            <a:ext cx="8610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3200" dirty="0">
                <a:solidFill>
                  <a:schemeClr val="tx2"/>
                </a:solidFill>
              </a:rPr>
              <a:t>Single Couple S</a:t>
            </a:r>
            <a:r>
              <a:rPr lang="en-US" sz="3200" dirty="0" smtClean="0">
                <a:solidFill>
                  <a:schemeClr val="tx2"/>
                </a:solidFill>
              </a:rPr>
              <a:t>ource </a:t>
            </a:r>
            <a:r>
              <a:rPr lang="en-US" sz="3200" dirty="0">
                <a:solidFill>
                  <a:schemeClr val="tx2"/>
                </a:solidFill>
              </a:rPr>
              <a:t>Radiation for S waves</a:t>
            </a:r>
          </a:p>
        </p:txBody>
      </p:sp>
      <p:pic>
        <p:nvPicPr>
          <p:cNvPr id="45058" name="Picture 1" descr="dir_cosines_couple.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1295400"/>
            <a:ext cx="3268663" cy="293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45059" name="Object 5"/>
          <p:cNvGraphicFramePr>
            <a:graphicFrameLocks noChangeAspect="1"/>
          </p:cNvGraphicFramePr>
          <p:nvPr/>
        </p:nvGraphicFramePr>
        <p:xfrm>
          <a:off x="146050" y="1600200"/>
          <a:ext cx="5510213" cy="3967163"/>
        </p:xfrm>
        <a:graphic>
          <a:graphicData uri="http://schemas.openxmlformats.org/presentationml/2006/ole">
            <mc:AlternateContent xmlns:mc="http://schemas.openxmlformats.org/markup-compatibility/2006">
              <mc:Choice xmlns:v="urn:schemas-microsoft-com:vml" Requires="v">
                <p:oleObj spid="_x0000_s52230" name="Equation" r:id="rId4" imgW="3086100" imgH="2222500" progId="Equation.3">
                  <p:embed/>
                </p:oleObj>
              </mc:Choice>
              <mc:Fallback>
                <p:oleObj name="Equation" r:id="rId4" imgW="3086100" imgH="22225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6050" y="1600200"/>
                        <a:ext cx="5510213" cy="396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451473667"/>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p:nvPr>
        </p:nvSpPr>
        <p:spPr/>
        <p:txBody>
          <a:bodyPr/>
          <a:lstStyle/>
          <a:p>
            <a:r>
              <a:rPr lang="en-US">
                <a:latin typeface="Arial" charset="0"/>
              </a:rPr>
              <a:t>Today’s Objectives</a:t>
            </a:r>
          </a:p>
        </p:txBody>
      </p:sp>
      <p:sp>
        <p:nvSpPr>
          <p:cNvPr id="15362" name="Content Placeholder 2"/>
          <p:cNvSpPr>
            <a:spLocks noGrp="1"/>
          </p:cNvSpPr>
          <p:nvPr>
            <p:ph idx="1"/>
          </p:nvPr>
        </p:nvSpPr>
        <p:spPr>
          <a:xfrm>
            <a:off x="457200" y="1600200"/>
            <a:ext cx="8229600" cy="5029200"/>
          </a:xfrm>
        </p:spPr>
        <p:txBody>
          <a:bodyPr/>
          <a:lstStyle/>
          <a:p>
            <a:r>
              <a:rPr lang="en-US" sz="2800">
                <a:latin typeface="Arial" charset="0"/>
              </a:rPr>
              <a:t>Review General Theory for Regional Distance Seismic Moment Tensor Inversion</a:t>
            </a:r>
          </a:p>
          <a:p>
            <a:r>
              <a:rPr lang="en-US" sz="2800">
                <a:latin typeface="Arial" charset="0"/>
              </a:rPr>
              <a:t>Acquiring the Software</a:t>
            </a:r>
          </a:p>
          <a:p>
            <a:r>
              <a:rPr lang="en-US" sz="2800">
                <a:latin typeface="Arial" charset="0"/>
              </a:rPr>
              <a:t>Exercise 1</a:t>
            </a:r>
          </a:p>
          <a:p>
            <a:pPr lvl="1"/>
            <a:r>
              <a:rPr lang="en-US" sz="1800">
                <a:latin typeface="Arial" charset="0"/>
                <a:ea typeface="ＭＳ Ｐゴシック" charset="0"/>
              </a:rPr>
              <a:t>Synthetic data example with/without noise</a:t>
            </a:r>
          </a:p>
          <a:p>
            <a:pPr lvl="1"/>
            <a:r>
              <a:rPr lang="en-US" sz="1800">
                <a:latin typeface="Arial" charset="0"/>
                <a:ea typeface="ＭＳ Ｐゴシック" charset="0"/>
              </a:rPr>
              <a:t>Computing Green’s functions</a:t>
            </a:r>
          </a:p>
          <a:p>
            <a:pPr lvl="1"/>
            <a:r>
              <a:rPr lang="en-US" sz="1800">
                <a:latin typeface="Arial" charset="0"/>
                <a:ea typeface="ＭＳ Ｐゴシック" charset="0"/>
              </a:rPr>
              <a:t>Filtering data and Green’s functions</a:t>
            </a:r>
          </a:p>
          <a:p>
            <a:pPr lvl="1"/>
            <a:r>
              <a:rPr lang="en-US" sz="1800">
                <a:latin typeface="Arial" charset="0"/>
                <a:ea typeface="ＭＳ Ｐゴシック" charset="0"/>
              </a:rPr>
              <a:t>Running tdmt_invc_iso</a:t>
            </a:r>
          </a:p>
          <a:p>
            <a:pPr lvl="1"/>
            <a:r>
              <a:rPr lang="en-US" sz="1800">
                <a:latin typeface="Arial" charset="0"/>
                <a:ea typeface="ＭＳ Ｐゴシック" charset="0"/>
              </a:rPr>
              <a:t>Adding and removing data</a:t>
            </a:r>
          </a:p>
          <a:p>
            <a:pPr lvl="1"/>
            <a:r>
              <a:rPr lang="en-US" sz="1800">
                <a:latin typeface="Arial" charset="0"/>
                <a:ea typeface="ＭＳ Ｐゴシック" charset="0"/>
              </a:rPr>
              <a:t>Solution sensitivity to source depth and station geometry</a:t>
            </a:r>
          </a:p>
          <a:p>
            <a:r>
              <a:rPr lang="en-US">
                <a:latin typeface="Arial" charset="0"/>
              </a:rPr>
              <a:t>Exercise 2 </a:t>
            </a:r>
          </a:p>
          <a:p>
            <a:pPr lvl="1"/>
            <a:r>
              <a:rPr lang="en-US" sz="1800">
                <a:latin typeface="Arial" charset="0"/>
                <a:ea typeface="ＭＳ Ｐゴシック" charset="0"/>
              </a:rPr>
              <a:t>Application to a California earthquake</a:t>
            </a:r>
          </a:p>
        </p:txBody>
      </p:sp>
    </p:spTree>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1" name="Picture 3" descr="single_couple.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133600" y="762000"/>
            <a:ext cx="4873625" cy="532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616409"/>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5" name="Picture 4" descr="source1fig3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609600"/>
            <a:ext cx="8458200" cy="520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06" name="TextBox 1"/>
          <p:cNvSpPr txBox="1">
            <a:spLocks noChangeArrowheads="1"/>
          </p:cNvSpPr>
          <p:nvPr/>
        </p:nvSpPr>
        <p:spPr bwMode="auto">
          <a:xfrm>
            <a:off x="228600" y="6248400"/>
            <a:ext cx="31273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From Lay and Wallace, 1995</a:t>
            </a:r>
          </a:p>
        </p:txBody>
      </p:sp>
    </p:spTree>
    <p:extLst>
      <p:ext uri="{BB962C8B-B14F-4D97-AF65-F5344CB8AC3E}">
        <p14:creationId xmlns:p14="http://schemas.microsoft.com/office/powerpoint/2010/main" val="735384179"/>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29" name="Picture 4" descr="source1fig3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228600"/>
            <a:ext cx="6400800" cy="582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0" name="TextBox 2"/>
          <p:cNvSpPr txBox="1">
            <a:spLocks noChangeArrowheads="1"/>
          </p:cNvSpPr>
          <p:nvPr/>
        </p:nvSpPr>
        <p:spPr bwMode="auto">
          <a:xfrm>
            <a:off x="228600" y="6248400"/>
            <a:ext cx="31273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From Lay and Wallace, 1995</a:t>
            </a:r>
          </a:p>
        </p:txBody>
      </p:sp>
    </p:spTree>
    <p:extLst>
      <p:ext uri="{BB962C8B-B14F-4D97-AF65-F5344CB8AC3E}">
        <p14:creationId xmlns:p14="http://schemas.microsoft.com/office/powerpoint/2010/main" val="1510137061"/>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5"/>
          <p:cNvSpPr txBox="1">
            <a:spLocks noChangeArrowheads="1"/>
          </p:cNvSpPr>
          <p:nvPr/>
        </p:nvSpPr>
        <p:spPr bwMode="auto">
          <a:xfrm>
            <a:off x="0" y="76200"/>
            <a:ext cx="8610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3200">
                <a:solidFill>
                  <a:schemeClr val="tx2"/>
                </a:solidFill>
              </a:rPr>
              <a:t>Double Couple is the Sum of Two Single Couples: P-waves</a:t>
            </a:r>
          </a:p>
        </p:txBody>
      </p:sp>
      <p:graphicFrame>
        <p:nvGraphicFramePr>
          <p:cNvPr id="49154" name="Object 10"/>
          <p:cNvGraphicFramePr>
            <a:graphicFrameLocks noChangeAspect="1"/>
          </p:cNvGraphicFramePr>
          <p:nvPr/>
        </p:nvGraphicFramePr>
        <p:xfrm>
          <a:off x="381000" y="2438400"/>
          <a:ext cx="5240338" cy="3311525"/>
        </p:xfrm>
        <a:graphic>
          <a:graphicData uri="http://schemas.openxmlformats.org/presentationml/2006/ole">
            <mc:AlternateContent xmlns:mc="http://schemas.openxmlformats.org/markup-compatibility/2006">
              <mc:Choice xmlns:v="urn:schemas-microsoft-com:vml" Requires="v">
                <p:oleObj spid="_x0000_s53254" name="Equation" r:id="rId3" imgW="2933700" imgH="1854200" progId="Equation.3">
                  <p:embed/>
                </p:oleObj>
              </mc:Choice>
              <mc:Fallback>
                <p:oleObj name="Equation" r:id="rId3" imgW="2933700" imgH="18542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2438400"/>
                        <a:ext cx="5240338" cy="331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pic>
        <p:nvPicPr>
          <p:cNvPr id="49155" name="Picture 2" descr="double_couple.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867400" y="1295400"/>
            <a:ext cx="2971800" cy="262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6" name="TextBox 1"/>
          <p:cNvSpPr txBox="1">
            <a:spLocks noChangeArrowheads="1"/>
          </p:cNvSpPr>
          <p:nvPr/>
        </p:nvSpPr>
        <p:spPr bwMode="auto">
          <a:xfrm>
            <a:off x="3352800" y="5181600"/>
            <a:ext cx="49704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Same radiation pattern as for the single-couple</a:t>
            </a:r>
          </a:p>
        </p:txBody>
      </p:sp>
    </p:spTree>
    <p:extLst>
      <p:ext uri="{BB962C8B-B14F-4D97-AF65-F5344CB8AC3E}">
        <p14:creationId xmlns:p14="http://schemas.microsoft.com/office/powerpoint/2010/main" val="3322449339"/>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5"/>
          <p:cNvSpPr txBox="1">
            <a:spLocks noChangeArrowheads="1"/>
          </p:cNvSpPr>
          <p:nvPr/>
        </p:nvSpPr>
        <p:spPr bwMode="auto">
          <a:xfrm>
            <a:off x="0" y="76200"/>
            <a:ext cx="8610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3200">
                <a:solidFill>
                  <a:schemeClr val="tx2"/>
                </a:solidFill>
              </a:rPr>
              <a:t>Double Couple is the Sum of Two Single Couples: S-waves</a:t>
            </a:r>
          </a:p>
        </p:txBody>
      </p:sp>
      <p:pic>
        <p:nvPicPr>
          <p:cNvPr id="50178" name="Picture 2" descr="double_couple.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1295400"/>
            <a:ext cx="2971800" cy="262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0179" name="Object 5"/>
          <p:cNvGraphicFramePr>
            <a:graphicFrameLocks noChangeAspect="1"/>
          </p:cNvGraphicFramePr>
          <p:nvPr/>
        </p:nvGraphicFramePr>
        <p:xfrm>
          <a:off x="228600" y="1203325"/>
          <a:ext cx="6108700" cy="5441950"/>
        </p:xfrm>
        <a:graphic>
          <a:graphicData uri="http://schemas.openxmlformats.org/presentationml/2006/ole">
            <mc:AlternateContent xmlns:mc="http://schemas.openxmlformats.org/markup-compatibility/2006">
              <mc:Choice xmlns:v="urn:schemas-microsoft-com:vml" Requires="v">
                <p:oleObj spid="_x0000_s54278" name="Equation" r:id="rId4" imgW="3848100" imgH="3429000" progId="Equation.3">
                  <p:embed/>
                </p:oleObj>
              </mc:Choice>
              <mc:Fallback>
                <p:oleObj name="Equation" r:id="rId4" imgW="3848100" imgH="34290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1203325"/>
                        <a:ext cx="6108700" cy="544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0180" name="TextBox 1"/>
          <p:cNvSpPr txBox="1">
            <a:spLocks noChangeArrowheads="1"/>
          </p:cNvSpPr>
          <p:nvPr/>
        </p:nvSpPr>
        <p:spPr bwMode="auto">
          <a:xfrm>
            <a:off x="2971800" y="6096000"/>
            <a:ext cx="51498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S-waves also have a four-lobed radiation pattern</a:t>
            </a:r>
          </a:p>
        </p:txBody>
      </p:sp>
    </p:spTree>
    <p:extLst>
      <p:ext uri="{BB962C8B-B14F-4D97-AF65-F5344CB8AC3E}">
        <p14:creationId xmlns:p14="http://schemas.microsoft.com/office/powerpoint/2010/main" val="2874180011"/>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Picture 2" descr="double_couple_rad.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95500" y="749300"/>
            <a:ext cx="4935538" cy="533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41786753"/>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5" name="Picture 2" descr="source1fig2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04800"/>
            <a:ext cx="8053388" cy="623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6" name="Text Box 3"/>
          <p:cNvSpPr txBox="1">
            <a:spLocks noChangeArrowheads="1"/>
          </p:cNvSpPr>
          <p:nvPr/>
        </p:nvSpPr>
        <p:spPr bwMode="auto">
          <a:xfrm>
            <a:off x="5851525" y="5065713"/>
            <a:ext cx="29146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From Aki &amp; Richards, 1981</a:t>
            </a:r>
          </a:p>
        </p:txBody>
      </p:sp>
      <p:sp>
        <p:nvSpPr>
          <p:cNvPr id="2" name="Rectangle 1"/>
          <p:cNvSpPr/>
          <p:nvPr/>
        </p:nvSpPr>
        <p:spPr>
          <a:xfrm>
            <a:off x="0" y="152400"/>
            <a:ext cx="9144000" cy="2057400"/>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4" name="Object 3"/>
          <p:cNvGraphicFramePr>
            <a:graphicFrameLocks noChangeAspect="1"/>
          </p:cNvGraphicFramePr>
          <p:nvPr>
            <p:extLst>
              <p:ext uri="{D42A27DB-BD31-4B8C-83A1-F6EECF244321}">
                <p14:modId xmlns:p14="http://schemas.microsoft.com/office/powerpoint/2010/main" val="2118242411"/>
              </p:ext>
            </p:extLst>
          </p:nvPr>
        </p:nvGraphicFramePr>
        <p:xfrm>
          <a:off x="134309" y="658812"/>
          <a:ext cx="8857291" cy="865188"/>
        </p:xfrm>
        <a:graphic>
          <a:graphicData uri="http://schemas.openxmlformats.org/presentationml/2006/ole">
            <mc:AlternateContent xmlns:mc="http://schemas.openxmlformats.org/markup-compatibility/2006">
              <mc:Choice xmlns:v="urn:schemas-microsoft-com:vml" Requires="v">
                <p:oleObj spid="_x0000_s55302" name="Equation" r:id="rId4" imgW="4686300" imgH="457200" progId="Equation.3">
                  <p:embed/>
                </p:oleObj>
              </mc:Choice>
              <mc:Fallback>
                <p:oleObj name="Equation" r:id="rId4" imgW="4686300" imgH="457200" progId="Equation.3">
                  <p:embed/>
                  <p:pic>
                    <p:nvPicPr>
                      <p:cNvPr id="0" name=""/>
                      <p:cNvPicPr>
                        <a:picLocks noChangeAspect="1" noChangeArrowheads="1"/>
                      </p:cNvPicPr>
                      <p:nvPr/>
                    </p:nvPicPr>
                    <p:blipFill>
                      <a:blip r:embed="rId5"/>
                      <a:srcRect/>
                      <a:stretch>
                        <a:fillRect/>
                      </a:stretch>
                    </p:blipFill>
                    <p:spPr bwMode="auto">
                      <a:xfrm>
                        <a:off x="134309" y="658812"/>
                        <a:ext cx="8857291" cy="865188"/>
                      </a:xfrm>
                      <a:prstGeom prst="rect">
                        <a:avLst/>
                      </a:prstGeom>
                      <a:noFill/>
                      <a:ln>
                        <a:noFill/>
                      </a:ln>
                      <a:extLst/>
                    </p:spPr>
                  </p:pic>
                </p:oleObj>
              </mc:Fallback>
            </mc:AlternateContent>
          </a:graphicData>
        </a:graphic>
      </p:graphicFrame>
    </p:spTree>
    <p:extLst>
      <p:ext uri="{BB962C8B-B14F-4D97-AF65-F5344CB8AC3E}">
        <p14:creationId xmlns:p14="http://schemas.microsoft.com/office/powerpoint/2010/main" val="3257282266"/>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3249" name="Object 2"/>
          <p:cNvGraphicFramePr>
            <a:graphicFrameLocks noChangeAspect="1"/>
          </p:cNvGraphicFramePr>
          <p:nvPr/>
        </p:nvGraphicFramePr>
        <p:xfrm>
          <a:off x="457200" y="1676400"/>
          <a:ext cx="7543800" cy="4221163"/>
        </p:xfrm>
        <a:graphic>
          <a:graphicData uri="http://schemas.openxmlformats.org/presentationml/2006/ole">
            <mc:AlternateContent xmlns:mc="http://schemas.openxmlformats.org/markup-compatibility/2006">
              <mc:Choice xmlns:v="urn:schemas-microsoft-com:vml" Requires="v">
                <p:oleObj spid="_x0000_s56326" name="Equation" r:id="rId3" imgW="3200400" imgH="1790700" progId="Equation.3">
                  <p:embed/>
                </p:oleObj>
              </mc:Choice>
              <mc:Fallback>
                <p:oleObj name="Equation" r:id="rId3" imgW="3200400" imgH="17907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1676400"/>
                        <a:ext cx="7543800" cy="4221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sp>
        <p:nvSpPr>
          <p:cNvPr id="53250" name="Rectangle 5"/>
          <p:cNvSpPr>
            <a:spLocks noGrp="1" noChangeArrowheads="1"/>
          </p:cNvSpPr>
          <p:nvPr>
            <p:ph type="title"/>
          </p:nvPr>
        </p:nvSpPr>
        <p:spPr>
          <a:xfrm>
            <a:off x="457200" y="76200"/>
            <a:ext cx="8229600" cy="1143000"/>
          </a:xfrm>
        </p:spPr>
        <p:txBody>
          <a:bodyPr/>
          <a:lstStyle/>
          <a:p>
            <a:pPr eaLnBrk="1" hangingPunct="1"/>
            <a:r>
              <a:rPr lang="en-US" sz="3600">
                <a:latin typeface="Arial" charset="0"/>
                <a:ea typeface="ＭＳ Ｐゴシック" charset="0"/>
                <a:cs typeface="ＭＳ Ｐゴシック" charset="0"/>
              </a:rPr>
              <a:t>Seismic Representation Theorm</a:t>
            </a:r>
          </a:p>
        </p:txBody>
      </p:sp>
      <p:sp>
        <p:nvSpPr>
          <p:cNvPr id="53251" name="Text Box 6"/>
          <p:cNvSpPr txBox="1">
            <a:spLocks noChangeArrowheads="1"/>
          </p:cNvSpPr>
          <p:nvPr/>
        </p:nvSpPr>
        <p:spPr bwMode="auto">
          <a:xfrm>
            <a:off x="7299325" y="3000375"/>
            <a:ext cx="153987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b="1"/>
              <a:t>Spatial point-source</a:t>
            </a:r>
          </a:p>
        </p:txBody>
      </p:sp>
      <p:sp>
        <p:nvSpPr>
          <p:cNvPr id="53252" name="Text Box 7"/>
          <p:cNvSpPr txBox="1">
            <a:spLocks noChangeArrowheads="1"/>
          </p:cNvSpPr>
          <p:nvPr/>
        </p:nvSpPr>
        <p:spPr bwMode="auto">
          <a:xfrm>
            <a:off x="5867400" y="4114800"/>
            <a:ext cx="28956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b="1"/>
              <a:t>Spatial and temporal point-source</a:t>
            </a:r>
          </a:p>
        </p:txBody>
      </p:sp>
      <p:sp>
        <p:nvSpPr>
          <p:cNvPr id="53253" name="Text Box 8"/>
          <p:cNvSpPr txBox="1">
            <a:spLocks noChangeArrowheads="1"/>
          </p:cNvSpPr>
          <p:nvPr/>
        </p:nvSpPr>
        <p:spPr bwMode="auto">
          <a:xfrm>
            <a:off x="4495800" y="5105400"/>
            <a:ext cx="40386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sz="1800" b="1"/>
              <a:t>M has units of moment. i and j refer to directions of forces and derivatives. i.e. they define couples</a:t>
            </a:r>
          </a:p>
        </p:txBody>
      </p:sp>
      <p:sp>
        <p:nvSpPr>
          <p:cNvPr id="53254" name="Rectangle 9"/>
          <p:cNvSpPr>
            <a:spLocks noChangeArrowheads="1"/>
          </p:cNvSpPr>
          <p:nvPr/>
        </p:nvSpPr>
        <p:spPr bwMode="auto">
          <a:xfrm>
            <a:off x="304800" y="1447800"/>
            <a:ext cx="7848600" cy="1143000"/>
          </a:xfrm>
          <a:prstGeom prst="rect">
            <a:avLst/>
          </a:prstGeom>
          <a:noFill/>
          <a:ln w="38100">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53255" name="Rectangle 10"/>
          <p:cNvSpPr>
            <a:spLocks noChangeArrowheads="1"/>
          </p:cNvSpPr>
          <p:nvPr/>
        </p:nvSpPr>
        <p:spPr bwMode="auto">
          <a:xfrm>
            <a:off x="304800" y="5181600"/>
            <a:ext cx="3733800" cy="762000"/>
          </a:xfrm>
          <a:prstGeom prst="rect">
            <a:avLst/>
          </a:prstGeom>
          <a:noFill/>
          <a:ln w="38100">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Tree>
    <p:extLst>
      <p:ext uri="{BB962C8B-B14F-4D97-AF65-F5344CB8AC3E}">
        <p14:creationId xmlns:p14="http://schemas.microsoft.com/office/powerpoint/2010/main" val="247692436"/>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4273" name="Object 2"/>
          <p:cNvGraphicFramePr>
            <a:graphicFrameLocks noChangeAspect="1"/>
          </p:cNvGraphicFramePr>
          <p:nvPr/>
        </p:nvGraphicFramePr>
        <p:xfrm>
          <a:off x="304800" y="1217613"/>
          <a:ext cx="2895600" cy="458787"/>
        </p:xfrm>
        <a:graphic>
          <a:graphicData uri="http://schemas.openxmlformats.org/presentationml/2006/ole">
            <mc:AlternateContent xmlns:mc="http://schemas.openxmlformats.org/markup-compatibility/2006">
              <mc:Choice xmlns:v="urn:schemas-microsoft-com:vml" Requires="v">
                <p:oleObj spid="_x0000_s57354" name="Equation" r:id="rId3" imgW="1511300" imgH="241300" progId="Equation.3">
                  <p:embed/>
                </p:oleObj>
              </mc:Choice>
              <mc:Fallback>
                <p:oleObj name="Equation" r:id="rId3" imgW="1511300" imgH="2413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1217613"/>
                        <a:ext cx="2895600"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54274" name="Object 3"/>
          <p:cNvGraphicFramePr>
            <a:graphicFrameLocks noChangeAspect="1"/>
          </p:cNvGraphicFramePr>
          <p:nvPr>
            <p:extLst>
              <p:ext uri="{D42A27DB-BD31-4B8C-83A1-F6EECF244321}">
                <p14:modId xmlns:p14="http://schemas.microsoft.com/office/powerpoint/2010/main" val="2791220448"/>
              </p:ext>
            </p:extLst>
          </p:nvPr>
        </p:nvGraphicFramePr>
        <p:xfrm>
          <a:off x="198438" y="1719263"/>
          <a:ext cx="3260725" cy="1487487"/>
        </p:xfrm>
        <a:graphic>
          <a:graphicData uri="http://schemas.openxmlformats.org/presentationml/2006/ole">
            <mc:AlternateContent xmlns:mc="http://schemas.openxmlformats.org/markup-compatibility/2006">
              <mc:Choice xmlns:v="urn:schemas-microsoft-com:vml" Requires="v">
                <p:oleObj spid="_x0000_s57355" name="Equation" r:id="rId5" imgW="1752600" imgH="800100" progId="Equation.3">
                  <p:embed/>
                </p:oleObj>
              </mc:Choice>
              <mc:Fallback>
                <p:oleObj name="Equation" r:id="rId5" imgW="1752600" imgH="800100" progId="Equation.3">
                  <p:embed/>
                  <p:pic>
                    <p:nvPicPr>
                      <p:cNvPr id="0" name=""/>
                      <p:cNvPicPr>
                        <a:picLocks noChangeAspect="1" noChangeArrowheads="1"/>
                      </p:cNvPicPr>
                      <p:nvPr/>
                    </p:nvPicPr>
                    <p:blipFill>
                      <a:blip r:embed="rId6"/>
                      <a:srcRect/>
                      <a:stretch>
                        <a:fillRect/>
                      </a:stretch>
                    </p:blipFill>
                    <p:spPr bwMode="auto">
                      <a:xfrm>
                        <a:off x="198438" y="1719263"/>
                        <a:ext cx="3260725" cy="1487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pic>
        <p:nvPicPr>
          <p:cNvPr id="54275" name="Picture 6" descr="mtfi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05200" y="1295400"/>
            <a:ext cx="5334000" cy="495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2861073"/>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1" descr="green_tensor.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76300" y="114300"/>
            <a:ext cx="7385050" cy="662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94916229"/>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4"/>
          <p:cNvSpPr>
            <a:spLocks noGrp="1" noChangeArrowheads="1"/>
          </p:cNvSpPr>
          <p:nvPr>
            <p:ph type="title"/>
          </p:nvPr>
        </p:nvSpPr>
        <p:spPr/>
        <p:txBody>
          <a:bodyPr/>
          <a:lstStyle/>
          <a:p>
            <a:pPr eaLnBrk="1" hangingPunct="1"/>
            <a:r>
              <a:rPr lang="en-US">
                <a:latin typeface="Arial" charset="0"/>
                <a:ea typeface="ＭＳ Ｐゴシック" charset="0"/>
                <a:cs typeface="ＭＳ Ｐゴシック" charset="0"/>
              </a:rPr>
              <a:t>Earthquake Mechanism</a:t>
            </a:r>
          </a:p>
        </p:txBody>
      </p:sp>
      <p:pic>
        <p:nvPicPr>
          <p:cNvPr id="29698" name="Picture 6" descr="nc4014875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95400" y="1524000"/>
            <a:ext cx="6667500" cy="515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25530503"/>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5297" name="Object 2"/>
          <p:cNvGraphicFramePr>
            <a:graphicFrameLocks noChangeAspect="1"/>
          </p:cNvGraphicFramePr>
          <p:nvPr/>
        </p:nvGraphicFramePr>
        <p:xfrm>
          <a:off x="2514600" y="1828800"/>
          <a:ext cx="3732213" cy="2027238"/>
        </p:xfrm>
        <a:graphic>
          <a:graphicData uri="http://schemas.openxmlformats.org/presentationml/2006/ole">
            <mc:AlternateContent xmlns:mc="http://schemas.openxmlformats.org/markup-compatibility/2006">
              <mc:Choice xmlns:v="urn:schemas-microsoft-com:vml" Requires="v">
                <p:oleObj spid="_x0000_s58374" name="Equation" r:id="rId3" imgW="1308100" imgH="711200" progId="Equation.3">
                  <p:embed/>
                </p:oleObj>
              </mc:Choice>
              <mc:Fallback>
                <p:oleObj name="Equation" r:id="rId3" imgW="1308100" imgH="7112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4600" y="1828800"/>
                        <a:ext cx="3732213" cy="2027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55298" name="Rectangle 5"/>
          <p:cNvSpPr>
            <a:spLocks noGrp="1" noChangeArrowheads="1"/>
          </p:cNvSpPr>
          <p:nvPr>
            <p:ph type="title"/>
          </p:nvPr>
        </p:nvSpPr>
        <p:spPr/>
        <p:txBody>
          <a:bodyPr/>
          <a:lstStyle/>
          <a:p>
            <a:pPr eaLnBrk="1" hangingPunct="1"/>
            <a:r>
              <a:rPr lang="en-US" sz="3600">
                <a:latin typeface="Arial" charset="0"/>
                <a:ea typeface="ＭＳ Ｐゴシック" charset="0"/>
                <a:cs typeface="ＭＳ Ｐゴシック" charset="0"/>
              </a:rPr>
              <a:t>What Kind of Mechanism is this?</a:t>
            </a:r>
          </a:p>
        </p:txBody>
      </p:sp>
      <p:sp>
        <p:nvSpPr>
          <p:cNvPr id="55299" name="Text Box 6"/>
          <p:cNvSpPr txBox="1">
            <a:spLocks noChangeArrowheads="1"/>
          </p:cNvSpPr>
          <p:nvPr/>
        </p:nvSpPr>
        <p:spPr bwMode="auto">
          <a:xfrm>
            <a:off x="762000" y="5105400"/>
            <a:ext cx="7696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b="1"/>
              <a:t>What are the principle axes?</a:t>
            </a:r>
          </a:p>
        </p:txBody>
      </p:sp>
      <p:pic>
        <p:nvPicPr>
          <p:cNvPr id="5" name="Picture 6" descr="mtfi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43600" y="4167505"/>
            <a:ext cx="2895600" cy="2690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1272905"/>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6321" name="Object 2"/>
          <p:cNvGraphicFramePr>
            <a:graphicFrameLocks noChangeAspect="1"/>
          </p:cNvGraphicFramePr>
          <p:nvPr/>
        </p:nvGraphicFramePr>
        <p:xfrm>
          <a:off x="1371600" y="1295400"/>
          <a:ext cx="6376988" cy="4706938"/>
        </p:xfrm>
        <a:graphic>
          <a:graphicData uri="http://schemas.openxmlformats.org/presentationml/2006/ole">
            <mc:AlternateContent xmlns:mc="http://schemas.openxmlformats.org/markup-compatibility/2006">
              <mc:Choice xmlns:v="urn:schemas-microsoft-com:vml" Requires="v">
                <p:oleObj spid="_x0000_s59398" name="Equation" r:id="rId3" imgW="2235200" imgH="1651000" progId="Equation.3">
                  <p:embed/>
                </p:oleObj>
              </mc:Choice>
              <mc:Fallback>
                <p:oleObj name="Equation" r:id="rId3" imgW="2235200" imgH="165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1600" y="1295400"/>
                        <a:ext cx="6376988" cy="4706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56322" name="Rectangle 6"/>
          <p:cNvSpPr>
            <a:spLocks noGrp="1" noChangeArrowheads="1"/>
          </p:cNvSpPr>
          <p:nvPr>
            <p:ph type="title"/>
          </p:nvPr>
        </p:nvSpPr>
        <p:spPr>
          <a:xfrm>
            <a:off x="457200" y="274638"/>
            <a:ext cx="8229600" cy="792162"/>
          </a:xfrm>
        </p:spPr>
        <p:txBody>
          <a:bodyPr/>
          <a:lstStyle/>
          <a:p>
            <a:pPr eaLnBrk="1" hangingPunct="1"/>
            <a:r>
              <a:rPr lang="en-US" sz="3600">
                <a:latin typeface="Arial" charset="0"/>
                <a:ea typeface="ＭＳ Ｐゴシック" charset="0"/>
                <a:cs typeface="ＭＳ Ｐゴシック" charset="0"/>
              </a:rPr>
              <a:t>Find Eigenvalues</a:t>
            </a:r>
          </a:p>
        </p:txBody>
      </p:sp>
      <p:sp>
        <p:nvSpPr>
          <p:cNvPr id="56323" name="Rectangle 7"/>
          <p:cNvSpPr>
            <a:spLocks noChangeArrowheads="1"/>
          </p:cNvSpPr>
          <p:nvPr/>
        </p:nvSpPr>
        <p:spPr bwMode="auto">
          <a:xfrm>
            <a:off x="1143000" y="5334000"/>
            <a:ext cx="1981200" cy="762000"/>
          </a:xfrm>
          <a:prstGeom prst="rect">
            <a:avLst/>
          </a:prstGeom>
          <a:noFill/>
          <a:ln w="38100">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Tree>
    <p:extLst>
      <p:ext uri="{BB962C8B-B14F-4D97-AF65-F5344CB8AC3E}">
        <p14:creationId xmlns:p14="http://schemas.microsoft.com/office/powerpoint/2010/main" val="3457674971"/>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4"/>
          <p:cNvGrpSpPr>
            <a:grpSpLocks/>
          </p:cNvGrpSpPr>
          <p:nvPr/>
        </p:nvGrpSpPr>
        <p:grpSpPr bwMode="auto">
          <a:xfrm rot="16200000" flipV="1">
            <a:off x="6249987" y="303213"/>
            <a:ext cx="2701925" cy="2705100"/>
            <a:chOff x="4992" y="720"/>
            <a:chExt cx="1152" cy="1152"/>
          </a:xfrm>
        </p:grpSpPr>
        <p:sp>
          <p:nvSpPr>
            <p:cNvPr id="57350" name="Oval 15"/>
            <p:cNvSpPr>
              <a:spLocks/>
            </p:cNvSpPr>
            <p:nvPr/>
          </p:nvSpPr>
          <p:spPr bwMode="auto">
            <a:xfrm>
              <a:off x="4992" y="720"/>
              <a:ext cx="1152" cy="1152"/>
            </a:xfrm>
            <a:prstGeom prst="ellipse">
              <a:avLst/>
            </a:prstGeom>
            <a:solidFill>
              <a:schemeClr val="bg1"/>
            </a:solidFill>
            <a:ln>
              <a:noFill/>
            </a:ln>
            <a:extLst>
              <a:ext uri="{91240B29-F687-4f45-9708-019B960494DF}">
                <a14:hiddenLine xmlns:a14="http://schemas.microsoft.com/office/drawing/2010/main" w="25400">
                  <a:solidFill>
                    <a:srgbClr val="000000"/>
                  </a:solidFill>
                  <a:round/>
                  <a:headEnd/>
                  <a:tailEnd/>
                </a14:hiddenLine>
              </a:ext>
            </a:extLst>
          </p:spPr>
          <p:txBody>
            <a:bodyPr wrap="none" anchor="ctr"/>
            <a:lstStyle/>
            <a:p>
              <a:endParaRPr lang="en-US"/>
            </a:p>
          </p:txBody>
        </p:sp>
        <p:grpSp>
          <p:nvGrpSpPr>
            <p:cNvPr id="57351" name="Group 16"/>
            <p:cNvGrpSpPr>
              <a:grpSpLocks/>
            </p:cNvGrpSpPr>
            <p:nvPr/>
          </p:nvGrpSpPr>
          <p:grpSpPr bwMode="auto">
            <a:xfrm>
              <a:off x="4992" y="720"/>
              <a:ext cx="1152" cy="1152"/>
              <a:chOff x="2599" y="1805"/>
              <a:chExt cx="1152" cy="1152"/>
            </a:xfrm>
          </p:grpSpPr>
          <p:sp>
            <p:nvSpPr>
              <p:cNvPr id="57352" name="PubPieSlice"/>
              <p:cNvSpPr>
                <a:spLocks noEditPoints="1" noChangeArrowheads="1"/>
              </p:cNvSpPr>
              <p:nvPr/>
            </p:nvSpPr>
            <p:spPr bwMode="auto">
              <a:xfrm>
                <a:off x="2599" y="1805"/>
                <a:ext cx="1152" cy="115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3169 w 21600"/>
                  <a:gd name="T10" fmla="*/ 3169 h 21600"/>
                  <a:gd name="T11" fmla="*/ 18431 w 21600"/>
                  <a:gd name="T12" fmla="*/ 18431 h 21600"/>
                </a:gdLst>
                <a:ahLst/>
                <a:cxnLst>
                  <a:cxn ang="T6">
                    <a:pos x="T0" y="T1"/>
                  </a:cxn>
                  <a:cxn ang="T7">
                    <a:pos x="T2" y="T3"/>
                  </a:cxn>
                  <a:cxn ang="T8">
                    <a:pos x="T4" y="T5"/>
                  </a:cxn>
                </a:cxnLst>
                <a:rect l="T9" t="T10" r="T11" b="T12"/>
                <a:pathLst>
                  <a:path w="21600" h="21600">
                    <a:moveTo>
                      <a:pt x="10799" y="0"/>
                    </a:moveTo>
                    <a:cubicBezTo>
                      <a:pt x="4834" y="0"/>
                      <a:pt x="-1" y="4835"/>
                      <a:pt x="-1" y="10799"/>
                    </a:cubicBezTo>
                    <a:lnTo>
                      <a:pt x="10800" y="10800"/>
                    </a:lnTo>
                    <a:lnTo>
                      <a:pt x="10799" y="0"/>
                    </a:lnTo>
                    <a:close/>
                  </a:path>
                </a:pathLst>
              </a:cu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7353" name="PubPieSlice"/>
              <p:cNvSpPr>
                <a:spLocks noEditPoints="1" noChangeArrowheads="1"/>
              </p:cNvSpPr>
              <p:nvPr/>
            </p:nvSpPr>
            <p:spPr bwMode="auto">
              <a:xfrm rot="5400000">
                <a:off x="2599" y="1805"/>
                <a:ext cx="1152" cy="115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3169 w 21600"/>
                  <a:gd name="T10" fmla="*/ 3169 h 21600"/>
                  <a:gd name="T11" fmla="*/ 18431 w 21600"/>
                  <a:gd name="T12" fmla="*/ 18431 h 21600"/>
                </a:gdLst>
                <a:ahLst/>
                <a:cxnLst>
                  <a:cxn ang="T6">
                    <a:pos x="T0" y="T1"/>
                  </a:cxn>
                  <a:cxn ang="T7">
                    <a:pos x="T2" y="T3"/>
                  </a:cxn>
                  <a:cxn ang="T8">
                    <a:pos x="T4" y="T5"/>
                  </a:cxn>
                </a:cxnLst>
                <a:rect l="T9" t="T10" r="T11" b="T12"/>
                <a:pathLst>
                  <a:path w="21600" h="21600">
                    <a:moveTo>
                      <a:pt x="10799" y="0"/>
                    </a:moveTo>
                    <a:cubicBezTo>
                      <a:pt x="4834" y="0"/>
                      <a:pt x="-1" y="4835"/>
                      <a:pt x="-1" y="10799"/>
                    </a:cubicBezTo>
                    <a:lnTo>
                      <a:pt x="10800" y="10800"/>
                    </a:lnTo>
                    <a:lnTo>
                      <a:pt x="10799" y="0"/>
                    </a:lnTo>
                    <a:close/>
                  </a:path>
                </a:pathLst>
              </a:custGeom>
              <a:solidFill>
                <a:schemeClr val="tx1">
                  <a:alpha val="50195"/>
                </a:schemeClr>
              </a:solidFill>
              <a:ln w="9525">
                <a:solidFill>
                  <a:srgbClr val="000000"/>
                </a:solidFill>
                <a:miter lim="800000"/>
                <a:headEnd/>
                <a:tailEnd/>
              </a:ln>
            </p:spPr>
            <p:txBody>
              <a:bodyPr/>
              <a:lstStyle/>
              <a:p>
                <a:endParaRPr lang="en-US"/>
              </a:p>
            </p:txBody>
          </p:sp>
          <p:sp>
            <p:nvSpPr>
              <p:cNvPr id="57354" name="PubPieSlice"/>
              <p:cNvSpPr>
                <a:spLocks noEditPoints="1" noChangeArrowheads="1"/>
              </p:cNvSpPr>
              <p:nvPr/>
            </p:nvSpPr>
            <p:spPr bwMode="auto">
              <a:xfrm rot="10800000">
                <a:off x="2599" y="1805"/>
                <a:ext cx="1152" cy="115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3169 w 21600"/>
                  <a:gd name="T10" fmla="*/ 3169 h 21600"/>
                  <a:gd name="T11" fmla="*/ 18431 w 21600"/>
                  <a:gd name="T12" fmla="*/ 18431 h 21600"/>
                </a:gdLst>
                <a:ahLst/>
                <a:cxnLst>
                  <a:cxn ang="T6">
                    <a:pos x="T0" y="T1"/>
                  </a:cxn>
                  <a:cxn ang="T7">
                    <a:pos x="T2" y="T3"/>
                  </a:cxn>
                  <a:cxn ang="T8">
                    <a:pos x="T4" y="T5"/>
                  </a:cxn>
                </a:cxnLst>
                <a:rect l="T9" t="T10" r="T11" b="T12"/>
                <a:pathLst>
                  <a:path w="21600" h="21600">
                    <a:moveTo>
                      <a:pt x="10799" y="0"/>
                    </a:moveTo>
                    <a:cubicBezTo>
                      <a:pt x="4834" y="0"/>
                      <a:pt x="-1" y="4835"/>
                      <a:pt x="-1" y="10799"/>
                    </a:cubicBezTo>
                    <a:lnTo>
                      <a:pt x="10800" y="10800"/>
                    </a:lnTo>
                    <a:lnTo>
                      <a:pt x="10799" y="0"/>
                    </a:lnTo>
                    <a:close/>
                  </a:path>
                </a:pathLst>
              </a:cu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7355" name="PubPieSlice"/>
              <p:cNvSpPr>
                <a:spLocks noEditPoints="1" noChangeArrowheads="1"/>
              </p:cNvSpPr>
              <p:nvPr/>
            </p:nvSpPr>
            <p:spPr bwMode="auto">
              <a:xfrm rot="-5400000">
                <a:off x="2599" y="1805"/>
                <a:ext cx="1152" cy="1152"/>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3169 w 21600"/>
                  <a:gd name="T10" fmla="*/ 3169 h 21600"/>
                  <a:gd name="T11" fmla="*/ 18431 w 21600"/>
                  <a:gd name="T12" fmla="*/ 18431 h 21600"/>
                </a:gdLst>
                <a:ahLst/>
                <a:cxnLst>
                  <a:cxn ang="T6">
                    <a:pos x="T0" y="T1"/>
                  </a:cxn>
                  <a:cxn ang="T7">
                    <a:pos x="T2" y="T3"/>
                  </a:cxn>
                  <a:cxn ang="T8">
                    <a:pos x="T4" y="T5"/>
                  </a:cxn>
                </a:cxnLst>
                <a:rect l="T9" t="T10" r="T11" b="T12"/>
                <a:pathLst>
                  <a:path w="21600" h="21600">
                    <a:moveTo>
                      <a:pt x="10799" y="0"/>
                    </a:moveTo>
                    <a:cubicBezTo>
                      <a:pt x="4834" y="0"/>
                      <a:pt x="-1" y="4835"/>
                      <a:pt x="-1" y="10799"/>
                    </a:cubicBezTo>
                    <a:lnTo>
                      <a:pt x="10800" y="10800"/>
                    </a:lnTo>
                    <a:lnTo>
                      <a:pt x="10799" y="0"/>
                    </a:lnTo>
                    <a:close/>
                  </a:path>
                </a:pathLst>
              </a:custGeom>
              <a:solidFill>
                <a:schemeClr val="tx1">
                  <a:alpha val="50195"/>
                </a:schemeClr>
              </a:solidFill>
              <a:ln w="9525">
                <a:solidFill>
                  <a:srgbClr val="000000"/>
                </a:solidFill>
                <a:miter lim="800000"/>
                <a:headEnd/>
                <a:tailEnd/>
              </a:ln>
            </p:spPr>
            <p:txBody>
              <a:bodyPr/>
              <a:lstStyle/>
              <a:p>
                <a:endParaRPr lang="en-US"/>
              </a:p>
            </p:txBody>
          </p:sp>
        </p:grpSp>
      </p:grpSp>
      <p:graphicFrame>
        <p:nvGraphicFramePr>
          <p:cNvPr id="57345" name="Object 2"/>
          <p:cNvGraphicFramePr>
            <a:graphicFrameLocks noChangeAspect="1"/>
          </p:cNvGraphicFramePr>
          <p:nvPr/>
        </p:nvGraphicFramePr>
        <p:xfrm>
          <a:off x="533400" y="838200"/>
          <a:ext cx="6589713" cy="5740400"/>
        </p:xfrm>
        <a:graphic>
          <a:graphicData uri="http://schemas.openxmlformats.org/presentationml/2006/ole">
            <mc:AlternateContent xmlns:mc="http://schemas.openxmlformats.org/markup-compatibility/2006">
              <mc:Choice xmlns:v="urn:schemas-microsoft-com:vml" Requires="v">
                <p:oleObj spid="_x0000_s60422" name="Equation" r:id="rId3" imgW="2971800" imgH="2590800" progId="Equation.3">
                  <p:embed/>
                </p:oleObj>
              </mc:Choice>
              <mc:Fallback>
                <p:oleObj name="Equation" r:id="rId3" imgW="2971800" imgH="25908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838200"/>
                        <a:ext cx="6589713" cy="574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57346" name="Rectangle 3"/>
          <p:cNvSpPr>
            <a:spLocks noGrp="1" noChangeArrowheads="1"/>
          </p:cNvSpPr>
          <p:nvPr>
            <p:ph type="title"/>
          </p:nvPr>
        </p:nvSpPr>
        <p:spPr>
          <a:xfrm>
            <a:off x="457200" y="0"/>
            <a:ext cx="8229600" cy="792163"/>
          </a:xfrm>
        </p:spPr>
        <p:txBody>
          <a:bodyPr/>
          <a:lstStyle/>
          <a:p>
            <a:pPr eaLnBrk="1" hangingPunct="1"/>
            <a:r>
              <a:rPr lang="en-US" sz="3600">
                <a:latin typeface="Arial" charset="0"/>
                <a:ea typeface="ＭＳ Ｐゴシック" charset="0"/>
                <a:cs typeface="ＭＳ Ｐゴシック" charset="0"/>
              </a:rPr>
              <a:t>Find Eigenvectors</a:t>
            </a:r>
          </a:p>
        </p:txBody>
      </p:sp>
      <p:grpSp>
        <p:nvGrpSpPr>
          <p:cNvPr id="2" name="Group 10"/>
          <p:cNvGrpSpPr>
            <a:grpSpLocks/>
          </p:cNvGrpSpPr>
          <p:nvPr/>
        </p:nvGrpSpPr>
        <p:grpSpPr bwMode="auto">
          <a:xfrm rot="2730231">
            <a:off x="6362700" y="342900"/>
            <a:ext cx="2514600" cy="2590800"/>
            <a:chOff x="3408" y="288"/>
            <a:chExt cx="1584" cy="1632"/>
          </a:xfrm>
        </p:grpSpPr>
        <p:sp>
          <p:nvSpPr>
            <p:cNvPr id="57358" name="AutoShape 5"/>
            <p:cNvSpPr>
              <a:spLocks noChangeArrowheads="1"/>
            </p:cNvSpPr>
            <p:nvPr/>
          </p:nvSpPr>
          <p:spPr bwMode="auto">
            <a:xfrm>
              <a:off x="3408" y="1056"/>
              <a:ext cx="720" cy="144"/>
            </a:xfrm>
            <a:prstGeom prst="rightArrow">
              <a:avLst>
                <a:gd name="adj1" fmla="val 50000"/>
                <a:gd name="adj2" fmla="val 125000"/>
              </a:avLst>
            </a:prstGeom>
            <a:solidFill>
              <a:schemeClr val="accent1"/>
            </a:solidFill>
            <a:ln w="9525">
              <a:solidFill>
                <a:schemeClr val="tx1"/>
              </a:solidFill>
              <a:miter lim="800000"/>
              <a:headEnd/>
              <a:tailEnd/>
            </a:ln>
          </p:spPr>
          <p:txBody>
            <a:bodyPr wrap="none" anchor="ctr"/>
            <a:lstStyle/>
            <a:p>
              <a:endParaRPr lang="en-US"/>
            </a:p>
          </p:txBody>
        </p:sp>
        <p:sp>
          <p:nvSpPr>
            <p:cNvPr id="57359" name="AutoShape 6"/>
            <p:cNvSpPr>
              <a:spLocks noChangeArrowheads="1"/>
            </p:cNvSpPr>
            <p:nvPr/>
          </p:nvSpPr>
          <p:spPr bwMode="auto">
            <a:xfrm rot="10800000">
              <a:off x="4272" y="1056"/>
              <a:ext cx="720" cy="144"/>
            </a:xfrm>
            <a:prstGeom prst="rightArrow">
              <a:avLst>
                <a:gd name="adj1" fmla="val 50000"/>
                <a:gd name="adj2" fmla="val 125000"/>
              </a:avLst>
            </a:prstGeom>
            <a:solidFill>
              <a:schemeClr val="accent1"/>
            </a:solidFill>
            <a:ln w="9525">
              <a:solidFill>
                <a:schemeClr val="tx1"/>
              </a:solidFill>
              <a:miter lim="800000"/>
              <a:headEnd/>
              <a:tailEnd/>
            </a:ln>
          </p:spPr>
          <p:txBody>
            <a:bodyPr wrap="none" anchor="ctr"/>
            <a:lstStyle/>
            <a:p>
              <a:endParaRPr lang="en-US"/>
            </a:p>
          </p:txBody>
        </p:sp>
        <p:sp>
          <p:nvSpPr>
            <p:cNvPr id="57360" name="AutoShape 8"/>
            <p:cNvSpPr>
              <a:spLocks noChangeArrowheads="1"/>
            </p:cNvSpPr>
            <p:nvPr/>
          </p:nvSpPr>
          <p:spPr bwMode="auto">
            <a:xfrm rot="-5400000">
              <a:off x="3840" y="576"/>
              <a:ext cx="720" cy="144"/>
            </a:xfrm>
            <a:prstGeom prst="rightArrow">
              <a:avLst>
                <a:gd name="adj1" fmla="val 50000"/>
                <a:gd name="adj2" fmla="val 125000"/>
              </a:avLst>
            </a:prstGeom>
            <a:solidFill>
              <a:schemeClr val="accent1"/>
            </a:solidFill>
            <a:ln w="9525">
              <a:solidFill>
                <a:schemeClr val="tx1"/>
              </a:solidFill>
              <a:miter lim="800000"/>
              <a:headEnd/>
              <a:tailEnd/>
            </a:ln>
          </p:spPr>
          <p:txBody>
            <a:bodyPr wrap="none" anchor="ctr"/>
            <a:lstStyle/>
            <a:p>
              <a:endParaRPr lang="en-US"/>
            </a:p>
          </p:txBody>
        </p:sp>
        <p:sp>
          <p:nvSpPr>
            <p:cNvPr id="57361" name="AutoShape 9"/>
            <p:cNvSpPr>
              <a:spLocks noChangeArrowheads="1"/>
            </p:cNvSpPr>
            <p:nvPr/>
          </p:nvSpPr>
          <p:spPr bwMode="auto">
            <a:xfrm rot="5400000">
              <a:off x="3840" y="1488"/>
              <a:ext cx="720" cy="144"/>
            </a:xfrm>
            <a:prstGeom prst="rightArrow">
              <a:avLst>
                <a:gd name="adj1" fmla="val 50000"/>
                <a:gd name="adj2" fmla="val 125000"/>
              </a:avLst>
            </a:prstGeom>
            <a:solidFill>
              <a:schemeClr val="accent1"/>
            </a:solidFill>
            <a:ln w="9525">
              <a:solidFill>
                <a:schemeClr val="tx1"/>
              </a:solidFill>
              <a:miter lim="800000"/>
              <a:headEnd/>
              <a:tailEnd/>
            </a:ln>
          </p:spPr>
          <p:txBody>
            <a:bodyPr wrap="none" anchor="ctr"/>
            <a:lstStyle/>
            <a:p>
              <a:endParaRPr lang="en-US"/>
            </a:p>
          </p:txBody>
        </p:sp>
      </p:grpSp>
      <p:grpSp>
        <p:nvGrpSpPr>
          <p:cNvPr id="3" name="Group 13"/>
          <p:cNvGrpSpPr>
            <a:grpSpLocks/>
          </p:cNvGrpSpPr>
          <p:nvPr/>
        </p:nvGrpSpPr>
        <p:grpSpPr bwMode="auto">
          <a:xfrm>
            <a:off x="6629400" y="838200"/>
            <a:ext cx="1905000" cy="1600200"/>
            <a:chOff x="4176" y="528"/>
            <a:chExt cx="1200" cy="1008"/>
          </a:xfrm>
        </p:grpSpPr>
        <p:sp>
          <p:nvSpPr>
            <p:cNvPr id="57356" name="Line 11"/>
            <p:cNvSpPr>
              <a:spLocks noChangeShapeType="1"/>
            </p:cNvSpPr>
            <p:nvPr/>
          </p:nvSpPr>
          <p:spPr bwMode="auto">
            <a:xfrm>
              <a:off x="4176" y="1056"/>
              <a:ext cx="1200" cy="0"/>
            </a:xfrm>
            <a:prstGeom prst="line">
              <a:avLst/>
            </a:prstGeom>
            <a:noFill/>
            <a:ln w="38100" cap="rnd">
              <a:solidFill>
                <a:srgbClr val="FF3300"/>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sp>
          <p:nvSpPr>
            <p:cNvPr id="57357" name="Line 12"/>
            <p:cNvSpPr>
              <a:spLocks noChangeShapeType="1"/>
            </p:cNvSpPr>
            <p:nvPr/>
          </p:nvSpPr>
          <p:spPr bwMode="auto">
            <a:xfrm flipV="1">
              <a:off x="4800" y="528"/>
              <a:ext cx="0" cy="1008"/>
            </a:xfrm>
            <a:prstGeom prst="line">
              <a:avLst/>
            </a:prstGeom>
            <a:noFill/>
            <a:ln w="38100" cap="rnd">
              <a:solidFill>
                <a:srgbClr val="FF3300"/>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grpSp>
    </p:spTree>
    <p:extLst>
      <p:ext uri="{BB962C8B-B14F-4D97-AF65-F5344CB8AC3E}">
        <p14:creationId xmlns:p14="http://schemas.microsoft.com/office/powerpoint/2010/main" val="292713320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8369" name="Object 2"/>
          <p:cNvGraphicFramePr>
            <a:graphicFrameLocks noChangeAspect="1"/>
          </p:cNvGraphicFramePr>
          <p:nvPr/>
        </p:nvGraphicFramePr>
        <p:xfrm>
          <a:off x="2406650" y="1828800"/>
          <a:ext cx="3949700" cy="2027238"/>
        </p:xfrm>
        <a:graphic>
          <a:graphicData uri="http://schemas.openxmlformats.org/presentationml/2006/ole">
            <mc:AlternateContent xmlns:mc="http://schemas.openxmlformats.org/markup-compatibility/2006">
              <mc:Choice xmlns:v="urn:schemas-microsoft-com:vml" Requires="v">
                <p:oleObj spid="_x0000_s61446" name="Equation" r:id="rId3" imgW="1384300" imgH="711200" progId="Equation.3">
                  <p:embed/>
                </p:oleObj>
              </mc:Choice>
              <mc:Fallback>
                <p:oleObj name="Equation" r:id="rId3" imgW="1384300" imgH="7112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06650" y="1828800"/>
                        <a:ext cx="3949700" cy="2027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sp>
        <p:nvSpPr>
          <p:cNvPr id="58370" name="Rectangle 5"/>
          <p:cNvSpPr>
            <a:spLocks noChangeArrowheads="1"/>
          </p:cNvSpPr>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sz="3600">
                <a:solidFill>
                  <a:schemeClr val="tx2"/>
                </a:solidFill>
              </a:rPr>
              <a:t>What Kind of Mechanism is this?</a:t>
            </a:r>
          </a:p>
        </p:txBody>
      </p:sp>
      <p:sp>
        <p:nvSpPr>
          <p:cNvPr id="58371" name="Text Box 6"/>
          <p:cNvSpPr txBox="1">
            <a:spLocks noChangeArrowheads="1"/>
          </p:cNvSpPr>
          <p:nvPr/>
        </p:nvSpPr>
        <p:spPr bwMode="auto">
          <a:xfrm>
            <a:off x="762000" y="5105400"/>
            <a:ext cx="7696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b="1"/>
              <a:t>What are the principle axes?</a:t>
            </a:r>
          </a:p>
        </p:txBody>
      </p:sp>
    </p:spTree>
    <p:extLst>
      <p:ext uri="{BB962C8B-B14F-4D97-AF65-F5344CB8AC3E}">
        <p14:creationId xmlns:p14="http://schemas.microsoft.com/office/powerpoint/2010/main" val="461552666"/>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9393" name="Object 2"/>
          <p:cNvGraphicFramePr>
            <a:graphicFrameLocks noChangeAspect="1"/>
          </p:cNvGraphicFramePr>
          <p:nvPr/>
        </p:nvGraphicFramePr>
        <p:xfrm>
          <a:off x="1011238" y="1295400"/>
          <a:ext cx="7065962" cy="2027238"/>
        </p:xfrm>
        <a:graphic>
          <a:graphicData uri="http://schemas.openxmlformats.org/presentationml/2006/ole">
            <mc:AlternateContent xmlns:mc="http://schemas.openxmlformats.org/markup-compatibility/2006">
              <mc:Choice xmlns:v="urn:schemas-microsoft-com:vml" Requires="v">
                <p:oleObj spid="_x0000_s62470" name="Equation" r:id="rId3" imgW="2476500" imgH="711200" progId="Equation.3">
                  <p:embed/>
                </p:oleObj>
              </mc:Choice>
              <mc:Fallback>
                <p:oleObj name="Equation" r:id="rId3" imgW="2476500" imgH="7112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1238" y="1295400"/>
                        <a:ext cx="7065962" cy="2027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pic>
        <p:nvPicPr>
          <p:cNvPr id="59394" name="Picture 6" descr="nondcmec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36725" y="3581400"/>
            <a:ext cx="57150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5" name="TextBox 1"/>
          <p:cNvSpPr txBox="1">
            <a:spLocks noChangeArrowheads="1"/>
          </p:cNvSpPr>
          <p:nvPr/>
        </p:nvSpPr>
        <p:spPr bwMode="auto">
          <a:xfrm>
            <a:off x="2514600" y="228600"/>
            <a:ext cx="39830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3600"/>
              <a:t>Compound Events</a:t>
            </a:r>
          </a:p>
        </p:txBody>
      </p:sp>
      <p:sp>
        <p:nvSpPr>
          <p:cNvPr id="59396" name="TextBox 2"/>
          <p:cNvSpPr txBox="1">
            <a:spLocks noChangeArrowheads="1"/>
          </p:cNvSpPr>
          <p:nvPr/>
        </p:nvSpPr>
        <p:spPr bwMode="auto">
          <a:xfrm>
            <a:off x="838200" y="6096000"/>
            <a:ext cx="6858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Can lead to non-double-couple radiation and source mechanisms</a:t>
            </a:r>
          </a:p>
        </p:txBody>
      </p:sp>
      <p:sp>
        <p:nvSpPr>
          <p:cNvPr id="59397" name="TextBox 1"/>
          <p:cNvSpPr txBox="1">
            <a:spLocks noChangeArrowheads="1"/>
          </p:cNvSpPr>
          <p:nvPr/>
        </p:nvSpPr>
        <p:spPr bwMode="auto">
          <a:xfrm>
            <a:off x="1905000" y="990600"/>
            <a:ext cx="517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DC</a:t>
            </a:r>
          </a:p>
        </p:txBody>
      </p:sp>
      <p:sp>
        <p:nvSpPr>
          <p:cNvPr id="59398" name="TextBox 6"/>
          <p:cNvSpPr txBox="1">
            <a:spLocks noChangeArrowheads="1"/>
          </p:cNvSpPr>
          <p:nvPr/>
        </p:nvSpPr>
        <p:spPr bwMode="auto">
          <a:xfrm>
            <a:off x="4343400" y="990600"/>
            <a:ext cx="5175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DC</a:t>
            </a:r>
          </a:p>
        </p:txBody>
      </p:sp>
      <p:sp>
        <p:nvSpPr>
          <p:cNvPr id="59399" name="TextBox 7"/>
          <p:cNvSpPr txBox="1">
            <a:spLocks noChangeArrowheads="1"/>
          </p:cNvSpPr>
          <p:nvPr/>
        </p:nvSpPr>
        <p:spPr bwMode="auto">
          <a:xfrm>
            <a:off x="6705600" y="990600"/>
            <a:ext cx="7826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CLVD</a:t>
            </a:r>
          </a:p>
        </p:txBody>
      </p:sp>
    </p:spTree>
    <p:extLst>
      <p:ext uri="{BB962C8B-B14F-4D97-AF65-F5344CB8AC3E}">
        <p14:creationId xmlns:p14="http://schemas.microsoft.com/office/powerpoint/2010/main" val="917942180"/>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1" name="Picture 4" descr="clvdmec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1485900"/>
            <a:ext cx="5295900" cy="430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42" name="Rectangle 5"/>
          <p:cNvSpPr>
            <a:spLocks noGrp="1" noChangeArrowheads="1"/>
          </p:cNvSpPr>
          <p:nvPr>
            <p:ph type="title"/>
          </p:nvPr>
        </p:nvSpPr>
        <p:spPr>
          <a:xfrm>
            <a:off x="457200" y="274638"/>
            <a:ext cx="8229600" cy="792162"/>
          </a:xfrm>
        </p:spPr>
        <p:txBody>
          <a:bodyPr/>
          <a:lstStyle/>
          <a:p>
            <a:pPr eaLnBrk="1" hangingPunct="1"/>
            <a:r>
              <a:rPr lang="en-US" sz="3200">
                <a:latin typeface="Arial" charset="0"/>
                <a:ea typeface="ＭＳ Ｐゴシック" charset="0"/>
                <a:cs typeface="ＭＳ Ｐゴシック" charset="0"/>
              </a:rPr>
              <a:t>Possible CLVD Mechanism?</a:t>
            </a:r>
          </a:p>
        </p:txBody>
      </p:sp>
    </p:spTree>
    <p:extLst>
      <p:ext uri="{BB962C8B-B14F-4D97-AF65-F5344CB8AC3E}">
        <p14:creationId xmlns:p14="http://schemas.microsoft.com/office/powerpoint/2010/main" val="3541655324"/>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5" name="Picture 4" descr="nukemec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1524000"/>
            <a:ext cx="5040313" cy="506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6" name="Rectangle 5"/>
          <p:cNvSpPr>
            <a:spLocks noGrp="1" noChangeArrowheads="1"/>
          </p:cNvSpPr>
          <p:nvPr>
            <p:ph type="title"/>
          </p:nvPr>
        </p:nvSpPr>
        <p:spPr>
          <a:xfrm>
            <a:off x="457200" y="274638"/>
            <a:ext cx="8229600" cy="563562"/>
          </a:xfrm>
        </p:spPr>
        <p:txBody>
          <a:bodyPr/>
          <a:lstStyle/>
          <a:p>
            <a:pPr eaLnBrk="1" hangingPunct="1"/>
            <a:r>
              <a:rPr lang="en-US" sz="3200">
                <a:latin typeface="Arial" charset="0"/>
                <a:ea typeface="ＭＳ Ｐゴシック" charset="0"/>
                <a:cs typeface="ＭＳ Ｐゴシック" charset="0"/>
              </a:rPr>
              <a:t>Nuke Mechanism</a:t>
            </a:r>
          </a:p>
        </p:txBody>
      </p:sp>
    </p:spTree>
    <p:extLst>
      <p:ext uri="{BB962C8B-B14F-4D97-AF65-F5344CB8AC3E}">
        <p14:creationId xmlns:p14="http://schemas.microsoft.com/office/powerpoint/2010/main" val="3511710603"/>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457200" y="76200"/>
            <a:ext cx="8229600" cy="1143000"/>
          </a:xfrm>
        </p:spPr>
        <p:txBody>
          <a:bodyPr/>
          <a:lstStyle/>
          <a:p>
            <a:r>
              <a:rPr lang="en-US" sz="3600">
                <a:latin typeface="Arial" charset="0"/>
              </a:rPr>
              <a:t>How are Green’s Functions Computed?</a:t>
            </a:r>
          </a:p>
        </p:txBody>
      </p:sp>
      <p:sp>
        <p:nvSpPr>
          <p:cNvPr id="19458" name="TextBox 2"/>
          <p:cNvSpPr txBox="1">
            <a:spLocks noChangeArrowheads="1"/>
          </p:cNvSpPr>
          <p:nvPr/>
        </p:nvSpPr>
        <p:spPr bwMode="auto">
          <a:xfrm>
            <a:off x="457200" y="1524000"/>
            <a:ext cx="8382000" cy="3694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dirty="0"/>
              <a:t>Generalized Rays, Reflectivity, Frequency Wave Number, Modal Summation can all be used for 1D models.</a:t>
            </a:r>
          </a:p>
          <a:p>
            <a:pPr eaLnBrk="1" hangingPunct="1"/>
            <a:endParaRPr lang="en-US" sz="1800" dirty="0"/>
          </a:p>
          <a:p>
            <a:pPr eaLnBrk="1" hangingPunct="1"/>
            <a:r>
              <a:rPr lang="en-US" sz="1800" dirty="0"/>
              <a:t>Finite Element and Finite Difference methods may be used for 3D models.</a:t>
            </a:r>
          </a:p>
          <a:p>
            <a:pPr eaLnBrk="1" hangingPunct="1"/>
            <a:endParaRPr lang="en-US" sz="1800" dirty="0"/>
          </a:p>
          <a:p>
            <a:pPr eaLnBrk="1" hangingPunct="1"/>
            <a:r>
              <a:rPr lang="en-US" sz="1800" dirty="0" smtClean="0"/>
              <a:t>It is </a:t>
            </a:r>
            <a:r>
              <a:rPr lang="en-US" sz="1800" dirty="0"/>
              <a:t>important to remember that any source study is only as good as the velocity model used to compute Green’s functions, and the suitability of the method to compute the Green’s functions.</a:t>
            </a:r>
          </a:p>
          <a:p>
            <a:pPr eaLnBrk="1" hangingPunct="1"/>
            <a:endParaRPr lang="en-US" sz="1800" dirty="0"/>
          </a:p>
          <a:p>
            <a:pPr eaLnBrk="1" hangingPunct="1"/>
            <a:r>
              <a:rPr lang="en-US" sz="1800" dirty="0"/>
              <a:t>In our case we study events in the 10 to 1000 km distance range. At these distances, and the long-periods employed, it is essential that the Green’s functions be complete in terms of the far-, intermediate-, and near-field terms of the </a:t>
            </a:r>
            <a:r>
              <a:rPr lang="en-US" sz="1800" dirty="0" err="1"/>
              <a:t>elastodynamic</a:t>
            </a:r>
            <a:r>
              <a:rPr lang="en-US" sz="1800" dirty="0"/>
              <a:t> solution of the equation of motion.</a:t>
            </a:r>
          </a:p>
        </p:txBody>
      </p:sp>
      <p:grpSp>
        <p:nvGrpSpPr>
          <p:cNvPr id="3" name="Group 2"/>
          <p:cNvGrpSpPr>
            <a:grpSpLocks/>
          </p:cNvGrpSpPr>
          <p:nvPr/>
        </p:nvGrpSpPr>
        <p:grpSpPr bwMode="auto">
          <a:xfrm>
            <a:off x="76200" y="3124200"/>
            <a:ext cx="8991600" cy="381000"/>
            <a:chOff x="76200" y="3124200"/>
            <a:chExt cx="8991600" cy="381000"/>
          </a:xfrm>
        </p:grpSpPr>
        <p:sp>
          <p:nvSpPr>
            <p:cNvPr id="2" name="5-Point Star 1"/>
            <p:cNvSpPr/>
            <p:nvPr/>
          </p:nvSpPr>
          <p:spPr>
            <a:xfrm>
              <a:off x="76200" y="3124200"/>
              <a:ext cx="457200" cy="381000"/>
            </a:xfrm>
            <a:prstGeom prst="star5">
              <a:avLst/>
            </a:prstGeom>
            <a:solidFill>
              <a:srgbClr val="FFFF00"/>
            </a:solidFill>
            <a:ln w="38100" cmpd="sng">
              <a:solidFill>
                <a:srgbClr val="FF33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 name="5-Point Star 4"/>
            <p:cNvSpPr/>
            <p:nvPr/>
          </p:nvSpPr>
          <p:spPr>
            <a:xfrm>
              <a:off x="8610600" y="3124200"/>
              <a:ext cx="457200" cy="381000"/>
            </a:xfrm>
            <a:prstGeom prst="star5">
              <a:avLst/>
            </a:prstGeom>
            <a:solidFill>
              <a:srgbClr val="FFFF00"/>
            </a:solidFill>
            <a:ln w="38100" cmpd="sng">
              <a:solidFill>
                <a:srgbClr val="FF33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4" descr="greensfun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5575" y="0"/>
            <a:ext cx="65754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352800" y="1752600"/>
            <a:ext cx="5638800"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6"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276600"/>
            <a:ext cx="2552700" cy="343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7" name="Pictur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6200" y="609600"/>
            <a:ext cx="3429000" cy="195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TextBox 4"/>
          <p:cNvSpPr txBox="1">
            <a:spLocks noChangeArrowheads="1"/>
          </p:cNvSpPr>
          <p:nvPr/>
        </p:nvSpPr>
        <p:spPr bwMode="auto">
          <a:xfrm>
            <a:off x="3657600" y="762000"/>
            <a:ext cx="34226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Broadband Waveform Modeling</a:t>
            </a:r>
          </a:p>
          <a:p>
            <a:pPr eaLnBrk="1" hangingPunct="1"/>
            <a:r>
              <a:rPr lang="en-US" sz="1800"/>
              <a:t>      Using FK Integration</a:t>
            </a:r>
          </a:p>
        </p:txBody>
      </p:sp>
      <p:sp>
        <p:nvSpPr>
          <p:cNvPr id="21509" name="TextBox 5"/>
          <p:cNvSpPr txBox="1">
            <a:spLocks noChangeArrowheads="1"/>
          </p:cNvSpPr>
          <p:nvPr/>
        </p:nvSpPr>
        <p:spPr bwMode="auto">
          <a:xfrm>
            <a:off x="6324600" y="6477000"/>
            <a:ext cx="19685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Baise et al., 2003</a:t>
            </a:r>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ChangeArrowheads="1"/>
          </p:cNvSpPr>
          <p:nvPr>
            <p:ph type="title"/>
          </p:nvPr>
        </p:nvSpPr>
        <p:spPr/>
        <p:txBody>
          <a:bodyPr/>
          <a:lstStyle/>
          <a:p>
            <a:pPr eaLnBrk="1" hangingPunct="1"/>
            <a:r>
              <a:rPr lang="en-US">
                <a:latin typeface="Arial" charset="0"/>
                <a:ea typeface="ＭＳ Ｐゴシック" charset="0"/>
                <a:cs typeface="ＭＳ Ｐゴシック" charset="0"/>
              </a:rPr>
              <a:t>Earthquake Mechanism</a:t>
            </a:r>
          </a:p>
        </p:txBody>
      </p:sp>
      <p:pic>
        <p:nvPicPr>
          <p:cNvPr id="30722" name="Picture 5" descr="ucb_mt-fig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1276350"/>
            <a:ext cx="7429500" cy="474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78087790"/>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4" descr="lp05hz"/>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152525"/>
            <a:ext cx="4229100" cy="329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0" name="Title 1"/>
          <p:cNvSpPr>
            <a:spLocks noGrp="1"/>
          </p:cNvSpPr>
          <p:nvPr>
            <p:ph type="title"/>
          </p:nvPr>
        </p:nvSpPr>
        <p:spPr>
          <a:xfrm>
            <a:off x="457200" y="9525"/>
            <a:ext cx="8229600" cy="1143000"/>
          </a:xfrm>
        </p:spPr>
        <p:txBody>
          <a:bodyPr/>
          <a:lstStyle/>
          <a:p>
            <a:r>
              <a:rPr lang="en-US" sz="2800">
                <a:latin typeface="Calibri" charset="0"/>
              </a:rPr>
              <a:t>Comparison of P-wave Traveltime Derived Models and Waveform Modeling Derived Models</a:t>
            </a:r>
          </a:p>
        </p:txBody>
      </p:sp>
      <p:pic>
        <p:nvPicPr>
          <p:cNvPr id="22531" name="Picture 4" descr="gilro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0425" y="4703763"/>
            <a:ext cx="4022725"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2" name="Picture 10" descr="rc5.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306888" y="1152525"/>
            <a:ext cx="4837112" cy="329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4"/>
          <p:cNvSpPr>
            <a:spLocks noGrp="1" noChangeArrowheads="1"/>
          </p:cNvSpPr>
          <p:nvPr>
            <p:ph type="title"/>
          </p:nvPr>
        </p:nvSpPr>
        <p:spPr>
          <a:xfrm>
            <a:off x="457200" y="274638"/>
            <a:ext cx="8229600" cy="715962"/>
          </a:xfrm>
        </p:spPr>
        <p:txBody>
          <a:bodyPr/>
          <a:lstStyle/>
          <a:p>
            <a:r>
              <a:rPr lang="en-US" sz="3600">
                <a:latin typeface="Calibri" charset="0"/>
              </a:rPr>
              <a:t>Example of Northridge Modeling</a:t>
            </a:r>
          </a:p>
        </p:txBody>
      </p:sp>
      <p:pic>
        <p:nvPicPr>
          <p:cNvPr id="23554" name="Picture 5" descr="norexamplet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914400"/>
            <a:ext cx="7099300" cy="559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61950" y="1463675"/>
            <a:ext cx="4564063" cy="256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8" name="Picture 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76238" y="4170363"/>
            <a:ext cx="4562475" cy="268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9" name="Picture 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55738" y="0"/>
            <a:ext cx="6705600"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0" name="Picture 6" descr="fig06_mcmcvel.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35588" y="1736725"/>
            <a:ext cx="3540125" cy="399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1" name="TextBox 5"/>
          <p:cNvSpPr txBox="1">
            <a:spLocks noChangeArrowheads="1"/>
          </p:cNvSpPr>
          <p:nvPr/>
        </p:nvSpPr>
        <p:spPr bwMode="auto">
          <a:xfrm>
            <a:off x="5335588" y="5945188"/>
            <a:ext cx="38084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Suites of possible models may be found with this method.</a:t>
            </a:r>
          </a:p>
        </p:txBody>
      </p:sp>
    </p:spTree>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extBox 4"/>
          <p:cNvSpPr txBox="1">
            <a:spLocks noChangeArrowheads="1"/>
          </p:cNvSpPr>
          <p:nvPr/>
        </p:nvSpPr>
        <p:spPr bwMode="auto">
          <a:xfrm>
            <a:off x="381000" y="147638"/>
            <a:ext cx="83058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800">
                <a:latin typeface="Calibri" charset="0"/>
              </a:rPr>
              <a:t>Network Sensitivity Solutions and Velocity Model Sensitivity – Characterization of Epistemic Uncertainty</a:t>
            </a:r>
          </a:p>
        </p:txBody>
      </p:sp>
      <p:sp>
        <p:nvSpPr>
          <p:cNvPr id="25602" name="TextBox 4"/>
          <p:cNvSpPr txBox="1">
            <a:spLocks noChangeArrowheads="1"/>
          </p:cNvSpPr>
          <p:nvPr/>
        </p:nvSpPr>
        <p:spPr bwMode="auto">
          <a:xfrm>
            <a:off x="788988" y="5338763"/>
            <a:ext cx="313213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latin typeface="Calibri" charset="0"/>
              </a:rPr>
              <a:t>880 1D velocity models tested.</a:t>
            </a:r>
          </a:p>
        </p:txBody>
      </p:sp>
      <p:pic>
        <p:nvPicPr>
          <p:cNvPr id="25603" name="Picture 5" descr="fig07_mcmc.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073650" y="1841500"/>
            <a:ext cx="3613150" cy="305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4" name="Picture 6" descr="fig06_mcmcvel.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9575" y="1387475"/>
            <a:ext cx="3540125" cy="399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5" descr="table.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707063" y="5075238"/>
            <a:ext cx="2809875" cy="178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6" name="TextBox 6"/>
          <p:cNvSpPr txBox="1">
            <a:spLocks noChangeArrowheads="1"/>
          </p:cNvSpPr>
          <p:nvPr/>
        </p:nvSpPr>
        <p:spPr bwMode="auto">
          <a:xfrm>
            <a:off x="0" y="5680075"/>
            <a:ext cx="531653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Testing suites of possible models as determined</a:t>
            </a:r>
          </a:p>
          <a:p>
            <a:pPr eaLnBrk="1" hangingPunct="1"/>
            <a:r>
              <a:rPr lang="en-US" sz="1800"/>
              <a:t>by Pasyanos et al. (2006) illustrates the sensitivity</a:t>
            </a:r>
          </a:p>
          <a:p>
            <a:pPr eaLnBrk="1" hangingPunct="1"/>
            <a:r>
              <a:rPr lang="en-US" sz="1800"/>
              <a:t>of moment tensor results to assumed 1D velocity</a:t>
            </a:r>
          </a:p>
          <a:p>
            <a:pPr eaLnBrk="1" hangingPunct="1"/>
            <a:r>
              <a:rPr lang="en-US" sz="1800"/>
              <a:t>structure.</a:t>
            </a:r>
          </a:p>
        </p:txBody>
      </p:sp>
    </p:spTree>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4" descr="NonDC_Theory_dec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0800" y="838200"/>
            <a:ext cx="3657600" cy="505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6" name="Text Box 5"/>
          <p:cNvSpPr txBox="1">
            <a:spLocks noChangeArrowheads="1"/>
          </p:cNvSpPr>
          <p:nvPr/>
        </p:nvSpPr>
        <p:spPr bwMode="auto">
          <a:xfrm>
            <a:off x="6096000" y="5486400"/>
            <a:ext cx="2133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sz="1800"/>
              <a:t>Julian et al., 1998</a:t>
            </a:r>
          </a:p>
        </p:txBody>
      </p:sp>
      <p:sp>
        <p:nvSpPr>
          <p:cNvPr id="26627" name="TextBox 2"/>
          <p:cNvSpPr txBox="1">
            <a:spLocks noChangeArrowheads="1"/>
          </p:cNvSpPr>
          <p:nvPr/>
        </p:nvSpPr>
        <p:spPr bwMode="auto">
          <a:xfrm>
            <a:off x="76200" y="0"/>
            <a:ext cx="88392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t>The inversion for the seismic moment tensor yields a unique solution, however the decomposition of the moment tensor is non-unique.</a:t>
            </a:r>
          </a:p>
        </p:txBody>
      </p:sp>
      <p:sp>
        <p:nvSpPr>
          <p:cNvPr id="26628" name="TextBox 3"/>
          <p:cNvSpPr txBox="1">
            <a:spLocks noChangeArrowheads="1"/>
          </p:cNvSpPr>
          <p:nvPr/>
        </p:nvSpPr>
        <p:spPr bwMode="auto">
          <a:xfrm>
            <a:off x="228600" y="6400800"/>
            <a:ext cx="77771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We will explore different moment tensor decomposition methods tomorrow.</a:t>
            </a:r>
          </a:p>
        </p:txBody>
      </p:sp>
      <p:sp>
        <p:nvSpPr>
          <p:cNvPr id="5" name="Rectangle 4"/>
          <p:cNvSpPr/>
          <p:nvPr/>
        </p:nvSpPr>
        <p:spPr>
          <a:xfrm>
            <a:off x="2438400" y="3962400"/>
            <a:ext cx="3810000" cy="533400"/>
          </a:xfrm>
          <a:prstGeom prst="rect">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Content Placeholder 2"/>
          <p:cNvSpPr>
            <a:spLocks noGrp="1"/>
          </p:cNvSpPr>
          <p:nvPr>
            <p:ph idx="1"/>
          </p:nvPr>
        </p:nvSpPr>
        <p:spPr>
          <a:xfrm>
            <a:off x="457200" y="381000"/>
            <a:ext cx="8229600" cy="5029200"/>
          </a:xfrm>
        </p:spPr>
        <p:txBody>
          <a:bodyPr/>
          <a:lstStyle/>
          <a:p>
            <a:r>
              <a:rPr lang="en-US" sz="2800">
                <a:latin typeface="Arial" charset="0"/>
              </a:rPr>
              <a:t>Acquiring the Software</a:t>
            </a:r>
          </a:p>
          <a:p>
            <a:pPr lvl="1"/>
            <a:r>
              <a:rPr lang="en-US" sz="2400">
                <a:latin typeface="Arial" charset="0"/>
                <a:ea typeface="ＭＳ Ｐゴシック" charset="0"/>
              </a:rPr>
              <a:t>Workshop flash drive</a:t>
            </a:r>
          </a:p>
          <a:p>
            <a:pPr lvl="1"/>
            <a:r>
              <a:rPr lang="en-US" sz="2400">
                <a:latin typeface="Arial" charset="0"/>
                <a:ea typeface="ＭＳ Ｐゴシック" charset="0"/>
              </a:rPr>
              <a:t>Directories: BIN, UTILITIES, TDMT_GMT, FKRPROG</a:t>
            </a:r>
          </a:p>
          <a:p>
            <a:pPr lvl="2"/>
            <a:r>
              <a:rPr lang="en-US" sz="2000">
                <a:latin typeface="Arial" charset="0"/>
                <a:ea typeface="ＭＳ Ｐゴシック" charset="0"/>
              </a:rPr>
              <a:t>BIN - executables</a:t>
            </a:r>
          </a:p>
          <a:p>
            <a:pPr lvl="2"/>
            <a:r>
              <a:rPr lang="en-US" sz="2000">
                <a:latin typeface="Arial" charset="0"/>
                <a:ea typeface="ＭＳ Ｐゴシック" charset="0"/>
              </a:rPr>
              <a:t>UTILITIES – various data processing programs &amp; scripts</a:t>
            </a:r>
          </a:p>
          <a:p>
            <a:pPr lvl="2"/>
            <a:r>
              <a:rPr lang="en-US" sz="2000">
                <a:latin typeface="Arial" charset="0"/>
                <a:ea typeface="ＭＳ Ｐゴシック" charset="0"/>
              </a:rPr>
              <a:t>TDMT_GMT – moment tensor inversion, tdmt_invc_iso</a:t>
            </a:r>
          </a:p>
          <a:p>
            <a:pPr lvl="2"/>
            <a:r>
              <a:rPr lang="en-US" sz="2000">
                <a:latin typeface="Arial" charset="0"/>
                <a:ea typeface="ＭＳ Ｐゴシック" charset="0"/>
              </a:rPr>
              <a:t>FKRPROG – Chandan Saikia’s FK integration program</a:t>
            </a:r>
          </a:p>
          <a:p>
            <a:pPr lvl="1"/>
            <a:r>
              <a:rPr lang="en-US" sz="2400">
                <a:latin typeface="Arial" charset="0"/>
                <a:ea typeface="ＭＳ Ｐゴシック" charset="0"/>
              </a:rPr>
              <a:t>Compiling</a:t>
            </a:r>
          </a:p>
          <a:p>
            <a:pPr lvl="2"/>
            <a:r>
              <a:rPr lang="en-US" sz="2000">
                <a:latin typeface="Arial" charset="0"/>
                <a:ea typeface="ＭＳ Ｐゴシック" charset="0"/>
              </a:rPr>
              <a:t>Each directory has a makefile to build all programs</a:t>
            </a:r>
          </a:p>
          <a:p>
            <a:pPr lvl="1"/>
            <a:r>
              <a:rPr lang="en-US" sz="2400">
                <a:latin typeface="Arial" charset="0"/>
                <a:ea typeface="ＭＳ Ｐゴシック" charset="0"/>
              </a:rPr>
              <a:t>Move executables to BIN</a:t>
            </a:r>
            <a:endParaRPr lang="en-US">
              <a:latin typeface="Arial" charset="0"/>
              <a:ea typeface="ＭＳ Ｐゴシック" charset="0"/>
            </a:endParaRPr>
          </a:p>
          <a:p>
            <a:r>
              <a:rPr lang="en-US" sz="2800">
                <a:latin typeface="Arial" charset="0"/>
              </a:rPr>
              <a:t>Please acknowledge these programs in your work</a:t>
            </a:r>
          </a:p>
          <a:p>
            <a:pPr lvl="1"/>
            <a:r>
              <a:rPr lang="en-US" sz="1600">
                <a:latin typeface="Arial" charset="0"/>
                <a:ea typeface="ＭＳ Ｐゴシック" charset="0"/>
              </a:rPr>
              <a:t>“Moment tensors were computed using the mtpackagev3.0 package developed by Douglas Dreger and Sean Ford of the Berkeley Seismological Laboratory, and Green’s functions were computed using the FKRPROG software developed by Chandan Saikia.”</a:t>
            </a:r>
            <a:r>
              <a:rPr lang="en-US" altLang="ja-JP" sz="1600">
                <a:latin typeface="Arial" charset="0"/>
                <a:ea typeface="ＭＳ Ｐゴシック" charset="0"/>
              </a:rPr>
              <a:t> </a:t>
            </a:r>
            <a:endParaRPr lang="en-US" sz="1600">
              <a:latin typeface="Arial" charset="0"/>
              <a:ea typeface="ＭＳ Ｐゴシック" charset="0"/>
            </a:endParaRPr>
          </a:p>
        </p:txBody>
      </p:sp>
    </p:spTree>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Content Placeholder 2"/>
          <p:cNvSpPr>
            <a:spLocks noGrp="1"/>
          </p:cNvSpPr>
          <p:nvPr>
            <p:ph idx="1"/>
          </p:nvPr>
        </p:nvSpPr>
        <p:spPr>
          <a:xfrm>
            <a:off x="533400" y="304800"/>
            <a:ext cx="8229600" cy="5029200"/>
          </a:xfrm>
        </p:spPr>
        <p:txBody>
          <a:bodyPr/>
          <a:lstStyle/>
          <a:p>
            <a:r>
              <a:rPr lang="en-US" sz="2800">
                <a:latin typeface="Arial" charset="0"/>
              </a:rPr>
              <a:t>Exercise 1</a:t>
            </a:r>
          </a:p>
          <a:p>
            <a:pPr lvl="1"/>
            <a:r>
              <a:rPr lang="en-US" sz="1800">
                <a:latin typeface="Arial" charset="0"/>
                <a:ea typeface="ＭＳ Ｐゴシック" charset="0"/>
              </a:rPr>
              <a:t>Synthetic data example with/without noise</a:t>
            </a:r>
          </a:p>
          <a:p>
            <a:pPr lvl="1"/>
            <a:r>
              <a:rPr lang="en-US" sz="1800">
                <a:latin typeface="Arial" charset="0"/>
                <a:ea typeface="ＭＳ Ｐゴシック" charset="0"/>
              </a:rPr>
              <a:t>Computing Green’s functions</a:t>
            </a:r>
          </a:p>
          <a:p>
            <a:pPr lvl="1"/>
            <a:r>
              <a:rPr lang="en-US" sz="1800">
                <a:latin typeface="Arial" charset="0"/>
                <a:ea typeface="ＭＳ Ｐゴシック" charset="0"/>
              </a:rPr>
              <a:t>Filtering data and Green’s functions</a:t>
            </a:r>
          </a:p>
          <a:p>
            <a:pPr lvl="1"/>
            <a:r>
              <a:rPr lang="en-US" sz="1800">
                <a:latin typeface="Arial" charset="0"/>
                <a:ea typeface="ＭＳ Ｐゴシック" charset="0"/>
              </a:rPr>
              <a:t>Running tdmt_invc_iso</a:t>
            </a:r>
          </a:p>
          <a:p>
            <a:pPr lvl="1"/>
            <a:r>
              <a:rPr lang="en-US" sz="1800">
                <a:latin typeface="Arial" charset="0"/>
                <a:ea typeface="ＭＳ Ｐゴシック" charset="0"/>
              </a:rPr>
              <a:t>Plotting results</a:t>
            </a:r>
          </a:p>
          <a:p>
            <a:pPr lvl="1"/>
            <a:r>
              <a:rPr lang="en-US" sz="1800">
                <a:latin typeface="Arial" charset="0"/>
                <a:ea typeface="ＭＳ Ｐゴシック" charset="0"/>
              </a:rPr>
              <a:t>Adding and removing data</a:t>
            </a:r>
          </a:p>
          <a:p>
            <a:pPr lvl="1"/>
            <a:r>
              <a:rPr lang="en-US" sz="1800">
                <a:latin typeface="Arial" charset="0"/>
                <a:ea typeface="ＭＳ Ｐゴシック" charset="0"/>
              </a:rPr>
              <a:t>Solution sensitivity to source depth and station geometry</a:t>
            </a:r>
          </a:p>
        </p:txBody>
      </p:sp>
    </p:spTree>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Content Placeholder 2"/>
          <p:cNvSpPr>
            <a:spLocks noGrp="1"/>
          </p:cNvSpPr>
          <p:nvPr>
            <p:ph idx="1"/>
          </p:nvPr>
        </p:nvSpPr>
        <p:spPr>
          <a:xfrm>
            <a:off x="457200" y="381000"/>
            <a:ext cx="8229600" cy="5029200"/>
          </a:xfrm>
        </p:spPr>
        <p:txBody>
          <a:bodyPr/>
          <a:lstStyle/>
          <a:p>
            <a:r>
              <a:rPr lang="en-US">
                <a:latin typeface="Arial" charset="0"/>
              </a:rPr>
              <a:t>Exercise 2 </a:t>
            </a:r>
          </a:p>
          <a:p>
            <a:pPr lvl="1"/>
            <a:r>
              <a:rPr lang="en-US" sz="1800">
                <a:latin typeface="Arial" charset="0"/>
                <a:ea typeface="ＭＳ Ｐゴシック" charset="0"/>
              </a:rPr>
              <a:t>Application to a California earthquake</a:t>
            </a:r>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ChangeArrowheads="1"/>
          </p:cNvSpPr>
          <p:nvPr>
            <p:ph type="title"/>
          </p:nvPr>
        </p:nvSpPr>
        <p:spPr/>
        <p:txBody>
          <a:bodyPr/>
          <a:lstStyle/>
          <a:p>
            <a:pPr eaLnBrk="1" hangingPunct="1"/>
            <a:r>
              <a:rPr lang="en-US">
                <a:latin typeface="Arial" charset="0"/>
                <a:ea typeface="ＭＳ Ｐゴシック" charset="0"/>
                <a:cs typeface="ＭＳ Ｐゴシック" charset="0"/>
              </a:rPr>
              <a:t>Earthquake Mechanism</a:t>
            </a:r>
          </a:p>
        </p:txBody>
      </p:sp>
      <p:pic>
        <p:nvPicPr>
          <p:cNvPr id="31746" name="Picture 5" descr="fig8_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 y="1905000"/>
            <a:ext cx="8839200" cy="3779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2362200" y="1752600"/>
            <a:ext cx="6629400" cy="609600"/>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1748" name="TextBox 2"/>
          <p:cNvSpPr txBox="1">
            <a:spLocks noChangeArrowheads="1"/>
          </p:cNvSpPr>
          <p:nvPr/>
        </p:nvSpPr>
        <p:spPr bwMode="auto">
          <a:xfrm>
            <a:off x="457200" y="6248400"/>
            <a:ext cx="60102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From Lay and Wallace, Modern Global Seismology, 1995</a:t>
            </a:r>
          </a:p>
        </p:txBody>
      </p:sp>
    </p:spTree>
    <p:extLst>
      <p:ext uri="{BB962C8B-B14F-4D97-AF65-F5344CB8AC3E}">
        <p14:creationId xmlns:p14="http://schemas.microsoft.com/office/powerpoint/2010/main" val="698290710"/>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769" name="Object 2"/>
          <p:cNvGraphicFramePr>
            <a:graphicFrameLocks noChangeAspect="1"/>
          </p:cNvGraphicFramePr>
          <p:nvPr/>
        </p:nvGraphicFramePr>
        <p:xfrm>
          <a:off x="457200" y="1676400"/>
          <a:ext cx="7543800" cy="4221163"/>
        </p:xfrm>
        <a:graphic>
          <a:graphicData uri="http://schemas.openxmlformats.org/presentationml/2006/ole">
            <mc:AlternateContent xmlns:mc="http://schemas.openxmlformats.org/markup-compatibility/2006">
              <mc:Choice xmlns:v="urn:schemas-microsoft-com:vml" Requires="v">
                <p:oleObj spid="_x0000_s41990" name="Equation" r:id="rId3" imgW="3200400" imgH="1790700" progId="Equation.3">
                  <p:embed/>
                </p:oleObj>
              </mc:Choice>
              <mc:Fallback>
                <p:oleObj name="Equation" r:id="rId3" imgW="3200400" imgH="17907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1676400"/>
                        <a:ext cx="7543800" cy="4221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sp>
        <p:nvSpPr>
          <p:cNvPr id="32770" name="Rectangle 5"/>
          <p:cNvSpPr>
            <a:spLocks noGrp="1" noChangeArrowheads="1"/>
          </p:cNvSpPr>
          <p:nvPr>
            <p:ph type="title"/>
          </p:nvPr>
        </p:nvSpPr>
        <p:spPr>
          <a:xfrm>
            <a:off x="457200" y="76200"/>
            <a:ext cx="8229600" cy="1143000"/>
          </a:xfrm>
        </p:spPr>
        <p:txBody>
          <a:bodyPr/>
          <a:lstStyle/>
          <a:p>
            <a:pPr eaLnBrk="1" hangingPunct="1"/>
            <a:r>
              <a:rPr lang="en-US" sz="3600">
                <a:latin typeface="Arial" charset="0"/>
                <a:ea typeface="ＭＳ Ｐゴシック" charset="0"/>
                <a:cs typeface="ＭＳ Ｐゴシック" charset="0"/>
              </a:rPr>
              <a:t>Seismic Representation Theorm</a:t>
            </a:r>
          </a:p>
        </p:txBody>
      </p:sp>
      <p:sp>
        <p:nvSpPr>
          <p:cNvPr id="32771" name="Text Box 6"/>
          <p:cNvSpPr txBox="1">
            <a:spLocks noChangeArrowheads="1"/>
          </p:cNvSpPr>
          <p:nvPr/>
        </p:nvSpPr>
        <p:spPr bwMode="auto">
          <a:xfrm>
            <a:off x="7299325" y="3000375"/>
            <a:ext cx="153987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b="1"/>
              <a:t>Spatial point-source</a:t>
            </a:r>
          </a:p>
        </p:txBody>
      </p:sp>
      <p:sp>
        <p:nvSpPr>
          <p:cNvPr id="32772" name="Text Box 7"/>
          <p:cNvSpPr txBox="1">
            <a:spLocks noChangeArrowheads="1"/>
          </p:cNvSpPr>
          <p:nvPr/>
        </p:nvSpPr>
        <p:spPr bwMode="auto">
          <a:xfrm>
            <a:off x="5867400" y="4114800"/>
            <a:ext cx="28956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b="1"/>
              <a:t>Spatial and temporal point-source</a:t>
            </a:r>
          </a:p>
        </p:txBody>
      </p:sp>
      <p:sp>
        <p:nvSpPr>
          <p:cNvPr id="32773" name="Text Box 8"/>
          <p:cNvSpPr txBox="1">
            <a:spLocks noChangeArrowheads="1"/>
          </p:cNvSpPr>
          <p:nvPr/>
        </p:nvSpPr>
        <p:spPr bwMode="auto">
          <a:xfrm>
            <a:off x="4495800" y="5105400"/>
            <a:ext cx="40386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spcBef>
                <a:spcPct val="50000"/>
              </a:spcBef>
            </a:pPr>
            <a:r>
              <a:rPr lang="en-US" sz="1800" b="1"/>
              <a:t>M has units of moment. i and j refer to directions of forces and derivatives. i.e. they define couples</a:t>
            </a:r>
          </a:p>
        </p:txBody>
      </p:sp>
      <p:sp>
        <p:nvSpPr>
          <p:cNvPr id="32774" name="Rectangle 9"/>
          <p:cNvSpPr>
            <a:spLocks noChangeArrowheads="1"/>
          </p:cNvSpPr>
          <p:nvPr/>
        </p:nvSpPr>
        <p:spPr bwMode="auto">
          <a:xfrm>
            <a:off x="304800" y="1447800"/>
            <a:ext cx="7848600" cy="1143000"/>
          </a:xfrm>
          <a:prstGeom prst="rect">
            <a:avLst/>
          </a:prstGeom>
          <a:noFill/>
          <a:ln w="38100">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32775" name="Rectangle 10"/>
          <p:cNvSpPr>
            <a:spLocks noChangeArrowheads="1"/>
          </p:cNvSpPr>
          <p:nvPr/>
        </p:nvSpPr>
        <p:spPr bwMode="auto">
          <a:xfrm>
            <a:off x="304800" y="5181600"/>
            <a:ext cx="3733800" cy="762000"/>
          </a:xfrm>
          <a:prstGeom prst="rect">
            <a:avLst/>
          </a:prstGeom>
          <a:noFill/>
          <a:ln w="38100">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Tree>
    <p:extLst>
      <p:ext uri="{BB962C8B-B14F-4D97-AF65-F5344CB8AC3E}">
        <p14:creationId xmlns:p14="http://schemas.microsoft.com/office/powerpoint/2010/main" val="4034727973"/>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4273" name="Object 2"/>
          <p:cNvGraphicFramePr>
            <a:graphicFrameLocks noChangeAspect="1"/>
          </p:cNvGraphicFramePr>
          <p:nvPr/>
        </p:nvGraphicFramePr>
        <p:xfrm>
          <a:off x="304800" y="1217613"/>
          <a:ext cx="2895600" cy="458787"/>
        </p:xfrm>
        <a:graphic>
          <a:graphicData uri="http://schemas.openxmlformats.org/presentationml/2006/ole">
            <mc:AlternateContent xmlns:mc="http://schemas.openxmlformats.org/markup-compatibility/2006">
              <mc:Choice xmlns:v="urn:schemas-microsoft-com:vml" Requires="v">
                <p:oleObj spid="_x0000_s43018" name="Equation" r:id="rId3" imgW="1511300" imgH="241300" progId="Equation.3">
                  <p:embed/>
                </p:oleObj>
              </mc:Choice>
              <mc:Fallback>
                <p:oleObj name="Equation" r:id="rId3" imgW="1511300" imgH="2413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1217613"/>
                        <a:ext cx="2895600"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graphicFrame>
        <p:nvGraphicFramePr>
          <p:cNvPr id="54274" name="Object 3"/>
          <p:cNvGraphicFramePr>
            <a:graphicFrameLocks noChangeAspect="1"/>
          </p:cNvGraphicFramePr>
          <p:nvPr>
            <p:extLst>
              <p:ext uri="{D42A27DB-BD31-4B8C-83A1-F6EECF244321}">
                <p14:modId xmlns:p14="http://schemas.microsoft.com/office/powerpoint/2010/main" val="3044484116"/>
              </p:ext>
            </p:extLst>
          </p:nvPr>
        </p:nvGraphicFramePr>
        <p:xfrm>
          <a:off x="198438" y="1719263"/>
          <a:ext cx="3260725" cy="1487487"/>
        </p:xfrm>
        <a:graphic>
          <a:graphicData uri="http://schemas.openxmlformats.org/presentationml/2006/ole">
            <mc:AlternateContent xmlns:mc="http://schemas.openxmlformats.org/markup-compatibility/2006">
              <mc:Choice xmlns:v="urn:schemas-microsoft-com:vml" Requires="v">
                <p:oleObj spid="_x0000_s43019" name="Equation" r:id="rId5" imgW="1752600" imgH="800100" progId="Equation.3">
                  <p:embed/>
                </p:oleObj>
              </mc:Choice>
              <mc:Fallback>
                <p:oleObj name="Equation" r:id="rId5" imgW="1752600" imgH="800100" progId="Equation.3">
                  <p:embed/>
                  <p:pic>
                    <p:nvPicPr>
                      <p:cNvPr id="0" name=""/>
                      <p:cNvPicPr>
                        <a:picLocks noChangeAspect="1" noChangeArrowheads="1"/>
                      </p:cNvPicPr>
                      <p:nvPr/>
                    </p:nvPicPr>
                    <p:blipFill>
                      <a:blip r:embed="rId6"/>
                      <a:srcRect/>
                      <a:stretch>
                        <a:fillRect/>
                      </a:stretch>
                    </p:blipFill>
                    <p:spPr bwMode="auto">
                      <a:xfrm>
                        <a:off x="198438" y="1719263"/>
                        <a:ext cx="3260725" cy="1487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pic>
                </p:oleObj>
              </mc:Fallback>
            </mc:AlternateContent>
          </a:graphicData>
        </a:graphic>
      </p:graphicFrame>
      <p:pic>
        <p:nvPicPr>
          <p:cNvPr id="54275" name="Picture 6" descr="mtfi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05200" y="1295400"/>
            <a:ext cx="5334000" cy="495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304800" y="3657600"/>
            <a:ext cx="3200400" cy="1754327"/>
          </a:xfrm>
          <a:prstGeom prst="rect">
            <a:avLst/>
          </a:prstGeom>
        </p:spPr>
        <p:txBody>
          <a:bodyPr wrap="square">
            <a:spAutoFit/>
          </a:bodyPr>
          <a:lstStyle/>
          <a:p>
            <a:pPr eaLnBrk="1" hangingPunct="1"/>
            <a:r>
              <a:rPr lang="en-US" dirty="0">
                <a:latin typeface="Times" charset="0"/>
                <a:cs typeface="Gill Sans" charset="0"/>
              </a:rPr>
              <a:t>Necessary to have two force couples (double couple, DC), so that angular momentum is conserved in the source sphere, which leads to </a:t>
            </a:r>
            <a:r>
              <a:rPr lang="en-US" i="1" dirty="0" err="1">
                <a:latin typeface="Times" charset="0"/>
                <a:cs typeface="Gill Sans" charset="0"/>
              </a:rPr>
              <a:t>M</a:t>
            </a:r>
            <a:r>
              <a:rPr lang="en-US" baseline="-25000" dirty="0" err="1">
                <a:latin typeface="Times" charset="0"/>
                <a:cs typeface="Gill Sans" charset="0"/>
              </a:rPr>
              <a:t>ij</a:t>
            </a:r>
            <a:r>
              <a:rPr lang="en-US" dirty="0">
                <a:latin typeface="Times" charset="0"/>
                <a:cs typeface="Gill Sans" charset="0"/>
              </a:rPr>
              <a:t> = </a:t>
            </a:r>
            <a:r>
              <a:rPr lang="en-US" i="1" dirty="0" err="1">
                <a:latin typeface="Times" charset="0"/>
                <a:cs typeface="Gill Sans" charset="0"/>
              </a:rPr>
              <a:t>M</a:t>
            </a:r>
            <a:r>
              <a:rPr lang="en-US" baseline="-25000" dirty="0" err="1">
                <a:latin typeface="Times" charset="0"/>
                <a:cs typeface="Gill Sans" charset="0"/>
              </a:rPr>
              <a:t>ji</a:t>
            </a:r>
            <a:r>
              <a:rPr lang="en-US" dirty="0">
                <a:latin typeface="Times" charset="0"/>
                <a:cs typeface="Gill Sans" charset="0"/>
              </a:rPr>
              <a:t> </a:t>
            </a:r>
            <a:r>
              <a:rPr lang="en-US" dirty="0" smtClean="0">
                <a:latin typeface="Times" charset="0"/>
                <a:cs typeface="Gill Sans" charset="0"/>
              </a:rPr>
              <a:t>and a symmetric moment tensor.</a:t>
            </a:r>
            <a:endParaRPr lang="en-US" dirty="0">
              <a:latin typeface="Times" charset="0"/>
              <a:cs typeface="Gill Sans" charset="0"/>
            </a:endParaRPr>
          </a:p>
        </p:txBody>
      </p:sp>
    </p:spTree>
    <p:extLst>
      <p:ext uri="{BB962C8B-B14F-4D97-AF65-F5344CB8AC3E}">
        <p14:creationId xmlns:p14="http://schemas.microsoft.com/office/powerpoint/2010/main" val="1034543749"/>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793" name="Object 2"/>
          <p:cNvGraphicFramePr>
            <a:graphicFrameLocks noChangeAspect="1"/>
          </p:cNvGraphicFramePr>
          <p:nvPr/>
        </p:nvGraphicFramePr>
        <p:xfrm>
          <a:off x="381000" y="1268413"/>
          <a:ext cx="5537200" cy="5208587"/>
        </p:xfrm>
        <a:graphic>
          <a:graphicData uri="http://schemas.openxmlformats.org/presentationml/2006/ole">
            <mc:AlternateContent xmlns:mc="http://schemas.openxmlformats.org/markup-compatibility/2006">
              <mc:Choice xmlns:v="urn:schemas-microsoft-com:vml" Requires="v">
                <p:oleObj spid="_x0000_s44038" name="Equation" r:id="rId3" imgW="2349500" imgH="2209800" progId="Equation.3">
                  <p:embed/>
                </p:oleObj>
              </mc:Choice>
              <mc:Fallback>
                <p:oleObj name="Equation" r:id="rId3" imgW="2349500" imgH="22098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1268413"/>
                        <a:ext cx="5537200" cy="52085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sp>
        <p:nvSpPr>
          <p:cNvPr id="33794" name="Rectangle 5"/>
          <p:cNvSpPr>
            <a:spLocks noGrp="1" noChangeArrowheads="1"/>
          </p:cNvSpPr>
          <p:nvPr>
            <p:ph type="title"/>
          </p:nvPr>
        </p:nvSpPr>
        <p:spPr>
          <a:xfrm>
            <a:off x="457200" y="76200"/>
            <a:ext cx="8229600" cy="1143000"/>
          </a:xfrm>
        </p:spPr>
        <p:txBody>
          <a:bodyPr/>
          <a:lstStyle/>
          <a:p>
            <a:pPr eaLnBrk="1" hangingPunct="1"/>
            <a:r>
              <a:rPr lang="en-US" sz="3600">
                <a:latin typeface="Arial" charset="0"/>
                <a:ea typeface="ＭＳ Ｐゴシック" charset="0"/>
                <a:cs typeface="ＭＳ Ｐゴシック" charset="0"/>
              </a:rPr>
              <a:t>Green’s Function Solutions</a:t>
            </a:r>
          </a:p>
        </p:txBody>
      </p:sp>
      <p:sp>
        <p:nvSpPr>
          <p:cNvPr id="33795" name="TextBox 1"/>
          <p:cNvSpPr txBox="1">
            <a:spLocks noChangeArrowheads="1"/>
          </p:cNvSpPr>
          <p:nvPr/>
        </p:nvSpPr>
        <p:spPr bwMode="auto">
          <a:xfrm>
            <a:off x="6172200" y="1295400"/>
            <a:ext cx="2971800" cy="535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Equation of motion</a:t>
            </a:r>
          </a:p>
          <a:p>
            <a:pPr eaLnBrk="1" hangingPunct="1"/>
            <a:endParaRPr lang="en-US" sz="1800"/>
          </a:p>
          <a:p>
            <a:pPr eaLnBrk="1" hangingPunct="1"/>
            <a:endParaRPr lang="en-US" sz="1800"/>
          </a:p>
          <a:p>
            <a:pPr eaLnBrk="1" hangingPunct="1"/>
            <a:endParaRPr lang="en-US" sz="1800"/>
          </a:p>
          <a:p>
            <a:pPr eaLnBrk="1" hangingPunct="1"/>
            <a:r>
              <a:rPr lang="en-US" sz="1800"/>
              <a:t>Vector wave equation</a:t>
            </a:r>
          </a:p>
          <a:p>
            <a:pPr eaLnBrk="1" hangingPunct="1"/>
            <a:endParaRPr lang="en-US" sz="1800"/>
          </a:p>
          <a:p>
            <a:pPr eaLnBrk="1" hangingPunct="1"/>
            <a:endParaRPr lang="en-US" sz="1800"/>
          </a:p>
          <a:p>
            <a:pPr eaLnBrk="1" hangingPunct="1"/>
            <a:endParaRPr lang="en-US" sz="1800"/>
          </a:p>
          <a:p>
            <a:pPr eaLnBrk="1" hangingPunct="1"/>
            <a:endParaRPr lang="en-US" sz="1800"/>
          </a:p>
          <a:p>
            <a:pPr eaLnBrk="1" hangingPunct="1"/>
            <a:r>
              <a:rPr lang="en-US" sz="1800"/>
              <a:t>Scalar wave equations for P, Sv and SH waves</a:t>
            </a:r>
          </a:p>
          <a:p>
            <a:pPr eaLnBrk="1" hangingPunct="1"/>
            <a:endParaRPr lang="en-US" sz="1800"/>
          </a:p>
          <a:p>
            <a:pPr eaLnBrk="1" hangingPunct="1"/>
            <a:endParaRPr lang="en-US" sz="1800"/>
          </a:p>
          <a:p>
            <a:pPr eaLnBrk="1" hangingPunct="1"/>
            <a:endParaRPr lang="en-US" sz="1800"/>
          </a:p>
          <a:p>
            <a:pPr eaLnBrk="1" hangingPunct="1"/>
            <a:endParaRPr lang="en-US" sz="1800"/>
          </a:p>
          <a:p>
            <a:pPr eaLnBrk="1" hangingPunct="1"/>
            <a:endParaRPr lang="en-US" sz="1800"/>
          </a:p>
          <a:p>
            <a:pPr eaLnBrk="1" hangingPunct="1"/>
            <a:r>
              <a:rPr lang="en-US" sz="1800"/>
              <a:t>Helmholtz relationship for the vector displacement field or Green’s function</a:t>
            </a:r>
          </a:p>
        </p:txBody>
      </p:sp>
    </p:spTree>
    <p:extLst>
      <p:ext uri="{BB962C8B-B14F-4D97-AF65-F5344CB8AC3E}">
        <p14:creationId xmlns:p14="http://schemas.microsoft.com/office/powerpoint/2010/main" val="3989382719"/>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817" name="Object 2"/>
          <p:cNvGraphicFramePr>
            <a:graphicFrameLocks noChangeAspect="1"/>
          </p:cNvGraphicFramePr>
          <p:nvPr>
            <p:extLst>
              <p:ext uri="{D42A27DB-BD31-4B8C-83A1-F6EECF244321}">
                <p14:modId xmlns:p14="http://schemas.microsoft.com/office/powerpoint/2010/main" val="2898150786"/>
              </p:ext>
            </p:extLst>
          </p:nvPr>
        </p:nvGraphicFramePr>
        <p:xfrm>
          <a:off x="2514600" y="301625"/>
          <a:ext cx="4279900" cy="6616700"/>
        </p:xfrm>
        <a:graphic>
          <a:graphicData uri="http://schemas.openxmlformats.org/presentationml/2006/ole">
            <mc:AlternateContent xmlns:mc="http://schemas.openxmlformats.org/markup-compatibility/2006">
              <mc:Choice xmlns:v="urn:schemas-microsoft-com:vml" Requires="v">
                <p:oleObj spid="_x0000_s45062" name="Equation" r:id="rId4" imgW="1816100" imgH="2806700" progId="Equation.3">
                  <p:embed/>
                </p:oleObj>
              </mc:Choice>
              <mc:Fallback>
                <p:oleObj name="Equation" r:id="rId4" imgW="1816100" imgH="2806700" progId="Equation.3">
                  <p:embed/>
                  <p:pic>
                    <p:nvPicPr>
                      <p:cNvPr id="0" name=""/>
                      <p:cNvPicPr>
                        <a:picLocks noChangeAspect="1" noChangeArrowheads="1"/>
                      </p:cNvPicPr>
                      <p:nvPr/>
                    </p:nvPicPr>
                    <p:blipFill>
                      <a:blip r:embed="rId5"/>
                      <a:srcRect/>
                      <a:stretch>
                        <a:fillRect/>
                      </a:stretch>
                    </p:blipFill>
                    <p:spPr bwMode="auto">
                      <a:xfrm>
                        <a:off x="2514600" y="301625"/>
                        <a:ext cx="4279900" cy="6616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pic>
                </p:oleObj>
              </mc:Fallback>
            </mc:AlternateContent>
          </a:graphicData>
        </a:graphic>
      </p:graphicFrame>
      <p:sp>
        <p:nvSpPr>
          <p:cNvPr id="34818" name="TextBox 1"/>
          <p:cNvSpPr txBox="1">
            <a:spLocks noChangeArrowheads="1"/>
          </p:cNvSpPr>
          <p:nvPr/>
        </p:nvSpPr>
        <p:spPr bwMode="auto">
          <a:xfrm>
            <a:off x="3200400" y="6019800"/>
            <a:ext cx="11858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Near-field</a:t>
            </a:r>
          </a:p>
        </p:txBody>
      </p:sp>
      <p:sp>
        <p:nvSpPr>
          <p:cNvPr id="34819" name="TextBox 2"/>
          <p:cNvSpPr txBox="1">
            <a:spLocks noChangeArrowheads="1"/>
          </p:cNvSpPr>
          <p:nvPr/>
        </p:nvSpPr>
        <p:spPr bwMode="auto">
          <a:xfrm>
            <a:off x="5181600" y="6019800"/>
            <a:ext cx="10318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Far-field</a:t>
            </a:r>
          </a:p>
        </p:txBody>
      </p:sp>
    </p:spTree>
    <p:extLst>
      <p:ext uri="{BB962C8B-B14F-4D97-AF65-F5344CB8AC3E}">
        <p14:creationId xmlns:p14="http://schemas.microsoft.com/office/powerpoint/2010/main" val="1452517474"/>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731</TotalTime>
  <Words>871</Words>
  <Application>Microsoft Macintosh PowerPoint</Application>
  <PresentationFormat>On-screen Show (4:3)</PresentationFormat>
  <Paragraphs>130</Paragraphs>
  <Slides>47</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47</vt:i4>
      </vt:variant>
    </vt:vector>
  </HeadingPairs>
  <TitlesOfParts>
    <vt:vector size="49" baseType="lpstr">
      <vt:lpstr>Default Design</vt:lpstr>
      <vt:lpstr>Equation</vt:lpstr>
      <vt:lpstr>PASI Ecuador 2011 Seismic Source Studies – Day 1</vt:lpstr>
      <vt:lpstr>Today’s Objectives</vt:lpstr>
      <vt:lpstr>Earthquake Mechanism</vt:lpstr>
      <vt:lpstr>Earthquake Mechanism</vt:lpstr>
      <vt:lpstr>Earthquake Mechanism</vt:lpstr>
      <vt:lpstr>Seismic Representation Theorm</vt:lpstr>
      <vt:lpstr>PowerPoint Presentation</vt:lpstr>
      <vt:lpstr>Green’s Function Solutions</vt:lpstr>
      <vt:lpstr>PowerPoint Presentation</vt:lpstr>
      <vt:lpstr>Near- &amp; Far-field time histories</vt:lpstr>
      <vt:lpstr>2004 Parkfield at PKD</vt:lpstr>
      <vt:lpstr>PowerPoint Presentation</vt:lpstr>
      <vt:lpstr>Single Force Radiation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Seismic Representation Theorm</vt:lpstr>
      <vt:lpstr>PowerPoint Presentation</vt:lpstr>
      <vt:lpstr>PowerPoint Presentation</vt:lpstr>
      <vt:lpstr>What Kind of Mechanism is this?</vt:lpstr>
      <vt:lpstr>Find Eigenvalues</vt:lpstr>
      <vt:lpstr>Find Eigenvectors</vt:lpstr>
      <vt:lpstr>PowerPoint Presentation</vt:lpstr>
      <vt:lpstr>PowerPoint Presentation</vt:lpstr>
      <vt:lpstr>Possible CLVD Mechanism?</vt:lpstr>
      <vt:lpstr>Nuke Mechanism</vt:lpstr>
      <vt:lpstr>How are Green’s Functions Computed?</vt:lpstr>
      <vt:lpstr>PowerPoint Presentation</vt:lpstr>
      <vt:lpstr>PowerPoint Presentation</vt:lpstr>
      <vt:lpstr>Comparison of P-wave Traveltime Derived Models and Waveform Modeling Derived Models</vt:lpstr>
      <vt:lpstr>Example of Northridge Modeling</vt:lpstr>
      <vt:lpstr>PowerPoint Presentation</vt:lpstr>
      <vt:lpstr>PowerPoint Presentation</vt:lpstr>
      <vt:lpstr>PowerPoint Presentation</vt:lpstr>
      <vt:lpstr>PowerPoint Presentation</vt:lpstr>
      <vt:lpstr>PowerPoint Presentation</vt:lpstr>
      <vt:lpstr>PowerPoint Presentation</vt:lpstr>
    </vt:vector>
  </TitlesOfParts>
  <Company> UC Berkeley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Seismic Moment Tensor</dc:title>
  <dc:creator>Douglas Dreger</dc:creator>
  <cp:lastModifiedBy>Douglas</cp:lastModifiedBy>
  <cp:revision>41</cp:revision>
  <dcterms:created xsi:type="dcterms:W3CDTF">2006-04-24T01:37:44Z</dcterms:created>
  <dcterms:modified xsi:type="dcterms:W3CDTF">2011-07-19T13:19:37Z</dcterms:modified>
</cp:coreProperties>
</file>