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embeddings/oleObject6.bin" ContentType="application/vnd.openxmlformats-officedocument.oleObject"/>
  <Override PartName="/ppt/embeddings/oleObject7.bin" ContentType="application/vnd.openxmlformats-officedocument.oleObject"/>
  <Override PartName="/ppt/embeddings/oleObject8.bin" ContentType="application/vnd.openxmlformats-officedocument.oleObject"/>
  <Override PartName="/ppt/embeddings/oleObject9.bin" ContentType="application/vnd.openxmlformats-officedocument.oleObject"/>
  <Override PartName="/ppt/embeddings/oleObject10.bin" ContentType="application/vnd.openxmlformats-officedocument.oleObject"/>
  <Override PartName="/ppt/embeddings/oleObject11.bin" ContentType="application/vnd.openxmlformats-officedocument.oleObject"/>
  <Override PartName="/ppt/notesSlides/notesSlide2.xml" ContentType="application/vnd.openxmlformats-officedocument.presentationml.notesSlide+xml"/>
  <Override PartName="/ppt/embeddings/oleObject12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366" r:id="rId2"/>
    <p:sldId id="367" r:id="rId3"/>
    <p:sldId id="368" r:id="rId4"/>
    <p:sldId id="399" r:id="rId5"/>
    <p:sldId id="398" r:id="rId6"/>
    <p:sldId id="257" r:id="rId7"/>
    <p:sldId id="369" r:id="rId8"/>
    <p:sldId id="370" r:id="rId9"/>
    <p:sldId id="371" r:id="rId10"/>
    <p:sldId id="372" r:id="rId11"/>
    <p:sldId id="374" r:id="rId12"/>
    <p:sldId id="375" r:id="rId13"/>
    <p:sldId id="326" r:id="rId14"/>
    <p:sldId id="376" r:id="rId15"/>
    <p:sldId id="276" r:id="rId16"/>
    <p:sldId id="277" r:id="rId17"/>
    <p:sldId id="278" r:id="rId18"/>
    <p:sldId id="377" r:id="rId19"/>
    <p:sldId id="358" r:id="rId20"/>
    <p:sldId id="402" r:id="rId21"/>
    <p:sldId id="400" r:id="rId22"/>
    <p:sldId id="401" r:id="rId23"/>
    <p:sldId id="403" r:id="rId24"/>
    <p:sldId id="357" r:id="rId25"/>
    <p:sldId id="365" r:id="rId26"/>
    <p:sldId id="329" r:id="rId27"/>
    <p:sldId id="330" r:id="rId28"/>
    <p:sldId id="331" r:id="rId29"/>
    <p:sldId id="404" r:id="rId30"/>
    <p:sldId id="356" r:id="rId31"/>
    <p:sldId id="343" r:id="rId32"/>
    <p:sldId id="344" r:id="rId33"/>
    <p:sldId id="349" r:id="rId34"/>
    <p:sldId id="345" r:id="rId35"/>
    <p:sldId id="346" r:id="rId36"/>
    <p:sldId id="347" r:id="rId37"/>
    <p:sldId id="348" r:id="rId38"/>
    <p:sldId id="389" r:id="rId39"/>
    <p:sldId id="390" r:id="rId40"/>
    <p:sldId id="394" r:id="rId41"/>
    <p:sldId id="397" r:id="rId42"/>
    <p:sldId id="395" r:id="rId43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183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printerSettings" Target="printerSettings/printerSettings1.bin"/><Relationship Id="rId47" Type="http://schemas.openxmlformats.org/officeDocument/2006/relationships/presProps" Target="presProps.xml"/><Relationship Id="rId48" Type="http://schemas.openxmlformats.org/officeDocument/2006/relationships/viewProps" Target="viewProps.xml"/><Relationship Id="rId49" Type="http://schemas.openxmlformats.org/officeDocument/2006/relationships/theme" Target="theme/theme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5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notesMaster" Target="notesMasters/notesMaster1.xml"/><Relationship Id="rId45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Relationship Id="rId2" Type="http://schemas.openxmlformats.org/officeDocument/2006/relationships/image" Target="../media/image2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Relationship Id="rId2" Type="http://schemas.openxmlformats.org/officeDocument/2006/relationships/image" Target="../media/image2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Relationship Id="rId2" Type="http://schemas.openxmlformats.org/officeDocument/2006/relationships/image" Target="../media/image2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Relationship Id="rId2" Type="http://schemas.openxmlformats.org/officeDocument/2006/relationships/image" Target="../media/image2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Relationship Id="rId2" Type="http://schemas.openxmlformats.org/officeDocument/2006/relationships/image" Target="../media/image2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9" tIns="48330" rIns="96659" bIns="48330" numCol="1" anchor="t" anchorCtr="0" compatLnSpc="1">
            <a:prstTxWarp prst="textNoShape">
              <a:avLst/>
            </a:prstTxWarp>
          </a:bodyPr>
          <a:lstStyle>
            <a:lvl1pPr defTabSz="966788">
              <a:defRPr sz="14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9" tIns="48330" rIns="96659" bIns="48330" numCol="1" anchor="t" anchorCtr="0" compatLnSpc="1">
            <a:prstTxWarp prst="textNoShape">
              <a:avLst/>
            </a:prstTxWarp>
          </a:bodyPr>
          <a:lstStyle>
            <a:lvl1pPr algn="r" defTabSz="966788">
              <a:defRPr sz="14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9" tIns="48330" rIns="96659" bIns="48330" numCol="1" anchor="b" anchorCtr="0" compatLnSpc="1">
            <a:prstTxWarp prst="textNoShape">
              <a:avLst/>
            </a:prstTxWarp>
          </a:bodyPr>
          <a:lstStyle>
            <a:lvl1pPr defTabSz="966788">
              <a:defRPr sz="14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9" tIns="48330" rIns="96659" bIns="48330" numCol="1" anchor="b" anchorCtr="0" compatLnSpc="1">
            <a:prstTxWarp prst="textNoShape">
              <a:avLst/>
            </a:prstTxWarp>
          </a:bodyPr>
          <a:lstStyle>
            <a:lvl1pPr algn="r" defTabSz="966788">
              <a:defRPr sz="1400"/>
            </a:lvl1pPr>
          </a:lstStyle>
          <a:p>
            <a:pPr>
              <a:defRPr/>
            </a:pPr>
            <a:fld id="{C2E04642-C7A5-124F-BF22-751F5D4696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89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DB3B259-643A-CF4F-87AD-AFEB4C031C2B}" type="datetime1">
              <a:rPr lang="en-US"/>
              <a:pPr>
                <a:defRPr/>
              </a:pPr>
              <a:t>7/18/11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5F0B2A29-812D-7F42-B2A7-018D4B1CA8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31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F0B2A29-812D-7F42-B2A7-018D4B1CA8B5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8023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7C790093-925C-CC44-A03B-B28D51A937A4}" type="slidenum">
              <a:rPr lang="en-US" sz="1200"/>
              <a:pPr eaLnBrk="1" hangingPunct="1"/>
              <a:t>25</a:t>
            </a:fld>
            <a:endParaRPr lang="en-US" sz="1200"/>
          </a:p>
        </p:txBody>
      </p:sp>
      <p:sp>
        <p:nvSpPr>
          <p:cNvPr id="65538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5539" name="Rectangle 1027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4D891A-0980-784E-B3F6-62A0564FFD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574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493976-F42A-CA4B-8D37-44E334052C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0523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7029E0-981D-0F42-A2AE-53E9C610C6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8324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9A04FD-F8FB-FC42-B4C0-2749F8C325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890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C6B4CD-45CB-8B4B-B39A-9E35028322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594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0930D3-95F1-2C43-AB9C-78591B670E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353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4539BD-DCEF-904A-A2AB-49EC5953B0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889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04C9C2-0ECF-1644-AEB8-51360C079E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275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4D95B-FCA8-0C4F-B448-9092C0B4C0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900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2C54F0-2166-DB4A-97C0-4CE6626BCB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824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73AA3B-0A8D-EB45-9D39-CCFAE03B5D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604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7D2F3F-559C-544C-AA0F-728C2010B6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769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A420893B-F313-7E44-9F11-5F16641425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pitchFamily="-65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-65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pitchFamily="-65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65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65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65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65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65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3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3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18.w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4" Type="http://schemas.openxmlformats.org/officeDocument/2006/relationships/image" Target="../media/image19.wmf"/><Relationship Id="rId5" Type="http://schemas.openxmlformats.org/officeDocument/2006/relationships/oleObject" Target="../embeddings/oleObject3.bin"/><Relationship Id="rId6" Type="http://schemas.openxmlformats.org/officeDocument/2006/relationships/image" Target="../media/image20.emf"/><Relationship Id="rId7" Type="http://schemas.openxmlformats.org/officeDocument/2006/relationships/image" Target="../media/image21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4" Type="http://schemas.openxmlformats.org/officeDocument/2006/relationships/image" Target="../media/image19.wmf"/><Relationship Id="rId5" Type="http://schemas.openxmlformats.org/officeDocument/2006/relationships/oleObject" Target="../embeddings/oleObject5.bin"/><Relationship Id="rId6" Type="http://schemas.openxmlformats.org/officeDocument/2006/relationships/image" Target="../media/image20.emf"/><Relationship Id="rId7" Type="http://schemas.openxmlformats.org/officeDocument/2006/relationships/image" Target="../media/image21.pn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4" Type="http://schemas.openxmlformats.org/officeDocument/2006/relationships/image" Target="../media/image19.wmf"/><Relationship Id="rId5" Type="http://schemas.openxmlformats.org/officeDocument/2006/relationships/oleObject" Target="../embeddings/oleObject7.bin"/><Relationship Id="rId6" Type="http://schemas.openxmlformats.org/officeDocument/2006/relationships/image" Target="../media/image20.emf"/><Relationship Id="rId7" Type="http://schemas.openxmlformats.org/officeDocument/2006/relationships/image" Target="../media/image21.png"/><Relationship Id="rId8" Type="http://schemas.openxmlformats.org/officeDocument/2006/relationships/image" Target="../media/image22.png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4" Type="http://schemas.openxmlformats.org/officeDocument/2006/relationships/image" Target="../media/image19.wmf"/><Relationship Id="rId5" Type="http://schemas.openxmlformats.org/officeDocument/2006/relationships/oleObject" Target="../embeddings/oleObject9.bin"/><Relationship Id="rId6" Type="http://schemas.openxmlformats.org/officeDocument/2006/relationships/image" Target="../media/image20.emf"/><Relationship Id="rId7" Type="http://schemas.openxmlformats.org/officeDocument/2006/relationships/image" Target="../media/image21.png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4" Type="http://schemas.openxmlformats.org/officeDocument/2006/relationships/image" Target="../media/image19.wmf"/><Relationship Id="rId5" Type="http://schemas.openxmlformats.org/officeDocument/2006/relationships/oleObject" Target="../embeddings/oleObject11.bin"/><Relationship Id="rId6" Type="http://schemas.openxmlformats.org/officeDocument/2006/relationships/image" Target="../media/image20.emf"/><Relationship Id="rId7" Type="http://schemas.openxmlformats.org/officeDocument/2006/relationships/image" Target="../media/image21.png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jpeg"/><Relationship Id="rId5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4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0.png"/><Relationship Id="rId3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3" Type="http://schemas.openxmlformats.org/officeDocument/2006/relationships/image" Target="../media/image1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4" Type="http://schemas.openxmlformats.org/officeDocument/2006/relationships/hyperlink" Target="http://quake.usgs.gov/recenteqs/Maps/122-37_htm.map" TargetMode="External"/><Relationship Id="rId5" Type="http://schemas.openxmlformats.org/officeDocument/2006/relationships/image" Target="../media/image44.png"/><Relationship Id="rId6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seismo.berkeley.edu/~dreger/PASI-MT-ShortCourse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quake.usgs.gov/recenteqs/Maps/122-37_htm.map" TargetMode="External"/><Relationship Id="rId4" Type="http://schemas.openxmlformats.org/officeDocument/2006/relationships/image" Target="../media/image44.png"/><Relationship Id="rId5" Type="http://schemas.openxmlformats.org/officeDocument/2006/relationships/image" Target="../media/image46.jpeg"/><Relationship Id="rId6" Type="http://schemas.openxmlformats.org/officeDocument/2006/relationships/image" Target="../media/image47.jpeg"/><Relationship Id="rId7" Type="http://schemas.openxmlformats.org/officeDocument/2006/relationships/image" Target="../media/image48.jpeg"/><Relationship Id="rId8" Type="http://schemas.openxmlformats.org/officeDocument/2006/relationships/oleObject" Target="../embeddings/oleObject12.bin"/><Relationship Id="rId9" Type="http://schemas.openxmlformats.org/officeDocument/2006/relationships/image" Target="../media/image45.png"/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9.png"/><Relationship Id="rId3" Type="http://schemas.openxmlformats.org/officeDocument/2006/relationships/image" Target="../media/image50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>
              <a:lnSpc>
                <a:spcPct val="150000"/>
              </a:lnSpc>
              <a:spcAft>
                <a:spcPts val="600"/>
              </a:spcAft>
            </a:pPr>
            <a:r>
              <a:rPr lang="en-US" sz="3600">
                <a:latin typeface="Arial" charset="0"/>
                <a:ea typeface="ＭＳ Ｐゴシック" charset="0"/>
                <a:cs typeface="ＭＳ Ｐゴシック" charset="0"/>
              </a:rPr>
              <a:t>Sources of Seismic Waves</a:t>
            </a:r>
            <a:br>
              <a:rPr lang="en-US" sz="3600"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sz="2400">
                <a:latin typeface="Arial" charset="0"/>
                <a:ea typeface="ＭＳ Ｐゴシック" charset="0"/>
                <a:cs typeface="ＭＳ Ｐゴシック" charset="0"/>
              </a:rPr>
              <a:t>Douglas Dreger (UCB) &amp; Sean Ford (LLNL)</a:t>
            </a:r>
          </a:p>
        </p:txBody>
      </p:sp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600200"/>
            <a:ext cx="8229600" cy="43735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dirty="0">
                <a:latin typeface="Arial" charset="0"/>
                <a:ea typeface="ＭＳ Ｐゴシック" charset="0"/>
                <a:cs typeface="ＭＳ Ｐゴシック" charset="0"/>
              </a:rPr>
              <a:t>Goals and Objectives</a:t>
            </a:r>
          </a:p>
          <a:p>
            <a:pPr eaLnBrk="1" hangingPunct="1">
              <a:lnSpc>
                <a:spcPct val="90000"/>
              </a:lnSpc>
            </a:pPr>
            <a:endParaRPr lang="en-US" sz="2800" dirty="0">
              <a:latin typeface="Arial" charset="0"/>
              <a:ea typeface="ＭＳ Ｐゴシック" charset="0"/>
              <a:cs typeface="ＭＳ Ｐゴシック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 dirty="0">
                <a:latin typeface="Arial" charset="0"/>
                <a:ea typeface="ＭＳ Ｐゴシック" charset="0"/>
                <a:cs typeface="ＭＳ Ｐゴシック" charset="0"/>
              </a:rPr>
              <a:t>Introduction to Earthquake Source Studies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>
                <a:latin typeface="Arial" charset="0"/>
                <a:ea typeface="ＭＳ Ｐゴシック" charset="0"/>
                <a:cs typeface="ＭＳ Ｐゴシック" charset="0"/>
              </a:rPr>
              <a:t>Types of excitation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>
                <a:latin typeface="Arial" charset="0"/>
                <a:ea typeface="ＭＳ Ｐゴシック" charset="0"/>
                <a:cs typeface="ＭＳ Ｐゴシック" charset="0"/>
              </a:rPr>
              <a:t>Earthquake source theory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>
                <a:latin typeface="Arial" charset="0"/>
                <a:ea typeface="ＭＳ Ｐゴシック" charset="0"/>
                <a:cs typeface="ＭＳ Ｐゴシック" charset="0"/>
              </a:rPr>
              <a:t>Some applications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1800" dirty="0">
                <a:latin typeface="Arial" charset="0"/>
                <a:ea typeface="ＭＳ Ｐゴシック" charset="0"/>
                <a:cs typeface="ＭＳ Ｐゴシック" charset="0"/>
              </a:rPr>
              <a:t>Source physics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1800" dirty="0">
                <a:latin typeface="Arial" charset="0"/>
                <a:ea typeface="ＭＳ Ｐゴシック" charset="0"/>
                <a:cs typeface="ＭＳ Ｐゴシック" charset="0"/>
              </a:rPr>
              <a:t>Monitoring applications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1800" dirty="0" smtClean="0">
                <a:latin typeface="Arial" charset="0"/>
                <a:ea typeface="ＭＳ Ｐゴシック" charset="0"/>
                <a:cs typeface="ＭＳ Ｐゴシック" charset="0"/>
              </a:rPr>
              <a:t>Emergency </a:t>
            </a:r>
            <a:r>
              <a:rPr lang="en-US" sz="1800" dirty="0">
                <a:latin typeface="Arial" charset="0"/>
                <a:ea typeface="ＭＳ Ｐゴシック" charset="0"/>
                <a:cs typeface="ＭＳ Ｐゴシック" charset="0"/>
              </a:rPr>
              <a:t>response </a:t>
            </a:r>
            <a:r>
              <a:rPr lang="en-US" sz="1800" dirty="0" smtClean="0">
                <a:latin typeface="Arial" charset="0"/>
                <a:ea typeface="ＭＳ Ｐゴシック" charset="0"/>
                <a:cs typeface="ＭＳ Ｐゴシック" charset="0"/>
              </a:rPr>
              <a:t>applications</a:t>
            </a:r>
            <a:endParaRPr lang="en-US" sz="1800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6387" name="Picture 5" descr="BSLogo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738" y="5181600"/>
            <a:ext cx="4183062" cy="162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 descr="LG_LLNLlogo.t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5164138"/>
            <a:ext cx="1639888" cy="161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>
                <a:latin typeface="Arial" charset="0"/>
                <a:ea typeface="ＭＳ Ｐゴシック" charset="0"/>
                <a:cs typeface="ＭＳ Ｐゴシック" charset="0"/>
              </a:rPr>
              <a:t>Sources of Seismic Waves</a:t>
            </a:r>
          </a:p>
        </p:txBody>
      </p:sp>
      <p:sp>
        <p:nvSpPr>
          <p:cNvPr id="3" name="Rectangle 2"/>
          <p:cNvSpPr/>
          <p:nvPr/>
        </p:nvSpPr>
        <p:spPr>
          <a:xfrm>
            <a:off x="4953000" y="990600"/>
            <a:ext cx="2552700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b="1" dirty="0" err="1">
                <a:effectLst>
                  <a:outerShdw blurRad="38100" dist="38100" dir="2700000" algn="tl">
                    <a:srgbClr val="DDDDDD"/>
                  </a:outerShdw>
                </a:effectLst>
                <a:latin typeface="Helvetica Neue" charset="0"/>
              </a:rPr>
              <a:t>Bár</a:t>
            </a:r>
            <a:r>
              <a:rPr lang="en-US" b="1" dirty="0" err="1">
                <a:effectLst>
                  <a:outerShdw blurRad="38100" dist="38100" dir="2700000" algn="tl">
                    <a:srgbClr val="DDDDDD"/>
                  </a:outerShdw>
                </a:effectLst>
              </a:rPr>
              <a:t>ð</a:t>
            </a:r>
            <a:r>
              <a:rPr lang="en-US" b="1" dirty="0" err="1">
                <a:effectLst>
                  <a:outerShdw blurRad="38100" dist="38100" dir="2700000" algn="tl">
                    <a:srgbClr val="DDDDDD"/>
                  </a:outerShdw>
                </a:effectLst>
                <a:latin typeface="Helvetica Neue" charset="0"/>
              </a:rPr>
              <a:t>arbunga</a:t>
            </a:r>
            <a:r>
              <a:rPr lang="en-US" b="1" dirty="0">
                <a:effectLst>
                  <a:outerShdw blurRad="38100" dist="38100" dir="2700000" algn="tl">
                    <a:srgbClr val="DDDDDD"/>
                  </a:outerShdw>
                </a:effectLst>
                <a:latin typeface="Helvetica Neue" charset="0"/>
              </a:rPr>
              <a:t>, Iceland</a:t>
            </a:r>
          </a:p>
        </p:txBody>
      </p:sp>
      <p:pic>
        <p:nvPicPr>
          <p:cNvPr id="23555" name="Picture 5" descr="co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821113"/>
            <a:ext cx="2381250" cy="170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TextBox 3"/>
          <p:cNvSpPr txBox="1">
            <a:spLocks noChangeArrowheads="1"/>
          </p:cNvSpPr>
          <p:nvPr/>
        </p:nvSpPr>
        <p:spPr bwMode="auto">
          <a:xfrm>
            <a:off x="5867400" y="5497513"/>
            <a:ext cx="29035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/>
              <a:t>Nettles &amp; Ekstrom, 1998</a:t>
            </a:r>
          </a:p>
        </p:txBody>
      </p:sp>
      <p:pic>
        <p:nvPicPr>
          <p:cNvPr id="23557" name="Picture 5" descr="map2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382713"/>
            <a:ext cx="2895600" cy="2513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8" name="Rectangle 3"/>
          <p:cNvSpPr txBox="1">
            <a:spLocks noChangeArrowheads="1"/>
          </p:cNvSpPr>
          <p:nvPr/>
        </p:nvSpPr>
        <p:spPr bwMode="auto">
          <a:xfrm>
            <a:off x="76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/>
              <a:t>Impact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/>
              <a:t>Landslide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/>
              <a:t>Volcanic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/>
              <a:t>Harmonic Tremor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/>
              <a:t>Unsteady fluid flow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/>
              <a:t>Continuous Excitation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/>
              <a:t>Wind, microseism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/>
              <a:t>coupled ocean/atmosphere (hum)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/>
              <a:t>Explosion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/>
              <a:t>Buried or surface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/>
              <a:t>Earthquakes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>
                <a:latin typeface="Arial" charset="0"/>
                <a:ea typeface="ＭＳ Ｐゴシック" charset="0"/>
                <a:cs typeface="ＭＳ Ｐゴシック" charset="0"/>
              </a:rPr>
              <a:t>Sources of Seismic Waves</a:t>
            </a:r>
          </a:p>
        </p:txBody>
      </p:sp>
      <p:pic>
        <p:nvPicPr>
          <p:cNvPr id="25602" name="Picture 4" descr="source1fig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219200"/>
            <a:ext cx="3505200" cy="505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Rectangle 1"/>
          <p:cNvSpPr>
            <a:spLocks noChangeArrowheads="1"/>
          </p:cNvSpPr>
          <p:nvPr/>
        </p:nvSpPr>
        <p:spPr bwMode="auto">
          <a:xfrm>
            <a:off x="5497513" y="6400800"/>
            <a:ext cx="36242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Courtesy of Peggy Hellweg (BSL)</a:t>
            </a:r>
          </a:p>
        </p:txBody>
      </p:sp>
      <p:sp>
        <p:nvSpPr>
          <p:cNvPr id="25604" name="Rectangle 3"/>
          <p:cNvSpPr txBox="1">
            <a:spLocks noChangeArrowheads="1"/>
          </p:cNvSpPr>
          <p:nvPr/>
        </p:nvSpPr>
        <p:spPr bwMode="auto">
          <a:xfrm>
            <a:off x="76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/>
              <a:t>Impact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/>
              <a:t>Landslide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/>
              <a:t>Volcanic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/>
              <a:t>Harmonic Tremor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/>
              <a:t>Unsteady fluid flow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/>
              <a:t>Continuous Excitation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/>
              <a:t>Wind, microseism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/>
              <a:t>coupled ocean/atmosphere (hum)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/>
              <a:t>Explosion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/>
              <a:t>Buried or surface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/>
              <a:t>Earthquakes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>
                <a:latin typeface="Arial" charset="0"/>
                <a:ea typeface="ＭＳ Ｐゴシック" charset="0"/>
                <a:cs typeface="ＭＳ Ｐゴシック" charset="0"/>
              </a:rPr>
              <a:t>Sources of Seismic Waves</a:t>
            </a:r>
          </a:p>
        </p:txBody>
      </p:sp>
      <p:pic>
        <p:nvPicPr>
          <p:cNvPr id="26626" name="Picture 4" descr="2009map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2450" y="4267200"/>
            <a:ext cx="2089150" cy="243840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7" name="Picture 3" descr="500msolution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371600"/>
            <a:ext cx="5181600" cy="2568575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628" name="TextBox 4"/>
          <p:cNvSpPr txBox="1">
            <a:spLocks noChangeArrowheads="1"/>
          </p:cNvSpPr>
          <p:nvPr/>
        </p:nvSpPr>
        <p:spPr bwMode="auto">
          <a:xfrm>
            <a:off x="3657600" y="987425"/>
            <a:ext cx="5410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dirty="0"/>
              <a:t>May 25, 2009 Democratic Peoples Republic of Korea Nuclear Test</a:t>
            </a:r>
          </a:p>
        </p:txBody>
      </p:sp>
      <p:sp>
        <p:nvSpPr>
          <p:cNvPr id="26629" name="Rectangle 3"/>
          <p:cNvSpPr txBox="1">
            <a:spLocks noChangeArrowheads="1"/>
          </p:cNvSpPr>
          <p:nvPr/>
        </p:nvSpPr>
        <p:spPr bwMode="auto">
          <a:xfrm>
            <a:off x="76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dirty="0"/>
              <a:t>Impact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dirty="0"/>
              <a:t>Landslide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dirty="0"/>
              <a:t>Volcanic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dirty="0"/>
              <a:t>Harmonic Tremor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dirty="0"/>
              <a:t>Unsteady fluid flow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dirty="0"/>
              <a:t>Continuous Excitation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dirty="0"/>
              <a:t>Wind, microseism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dirty="0"/>
              <a:t>coupled ocean/atmosphere (hum)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dirty="0"/>
              <a:t>Explosion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dirty="0"/>
              <a:t>Buried or surface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 dirty="0"/>
              <a:t>Earthquakes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4" descr="kanamori_fig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4797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0" name="Picture 5" descr="kanamori_fig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2438" y="0"/>
            <a:ext cx="511016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>
                <a:latin typeface="Arial" charset="0"/>
                <a:ea typeface="ＭＳ Ｐゴシック" charset="0"/>
                <a:cs typeface="ＭＳ Ｐゴシック" charset="0"/>
              </a:rPr>
              <a:t>Sources of Seismic Waves</a:t>
            </a:r>
          </a:p>
        </p:txBody>
      </p:sp>
      <p:sp>
        <p:nvSpPr>
          <p:cNvPr id="28674" name="Rectangle 3"/>
          <p:cNvSpPr txBox="1">
            <a:spLocks noChangeArrowheads="1"/>
          </p:cNvSpPr>
          <p:nvPr/>
        </p:nvSpPr>
        <p:spPr bwMode="auto">
          <a:xfrm>
            <a:off x="76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/>
              <a:t>Impact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/>
              <a:t>Landslide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/>
              <a:t>Volcanic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/>
              <a:t>Harmonic Tremor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/>
              <a:t>Unsteady fluid flow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/>
              <a:t>Continuous Excitation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/>
              <a:t>Wind, microseism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/>
              <a:t>coupled ocean/atmosphere (hum)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/>
              <a:t>Explosion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/>
              <a:t>Buried or surface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/>
              <a:t>Earthquakes</a:t>
            </a:r>
          </a:p>
        </p:txBody>
      </p:sp>
      <p:pic>
        <p:nvPicPr>
          <p:cNvPr id="28675" name="Picture 4" descr="mt_plo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990600"/>
            <a:ext cx="386715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7" descr="mug_v2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450" y="5638800"/>
            <a:ext cx="1149350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  <a:ea typeface="ＭＳ Ｐゴシック" charset="0"/>
                <a:cs typeface="ＭＳ Ｐゴシック" charset="0"/>
              </a:rPr>
              <a:t>Earthquake Mechanism</a:t>
            </a:r>
          </a:p>
        </p:txBody>
      </p:sp>
      <p:pic>
        <p:nvPicPr>
          <p:cNvPr id="29698" name="Picture 6" descr="nc4014875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524000"/>
            <a:ext cx="66675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  <a:ea typeface="ＭＳ Ｐゴシック" charset="0"/>
                <a:cs typeface="ＭＳ Ｐゴシック" charset="0"/>
              </a:rPr>
              <a:t>Earthquake Mechanism</a:t>
            </a:r>
          </a:p>
        </p:txBody>
      </p:sp>
      <p:pic>
        <p:nvPicPr>
          <p:cNvPr id="30722" name="Picture 5" descr="ucb_mt-fig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276350"/>
            <a:ext cx="7429500" cy="474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  <a:ea typeface="ＭＳ Ｐゴシック" charset="0"/>
                <a:cs typeface="ＭＳ Ｐゴシック" charset="0"/>
              </a:rPr>
              <a:t>Earthquake Mechanism</a:t>
            </a:r>
          </a:p>
        </p:txBody>
      </p:sp>
      <p:pic>
        <p:nvPicPr>
          <p:cNvPr id="31746" name="Picture 5" descr="fig8_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905000"/>
            <a:ext cx="8839200" cy="3779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2362200" y="1752600"/>
            <a:ext cx="6629400" cy="60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1748" name="TextBox 2"/>
          <p:cNvSpPr txBox="1">
            <a:spLocks noChangeArrowheads="1"/>
          </p:cNvSpPr>
          <p:nvPr/>
        </p:nvSpPr>
        <p:spPr bwMode="auto">
          <a:xfrm>
            <a:off x="457200" y="6248400"/>
            <a:ext cx="60102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/>
              <a:t>From Lay and Wallace, Modern Global Seismology, 1995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69" name="Object 2"/>
          <p:cNvGraphicFramePr>
            <a:graphicFrameLocks noChangeAspect="1"/>
          </p:cNvGraphicFramePr>
          <p:nvPr/>
        </p:nvGraphicFramePr>
        <p:xfrm>
          <a:off x="457200" y="1676400"/>
          <a:ext cx="7543800" cy="422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17" name="Equation" r:id="rId3" imgW="3200400" imgH="1790700" progId="Equation.3">
                  <p:embed/>
                </p:oleObj>
              </mc:Choice>
              <mc:Fallback>
                <p:oleObj name="Equation" r:id="rId3" imgW="3200400" imgH="17907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676400"/>
                        <a:ext cx="7543800" cy="4221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70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>
                <a:latin typeface="Arial" charset="0"/>
                <a:ea typeface="ＭＳ Ｐゴシック" charset="0"/>
                <a:cs typeface="ＭＳ Ｐゴシック" charset="0"/>
              </a:rPr>
              <a:t>Seismic Representation Theorm</a:t>
            </a:r>
          </a:p>
        </p:txBody>
      </p:sp>
      <p:sp>
        <p:nvSpPr>
          <p:cNvPr id="32771" name="Text Box 6"/>
          <p:cNvSpPr txBox="1">
            <a:spLocks noChangeArrowheads="1"/>
          </p:cNvSpPr>
          <p:nvPr/>
        </p:nvSpPr>
        <p:spPr bwMode="auto">
          <a:xfrm>
            <a:off x="7299325" y="3000375"/>
            <a:ext cx="15398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600" b="1"/>
              <a:t>Spatial point-source</a:t>
            </a:r>
          </a:p>
        </p:txBody>
      </p:sp>
      <p:sp>
        <p:nvSpPr>
          <p:cNvPr id="32772" name="Text Box 7"/>
          <p:cNvSpPr txBox="1">
            <a:spLocks noChangeArrowheads="1"/>
          </p:cNvSpPr>
          <p:nvPr/>
        </p:nvSpPr>
        <p:spPr bwMode="auto">
          <a:xfrm>
            <a:off x="5867400" y="4114800"/>
            <a:ext cx="28956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600" b="1"/>
              <a:t>Spatial and temporal point-source</a:t>
            </a:r>
          </a:p>
        </p:txBody>
      </p:sp>
      <p:sp>
        <p:nvSpPr>
          <p:cNvPr id="32773" name="Text Box 8"/>
          <p:cNvSpPr txBox="1">
            <a:spLocks noChangeArrowheads="1"/>
          </p:cNvSpPr>
          <p:nvPr/>
        </p:nvSpPr>
        <p:spPr bwMode="auto">
          <a:xfrm>
            <a:off x="4495800" y="5105400"/>
            <a:ext cx="4038600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800" b="1"/>
              <a:t>M has units of moment. i and j refer to directions of forces and derivatives. i.e. they define couples</a:t>
            </a:r>
          </a:p>
        </p:txBody>
      </p:sp>
      <p:sp>
        <p:nvSpPr>
          <p:cNvPr id="32774" name="Rectangle 9"/>
          <p:cNvSpPr>
            <a:spLocks noChangeArrowheads="1"/>
          </p:cNvSpPr>
          <p:nvPr/>
        </p:nvSpPr>
        <p:spPr bwMode="auto">
          <a:xfrm>
            <a:off x="304800" y="1447800"/>
            <a:ext cx="7848600" cy="11430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2775" name="Rectangle 10"/>
          <p:cNvSpPr>
            <a:spLocks noChangeArrowheads="1"/>
          </p:cNvSpPr>
          <p:nvPr/>
        </p:nvSpPr>
        <p:spPr bwMode="auto">
          <a:xfrm>
            <a:off x="304800" y="5181600"/>
            <a:ext cx="3733800" cy="7620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3" name="Object 2"/>
          <p:cNvGraphicFramePr>
            <a:graphicFrameLocks noChangeAspect="1"/>
          </p:cNvGraphicFramePr>
          <p:nvPr/>
        </p:nvGraphicFramePr>
        <p:xfrm>
          <a:off x="304800" y="1217613"/>
          <a:ext cx="2895600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51" name="Equation" r:id="rId3" imgW="1511300" imgH="241300" progId="Equation.3">
                  <p:embed/>
                </p:oleObj>
              </mc:Choice>
              <mc:Fallback>
                <p:oleObj name="Equation" r:id="rId3" imgW="1511300" imgH="2413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1217613"/>
                        <a:ext cx="2895600" cy="458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7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5800511"/>
              </p:ext>
            </p:extLst>
          </p:nvPr>
        </p:nvGraphicFramePr>
        <p:xfrm>
          <a:off x="198438" y="1719263"/>
          <a:ext cx="3260725" cy="1487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52" name="Equation" r:id="rId5" imgW="1752600" imgH="800100" progId="Equation.3">
                  <p:embed/>
                </p:oleObj>
              </mc:Choice>
              <mc:Fallback>
                <p:oleObj name="Equation" r:id="rId5" imgW="1752600" imgH="8001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438" y="1719263"/>
                        <a:ext cx="3260725" cy="1487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4275" name="Picture 6" descr="mtfi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295400"/>
            <a:ext cx="5334000" cy="495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76200" y="3581400"/>
            <a:ext cx="34290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General representation: dipoles, double-couples, explosions, CLVDS, tensile and compressional cracks, and compound sources</a:t>
            </a:r>
          </a:p>
          <a:p>
            <a:endParaRPr lang="en-US" dirty="0"/>
          </a:p>
          <a:p>
            <a:r>
              <a:rPr lang="en-US" dirty="0" smtClean="0"/>
              <a:t>Exception: unit forces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752600"/>
          </a:xfrm>
        </p:spPr>
        <p:txBody>
          <a:bodyPr/>
          <a:lstStyle/>
          <a:p>
            <a:pPr eaLnBrk="1" hangingPunct="1"/>
            <a:r>
              <a:rPr lang="en-US" sz="3600">
                <a:latin typeface="Arial" charset="0"/>
                <a:ea typeface="ＭＳ Ｐゴシック" charset="0"/>
                <a:cs typeface="ＭＳ Ｐゴシック" charset="0"/>
              </a:rPr>
              <a:t>Goals and Objectives for Four Day Course</a:t>
            </a:r>
          </a:p>
        </p:txBody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2133600"/>
            <a:ext cx="8229600" cy="43735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>
                <a:latin typeface="Arial" charset="0"/>
                <a:ea typeface="ＭＳ Ｐゴシック" charset="0"/>
                <a:cs typeface="ＭＳ Ｐゴシック" charset="0"/>
              </a:rPr>
              <a:t>Introduction to earthquake source theory</a:t>
            </a:r>
          </a:p>
          <a:p>
            <a:pPr eaLnBrk="1" hangingPunct="1">
              <a:lnSpc>
                <a:spcPct val="90000"/>
              </a:lnSpc>
            </a:pPr>
            <a:r>
              <a:rPr lang="en-US" sz="2800">
                <a:latin typeface="Arial" charset="0"/>
                <a:ea typeface="ＭＳ Ｐゴシック" charset="0"/>
                <a:cs typeface="ＭＳ Ｐゴシック" charset="0"/>
              </a:rPr>
              <a:t>Applications of seismic source studies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>
                <a:latin typeface="Arial" charset="0"/>
                <a:ea typeface="ＭＳ Ｐゴシック" charset="0"/>
                <a:cs typeface="ＭＳ Ｐゴシック" charset="0"/>
              </a:rPr>
              <a:t>Practical experience using a regional distance seismic moment tensor method</a:t>
            </a:r>
          </a:p>
          <a:p>
            <a:pPr eaLnBrk="1" hangingPunct="1">
              <a:lnSpc>
                <a:spcPct val="90000"/>
              </a:lnSpc>
            </a:pPr>
            <a:r>
              <a:rPr lang="en-US" sz="2800">
                <a:latin typeface="Arial" charset="0"/>
                <a:ea typeface="ＭＳ Ｐゴシック" charset="0"/>
                <a:cs typeface="ＭＳ Ｐゴシック" charset="0"/>
              </a:rPr>
              <a:t>Provision of software that can be used at your respective institutions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>
                <a:latin typeface="Arial" charset="0"/>
                <a:ea typeface="ＭＳ Ｐゴシック" charset="0"/>
                <a:cs typeface="ＭＳ Ｐゴシック" charset="0"/>
              </a:rPr>
              <a:t>Development of earthquake source research projects and future collaborations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3" name="Object 2"/>
          <p:cNvGraphicFramePr>
            <a:graphicFrameLocks noChangeAspect="1"/>
          </p:cNvGraphicFramePr>
          <p:nvPr/>
        </p:nvGraphicFramePr>
        <p:xfrm>
          <a:off x="304800" y="1217613"/>
          <a:ext cx="2895600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11" name="Equation" r:id="rId3" imgW="1511300" imgH="241300" progId="Equation.3">
                  <p:embed/>
                </p:oleObj>
              </mc:Choice>
              <mc:Fallback>
                <p:oleObj name="Equation" r:id="rId3" imgW="1511300" imgH="241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1217613"/>
                        <a:ext cx="2895600" cy="458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7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5635329"/>
              </p:ext>
            </p:extLst>
          </p:nvPr>
        </p:nvGraphicFramePr>
        <p:xfrm>
          <a:off x="198438" y="1719263"/>
          <a:ext cx="3260725" cy="1487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12" name="Equation" r:id="rId5" imgW="1752600" imgH="800100" progId="Equation.3">
                  <p:embed/>
                </p:oleObj>
              </mc:Choice>
              <mc:Fallback>
                <p:oleObj name="Equation" r:id="rId5" imgW="1752600" imgH="800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438" y="1719263"/>
                        <a:ext cx="3260725" cy="1487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4275" name="Picture 6" descr="mtfi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295400"/>
            <a:ext cx="5334000" cy="495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" name="Group 18"/>
          <p:cNvGrpSpPr/>
          <p:nvPr/>
        </p:nvGrpSpPr>
        <p:grpSpPr>
          <a:xfrm>
            <a:off x="457200" y="953532"/>
            <a:ext cx="5494915" cy="5253592"/>
            <a:chOff x="457200" y="953532"/>
            <a:chExt cx="5494915" cy="5253592"/>
          </a:xfrm>
        </p:grpSpPr>
        <p:sp>
          <p:nvSpPr>
            <p:cNvPr id="3" name="Oval 2"/>
            <p:cNvSpPr/>
            <p:nvPr/>
          </p:nvSpPr>
          <p:spPr>
            <a:xfrm rot="18749031">
              <a:off x="3248846" y="2056601"/>
              <a:ext cx="3806337" cy="1600200"/>
            </a:xfrm>
            <a:prstGeom prst="ellipse">
              <a:avLst/>
            </a:prstGeom>
            <a:noFill/>
            <a:ln w="38100" cmpd="sng">
              <a:solidFill>
                <a:srgbClr val="3366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" name="Group 14"/>
            <p:cNvGrpSpPr>
              <a:grpSpLocks/>
            </p:cNvGrpSpPr>
            <p:nvPr/>
          </p:nvGrpSpPr>
          <p:grpSpPr bwMode="auto">
            <a:xfrm rot="5400000">
              <a:off x="458787" y="3503612"/>
              <a:ext cx="2701925" cy="2705100"/>
              <a:chOff x="4992" y="720"/>
              <a:chExt cx="1152" cy="1152"/>
            </a:xfrm>
          </p:grpSpPr>
          <p:sp>
            <p:nvSpPr>
              <p:cNvPr id="12" name="Oval 15"/>
              <p:cNvSpPr>
                <a:spLocks/>
              </p:cNvSpPr>
              <p:nvPr/>
            </p:nvSpPr>
            <p:spPr bwMode="auto">
              <a:xfrm>
                <a:off x="4992" y="720"/>
                <a:ext cx="1152" cy="115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13" name="Group 16"/>
              <p:cNvGrpSpPr>
                <a:grpSpLocks/>
              </p:cNvGrpSpPr>
              <p:nvPr/>
            </p:nvGrpSpPr>
            <p:grpSpPr bwMode="auto">
              <a:xfrm>
                <a:off x="4992" y="720"/>
                <a:ext cx="1152" cy="1152"/>
                <a:chOff x="2599" y="1805"/>
                <a:chExt cx="1152" cy="1152"/>
              </a:xfrm>
            </p:grpSpPr>
            <p:sp>
              <p:nvSpPr>
                <p:cNvPr id="14" name="PubPieSlice"/>
                <p:cNvSpPr>
                  <a:spLocks noEditPoints="1" noChangeArrowheads="1"/>
                </p:cNvSpPr>
                <p:nvPr/>
              </p:nvSpPr>
              <p:spPr bwMode="auto">
                <a:xfrm>
                  <a:off x="2599" y="1805"/>
                  <a:ext cx="1152" cy="115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3169 w 21600"/>
                    <a:gd name="T10" fmla="*/ 3169 h 21600"/>
                    <a:gd name="T11" fmla="*/ 18431 w 21600"/>
                    <a:gd name="T12" fmla="*/ 1843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10799" y="0"/>
                      </a:moveTo>
                      <a:cubicBezTo>
                        <a:pt x="4834" y="0"/>
                        <a:pt x="-1" y="4835"/>
                        <a:pt x="-1" y="10799"/>
                      </a:cubicBezTo>
                      <a:lnTo>
                        <a:pt x="10800" y="10800"/>
                      </a:lnTo>
                      <a:lnTo>
                        <a:pt x="10799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5" name="PubPieSlice"/>
                <p:cNvSpPr>
                  <a:spLocks noEditPoints="1" noChangeArrowheads="1"/>
                </p:cNvSpPr>
                <p:nvPr/>
              </p:nvSpPr>
              <p:spPr bwMode="auto">
                <a:xfrm rot="5400000">
                  <a:off x="2599" y="1805"/>
                  <a:ext cx="1152" cy="115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3169 w 21600"/>
                    <a:gd name="T10" fmla="*/ 3169 h 21600"/>
                    <a:gd name="T11" fmla="*/ 18431 w 21600"/>
                    <a:gd name="T12" fmla="*/ 1843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10799" y="0"/>
                      </a:moveTo>
                      <a:cubicBezTo>
                        <a:pt x="4834" y="0"/>
                        <a:pt x="-1" y="4835"/>
                        <a:pt x="-1" y="10799"/>
                      </a:cubicBezTo>
                      <a:lnTo>
                        <a:pt x="10800" y="10800"/>
                      </a:lnTo>
                      <a:lnTo>
                        <a:pt x="10799" y="0"/>
                      </a:lnTo>
                      <a:close/>
                    </a:path>
                  </a:pathLst>
                </a:custGeom>
                <a:solidFill>
                  <a:schemeClr val="tx1">
                    <a:alpha val="50195"/>
                  </a:schemeClr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" name="PubPieSlice"/>
                <p:cNvSpPr>
                  <a:spLocks noEditPoints="1" noChangeArrowheads="1"/>
                </p:cNvSpPr>
                <p:nvPr/>
              </p:nvSpPr>
              <p:spPr bwMode="auto">
                <a:xfrm rot="10800000">
                  <a:off x="2599" y="1805"/>
                  <a:ext cx="1152" cy="115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3169 w 21600"/>
                    <a:gd name="T10" fmla="*/ 3169 h 21600"/>
                    <a:gd name="T11" fmla="*/ 18431 w 21600"/>
                    <a:gd name="T12" fmla="*/ 1843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10799" y="0"/>
                      </a:moveTo>
                      <a:cubicBezTo>
                        <a:pt x="4834" y="0"/>
                        <a:pt x="-1" y="4835"/>
                        <a:pt x="-1" y="10799"/>
                      </a:cubicBezTo>
                      <a:lnTo>
                        <a:pt x="10800" y="10800"/>
                      </a:lnTo>
                      <a:lnTo>
                        <a:pt x="10799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7" name="PubPieSlice"/>
                <p:cNvSpPr>
                  <a:spLocks noEditPoints="1" noChangeArrowheads="1"/>
                </p:cNvSpPr>
                <p:nvPr/>
              </p:nvSpPr>
              <p:spPr bwMode="auto">
                <a:xfrm rot="-5400000">
                  <a:off x="2599" y="1805"/>
                  <a:ext cx="1152" cy="115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  <a:gd name="T9" fmla="*/ 3169 w 21600"/>
                    <a:gd name="T10" fmla="*/ 3169 h 21600"/>
                    <a:gd name="T11" fmla="*/ 18431 w 21600"/>
                    <a:gd name="T12" fmla="*/ 18431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>
                      <a:moveTo>
                        <a:pt x="10799" y="0"/>
                      </a:moveTo>
                      <a:cubicBezTo>
                        <a:pt x="4834" y="0"/>
                        <a:pt x="-1" y="4835"/>
                        <a:pt x="-1" y="10799"/>
                      </a:cubicBezTo>
                      <a:lnTo>
                        <a:pt x="10800" y="10800"/>
                      </a:lnTo>
                      <a:lnTo>
                        <a:pt x="10799" y="0"/>
                      </a:lnTo>
                      <a:close/>
                    </a:path>
                  </a:pathLst>
                </a:custGeom>
                <a:solidFill>
                  <a:schemeClr val="tx1">
                    <a:alpha val="50195"/>
                  </a:schemeClr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0736571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3" name="Object 2"/>
          <p:cNvGraphicFramePr>
            <a:graphicFrameLocks noChangeAspect="1"/>
          </p:cNvGraphicFramePr>
          <p:nvPr/>
        </p:nvGraphicFramePr>
        <p:xfrm>
          <a:off x="304800" y="1217613"/>
          <a:ext cx="2895600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Equation" r:id="rId3" imgW="1511300" imgH="241300" progId="Equation.3">
                  <p:embed/>
                </p:oleObj>
              </mc:Choice>
              <mc:Fallback>
                <p:oleObj name="Equation" r:id="rId3" imgW="1511300" imgH="241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1217613"/>
                        <a:ext cx="2895600" cy="458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7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6149564"/>
              </p:ext>
            </p:extLst>
          </p:nvPr>
        </p:nvGraphicFramePr>
        <p:xfrm>
          <a:off x="198438" y="1719263"/>
          <a:ext cx="3260725" cy="1487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Equation" r:id="rId5" imgW="1752600" imgH="800100" progId="Equation.3">
                  <p:embed/>
                </p:oleObj>
              </mc:Choice>
              <mc:Fallback>
                <p:oleObj name="Equation" r:id="rId5" imgW="1752600" imgH="800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438" y="1719263"/>
                        <a:ext cx="3260725" cy="1487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4275" name="Picture 6" descr="mtfi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295400"/>
            <a:ext cx="5334000" cy="495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" name="Group 17"/>
          <p:cNvGrpSpPr/>
          <p:nvPr/>
        </p:nvGrpSpPr>
        <p:grpSpPr>
          <a:xfrm>
            <a:off x="381000" y="1295400"/>
            <a:ext cx="8305800" cy="5048250"/>
            <a:chOff x="381000" y="1371600"/>
            <a:chExt cx="8305800" cy="5048250"/>
          </a:xfrm>
        </p:grpSpPr>
        <p:sp>
          <p:nvSpPr>
            <p:cNvPr id="4" name="Oval 3"/>
            <p:cNvSpPr/>
            <p:nvPr/>
          </p:nvSpPr>
          <p:spPr>
            <a:xfrm>
              <a:off x="3581400" y="1371600"/>
              <a:ext cx="1676400" cy="1676400"/>
            </a:xfrm>
            <a:prstGeom prst="ellipse">
              <a:avLst/>
            </a:prstGeom>
            <a:noFill/>
            <a:ln w="38100" cmpd="sng">
              <a:solidFill>
                <a:srgbClr val="3366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581400" y="1828800"/>
              <a:ext cx="321322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0000FF"/>
                  </a:solidFill>
                </a:rPr>
                <a:t>-</a:t>
              </a:r>
              <a:endParaRPr lang="en-US" sz="3200" dirty="0">
                <a:solidFill>
                  <a:srgbClr val="0000FF"/>
                </a:solidFill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7010400" y="4419600"/>
              <a:ext cx="1676400" cy="1676400"/>
            </a:xfrm>
            <a:prstGeom prst="ellipse">
              <a:avLst/>
            </a:prstGeom>
            <a:noFill/>
            <a:ln w="381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3300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010400" y="4876800"/>
              <a:ext cx="424315" cy="58477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FF3300"/>
                  </a:solidFill>
                </a:rPr>
                <a:t>+</a:t>
              </a:r>
              <a:endParaRPr lang="en-US" sz="3200" dirty="0">
                <a:solidFill>
                  <a:srgbClr val="FF3300"/>
                </a:solidFill>
              </a:endParaRPr>
            </a:p>
          </p:txBody>
        </p:sp>
        <p:pic>
          <p:nvPicPr>
            <p:cNvPr id="8" name="Picture 7" descr="reverse_evt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000" y="3276600"/>
              <a:ext cx="2857500" cy="3143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201264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3" name="Object 2"/>
          <p:cNvGraphicFramePr>
            <a:graphicFrameLocks noChangeAspect="1"/>
          </p:cNvGraphicFramePr>
          <p:nvPr/>
        </p:nvGraphicFramePr>
        <p:xfrm>
          <a:off x="304800" y="1217613"/>
          <a:ext cx="2895600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87" name="Equation" r:id="rId3" imgW="1511300" imgH="241300" progId="Equation.3">
                  <p:embed/>
                </p:oleObj>
              </mc:Choice>
              <mc:Fallback>
                <p:oleObj name="Equation" r:id="rId3" imgW="1511300" imgH="241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1217613"/>
                        <a:ext cx="2895600" cy="458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7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2290178"/>
              </p:ext>
            </p:extLst>
          </p:nvPr>
        </p:nvGraphicFramePr>
        <p:xfrm>
          <a:off x="198438" y="1719263"/>
          <a:ext cx="3260725" cy="1487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88" name="Equation" r:id="rId5" imgW="1752600" imgH="800100" progId="Equation.3">
                  <p:embed/>
                </p:oleObj>
              </mc:Choice>
              <mc:Fallback>
                <p:oleObj name="Equation" r:id="rId5" imgW="1752600" imgH="800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438" y="1719263"/>
                        <a:ext cx="3260725" cy="1487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4275" name="Picture 6" descr="mtfi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295400"/>
            <a:ext cx="5334000" cy="495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Oval 19"/>
          <p:cNvSpPr/>
          <p:nvPr/>
        </p:nvSpPr>
        <p:spPr>
          <a:xfrm rot="2671135">
            <a:off x="2729490" y="2399956"/>
            <a:ext cx="6866205" cy="2173986"/>
          </a:xfrm>
          <a:prstGeom prst="ellipse">
            <a:avLst/>
          </a:prstGeom>
          <a:noFill/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/>
          <p:cNvSpPr/>
          <p:nvPr/>
        </p:nvSpPr>
        <p:spPr>
          <a:xfrm>
            <a:off x="457200" y="3505200"/>
            <a:ext cx="2667000" cy="2743200"/>
          </a:xfrm>
          <a:prstGeom prst="ellipse">
            <a:avLst/>
          </a:prstGeom>
          <a:solidFill>
            <a:schemeClr val="bg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7029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3" name="Object 2"/>
          <p:cNvGraphicFramePr>
            <a:graphicFrameLocks noChangeAspect="1"/>
          </p:cNvGraphicFramePr>
          <p:nvPr/>
        </p:nvGraphicFramePr>
        <p:xfrm>
          <a:off x="304800" y="1217613"/>
          <a:ext cx="2895600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35" name="Equation" r:id="rId3" imgW="1511300" imgH="241300" progId="Equation.3">
                  <p:embed/>
                </p:oleObj>
              </mc:Choice>
              <mc:Fallback>
                <p:oleObj name="Equation" r:id="rId3" imgW="1511300" imgH="241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1217613"/>
                        <a:ext cx="2895600" cy="458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7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192989"/>
              </p:ext>
            </p:extLst>
          </p:nvPr>
        </p:nvGraphicFramePr>
        <p:xfrm>
          <a:off x="198438" y="1719263"/>
          <a:ext cx="3260725" cy="1487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36" name="Equation" r:id="rId5" imgW="1752600" imgH="800100" progId="Equation.3">
                  <p:embed/>
                </p:oleObj>
              </mc:Choice>
              <mc:Fallback>
                <p:oleObj name="Equation" r:id="rId5" imgW="1752600" imgH="800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438" y="1719263"/>
                        <a:ext cx="3260725" cy="1487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4275" name="Picture 6" descr="mtfi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295400"/>
            <a:ext cx="5334000" cy="495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 1"/>
          <p:cNvSpPr/>
          <p:nvPr/>
        </p:nvSpPr>
        <p:spPr>
          <a:xfrm>
            <a:off x="457200" y="3505200"/>
            <a:ext cx="2667000" cy="2743200"/>
          </a:xfrm>
          <a:prstGeom prst="ellipse">
            <a:avLst/>
          </a:prstGeom>
          <a:solidFill>
            <a:schemeClr val="bg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990600" y="4114800"/>
            <a:ext cx="1600200" cy="1524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3581400" y="1371600"/>
            <a:ext cx="1676400" cy="1676400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257800" y="2819400"/>
            <a:ext cx="1676400" cy="1676400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7010400" y="4495800"/>
            <a:ext cx="1676400" cy="1676400"/>
          </a:xfrm>
          <a:prstGeom prst="ellipse">
            <a:avLst/>
          </a:prstGeom>
          <a:noFill/>
          <a:ln w="38100" cmpd="sng">
            <a:solidFill>
              <a:srgbClr val="3366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086600" y="4724400"/>
            <a:ext cx="6096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3366FF"/>
                </a:solidFill>
              </a:rPr>
              <a:t>-2</a:t>
            </a:r>
            <a:endParaRPr lang="en-US" sz="3200" dirty="0">
              <a:solidFill>
                <a:srgbClr val="3366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81400" y="1752600"/>
            <a:ext cx="4542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FF3300"/>
                </a:solidFill>
              </a:rPr>
              <a:t>+</a:t>
            </a:r>
            <a:endParaRPr lang="en-US" sz="3600" dirty="0">
              <a:solidFill>
                <a:srgbClr val="FF33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57800" y="3124200"/>
            <a:ext cx="4542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FF3300"/>
                </a:solidFill>
              </a:rPr>
              <a:t>+</a:t>
            </a:r>
            <a:endParaRPr lang="en-US" sz="3600" dirty="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701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Picture 4" descr="NonDC_Theory_dec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0"/>
            <a:ext cx="49625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0" name="Text Box 5"/>
          <p:cNvSpPr txBox="1">
            <a:spLocks noChangeArrowheads="1"/>
          </p:cNvSpPr>
          <p:nvPr/>
        </p:nvSpPr>
        <p:spPr bwMode="auto">
          <a:xfrm>
            <a:off x="7010400" y="5029200"/>
            <a:ext cx="2133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800"/>
              <a:t>Julian et al., 1998</a:t>
            </a:r>
          </a:p>
        </p:txBody>
      </p:sp>
      <p:sp>
        <p:nvSpPr>
          <p:cNvPr id="4" name="Right Arrow 3"/>
          <p:cNvSpPr/>
          <p:nvPr/>
        </p:nvSpPr>
        <p:spPr>
          <a:xfrm>
            <a:off x="762000" y="4267200"/>
            <a:ext cx="1066800" cy="457200"/>
          </a:xfrm>
          <a:prstGeom prst="rightArrow">
            <a:avLst/>
          </a:prstGeom>
          <a:solidFill>
            <a:srgbClr val="FF33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4" descr="NonDC_Obs_exampl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0"/>
            <a:ext cx="4429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4" name="Text Box 5"/>
          <p:cNvSpPr txBox="1">
            <a:spLocks noChangeArrowheads="1"/>
          </p:cNvSpPr>
          <p:nvPr/>
        </p:nvSpPr>
        <p:spPr bwMode="auto">
          <a:xfrm>
            <a:off x="6858000" y="5410200"/>
            <a:ext cx="2286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800"/>
              <a:t>Miller et al., 1998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2" name="Rectangle 4"/>
          <p:cNvSpPr>
            <a:spLocks noChangeArrowheads="1"/>
          </p:cNvSpPr>
          <p:nvPr/>
        </p:nvSpPr>
        <p:spPr bwMode="auto">
          <a:xfrm>
            <a:off x="0" y="0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5907" dir="16979964" algn="ctr" rotWithShape="0">
              <a:srgbClr val="000000">
                <a:alpha val="75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sz="3600" b="1" dirty="0" err="1">
                <a:effectLst>
                  <a:outerShdw blurRad="38100" dist="38100" dir="2700000" algn="tl">
                    <a:srgbClr val="DDDDDD"/>
                  </a:outerShdw>
                </a:effectLst>
                <a:latin typeface="Helvetica Neue" charset="0"/>
              </a:rPr>
              <a:t>Bár</a:t>
            </a:r>
            <a:r>
              <a:rPr lang="en-US" sz="3600" b="1" dirty="0" err="1">
                <a:effectLst>
                  <a:outerShdw blurRad="38100" dist="38100" dir="2700000" algn="tl">
                    <a:srgbClr val="DDDDDD"/>
                  </a:outerShdw>
                </a:effectLst>
              </a:rPr>
              <a:t>ð</a:t>
            </a:r>
            <a:r>
              <a:rPr lang="en-US" sz="3600" b="1" dirty="0" err="1">
                <a:effectLst>
                  <a:outerShdw blurRad="38100" dist="38100" dir="2700000" algn="tl">
                    <a:srgbClr val="DDDDDD"/>
                  </a:outerShdw>
                </a:effectLst>
                <a:latin typeface="Helvetica Neue" charset="0"/>
              </a:rPr>
              <a:t>arbunga</a:t>
            </a:r>
            <a:endParaRPr lang="en-US" sz="3600" b="1" dirty="0">
              <a:effectLst>
                <a:outerShdw blurRad="38100" dist="38100" dir="2700000" algn="tl">
                  <a:srgbClr val="DDDDDD"/>
                </a:outerShdw>
              </a:effectLst>
              <a:latin typeface="Helvetica Neue" charset="0"/>
            </a:endParaRPr>
          </a:p>
        </p:txBody>
      </p:sp>
      <p:pic>
        <p:nvPicPr>
          <p:cNvPr id="66562" name="Picture 5" descr="Bardarbung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143000"/>
            <a:ext cx="4586288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3" name="Text Box 6"/>
          <p:cNvSpPr txBox="1">
            <a:spLocks noChangeArrowheads="1"/>
          </p:cNvSpPr>
          <p:nvPr/>
        </p:nvSpPr>
        <p:spPr bwMode="auto">
          <a:xfrm>
            <a:off x="3457575" y="6411913"/>
            <a:ext cx="56864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>
                <a:latin typeface="Garamond" charset="0"/>
              </a:rPr>
              <a:t>Photo taken by Oddur Sigurdsson, Iceland Geological Survey</a:t>
            </a:r>
          </a:p>
        </p:txBody>
      </p:sp>
      <p:pic>
        <p:nvPicPr>
          <p:cNvPr id="66564" name="Picture 5" descr="Gjalp_erupt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778125"/>
            <a:ext cx="4267200" cy="361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5" name="Picture 5" descr="Gjalp_fissur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429000"/>
            <a:ext cx="2555875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Picture 5" descr="co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010025"/>
            <a:ext cx="312420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86" name="Picture 6" descr="phys_mec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455738"/>
            <a:ext cx="4451350" cy="441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87" name="TextBox 3"/>
          <p:cNvSpPr txBox="1">
            <a:spLocks noChangeArrowheads="1"/>
          </p:cNvSpPr>
          <p:nvPr/>
        </p:nvSpPr>
        <p:spPr bwMode="auto">
          <a:xfrm>
            <a:off x="5334000" y="6243638"/>
            <a:ext cx="3810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/>
              <a:t>Nettles &amp; Ekstrom, 1998</a:t>
            </a:r>
          </a:p>
        </p:txBody>
      </p:sp>
      <p:sp>
        <p:nvSpPr>
          <p:cNvPr id="67588" name="TextBox 4"/>
          <p:cNvSpPr txBox="1">
            <a:spLocks noChangeArrowheads="1"/>
          </p:cNvSpPr>
          <p:nvPr/>
        </p:nvSpPr>
        <p:spPr bwMode="auto">
          <a:xfrm>
            <a:off x="533400" y="228600"/>
            <a:ext cx="8229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/>
              <a:t>Conical Faulting Mechanism</a:t>
            </a:r>
          </a:p>
        </p:txBody>
      </p:sp>
      <p:pic>
        <p:nvPicPr>
          <p:cNvPr id="67589" name="Picture 5" descr="map2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52400"/>
            <a:ext cx="3798888" cy="329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Picture 1" descr="Figure1_GRL200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52990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0" name="Picture 2" descr="fig05_stplota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63" y="4495800"/>
            <a:ext cx="2840037" cy="23622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11" name="Picture 5" descr="Figure5_GRL2008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990600"/>
            <a:ext cx="3276600" cy="490061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612" name="Rectangle 6"/>
          <p:cNvSpPr>
            <a:spLocks noChangeArrowheads="1"/>
          </p:cNvSpPr>
          <p:nvPr/>
        </p:nvSpPr>
        <p:spPr bwMode="auto">
          <a:xfrm>
            <a:off x="4572000" y="0"/>
            <a:ext cx="4572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b="1"/>
              <a:t>Bárdarbunga</a:t>
            </a:r>
            <a:r>
              <a:rPr lang="en-US"/>
              <a:t> </a:t>
            </a:r>
            <a:r>
              <a:rPr lang="en-US" b="1"/>
              <a:t>volcano</a:t>
            </a:r>
            <a:r>
              <a:rPr lang="en-US"/>
              <a:t> </a:t>
            </a:r>
            <a:r>
              <a:rPr lang="en-US" b="1"/>
              <a:t>earthquake, Iceland</a:t>
            </a:r>
            <a:r>
              <a:rPr lang="en-US"/>
              <a:t> </a:t>
            </a:r>
          </a:p>
        </p:txBody>
      </p:sp>
      <p:sp>
        <p:nvSpPr>
          <p:cNvPr id="68613" name="TextBox 7"/>
          <p:cNvSpPr txBox="1">
            <a:spLocks noChangeArrowheads="1"/>
          </p:cNvSpPr>
          <p:nvPr/>
        </p:nvSpPr>
        <p:spPr bwMode="auto">
          <a:xfrm>
            <a:off x="5410200" y="6324600"/>
            <a:ext cx="3733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/>
              <a:t>Tkalcic et al., 2009</a:t>
            </a:r>
          </a:p>
        </p:txBody>
      </p:sp>
      <p:pic>
        <p:nvPicPr>
          <p:cNvPr id="68614" name="Picture 4" descr="solution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6213" y="3505200"/>
            <a:ext cx="3227387" cy="21336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ecagon 7"/>
          <p:cNvSpPr/>
          <p:nvPr/>
        </p:nvSpPr>
        <p:spPr bwMode="auto">
          <a:xfrm>
            <a:off x="685800" y="5638800"/>
            <a:ext cx="76200" cy="76200"/>
          </a:xfrm>
          <a:prstGeom prst="decagon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500msoluti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328" y="1955833"/>
            <a:ext cx="7692272" cy="3813142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609600" y="1352490"/>
            <a:ext cx="78486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000" dirty="0"/>
              <a:t>May 25, 2009 Democratic Peoples Republic of Korea Nuclear Test</a:t>
            </a:r>
          </a:p>
        </p:txBody>
      </p:sp>
    </p:spTree>
    <p:extLst>
      <p:ext uri="{BB962C8B-B14F-4D97-AF65-F5344CB8AC3E}">
        <p14:creationId xmlns:p14="http://schemas.microsoft.com/office/powerpoint/2010/main" val="21777699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752600"/>
          </a:xfrm>
        </p:spPr>
        <p:txBody>
          <a:bodyPr/>
          <a:lstStyle/>
          <a:p>
            <a:pPr eaLnBrk="1" hangingPunct="1"/>
            <a:r>
              <a:rPr lang="en-US" sz="3600">
                <a:latin typeface="Arial" charset="0"/>
                <a:ea typeface="ＭＳ Ｐゴシック" charset="0"/>
                <a:cs typeface="ＭＳ Ｐゴシック" charset="0"/>
              </a:rPr>
              <a:t>Goals and Objectives for Four Day Course</a:t>
            </a:r>
          </a:p>
        </p:txBody>
      </p:sp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2133600"/>
            <a:ext cx="8229600" cy="43735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>
                <a:latin typeface="Arial" charset="0"/>
                <a:ea typeface="ＭＳ Ｐゴシック" charset="0"/>
                <a:cs typeface="ＭＳ Ｐゴシック" charset="0"/>
              </a:rPr>
              <a:t>Today – Introductory material</a:t>
            </a:r>
          </a:p>
          <a:p>
            <a:pPr eaLnBrk="1" hangingPunct="1">
              <a:lnSpc>
                <a:spcPct val="90000"/>
              </a:lnSpc>
            </a:pPr>
            <a:r>
              <a:rPr lang="en-US" sz="2800">
                <a:latin typeface="Arial" charset="0"/>
                <a:ea typeface="ＭＳ Ｐゴシック" charset="0"/>
                <a:cs typeface="ＭＳ Ｐゴシック" charset="0"/>
              </a:rPr>
              <a:t>Tuesday – Moment tensor source theory and practicum using tdmt_inv_iso</a:t>
            </a:r>
          </a:p>
          <a:p>
            <a:pPr eaLnBrk="1" hangingPunct="1">
              <a:lnSpc>
                <a:spcPct val="90000"/>
              </a:lnSpc>
            </a:pPr>
            <a:r>
              <a:rPr lang="en-US" sz="2800">
                <a:latin typeface="Arial" charset="0"/>
                <a:ea typeface="ＭＳ Ｐゴシック" charset="0"/>
                <a:cs typeface="ＭＳ Ｐゴシック" charset="0"/>
              </a:rPr>
              <a:t>Wednesday – Moment tensor decomposition and non-double-couple practicum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>
                <a:latin typeface="Arial" charset="0"/>
                <a:ea typeface="ＭＳ Ｐゴシック" charset="0"/>
                <a:cs typeface="ＭＳ Ｐゴシック" charset="0"/>
              </a:rPr>
              <a:t>Thursday – South American examples and projects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>
                <a:latin typeface="Arial" charset="0"/>
                <a:ea typeface="ＭＳ Ｐゴシック" charset="0"/>
                <a:cs typeface="ＭＳ Ｐゴシック" charset="0"/>
              </a:rPr>
              <a:t>Friday – Complete projects &amp; prepare presentations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Picture 4" descr="nukemec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524000"/>
            <a:ext cx="5040313" cy="506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66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pPr eaLnBrk="1" hangingPunct="1"/>
            <a:r>
              <a:rPr lang="en-US" sz="3200">
                <a:latin typeface="Arial" charset="0"/>
                <a:ea typeface="ＭＳ Ｐゴシック" charset="0"/>
                <a:cs typeface="ＭＳ Ｐゴシック" charset="0"/>
              </a:rPr>
              <a:t>Nuke Mechanism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163638"/>
            <a:ext cx="8204200" cy="569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0" name="Picture 1" descr="gorne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00200" cy="143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1" name="Picture 2" descr="800px-Panorama_Monte_Rosa_Hut_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0"/>
            <a:ext cx="2514600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2" name="TextBox 4"/>
          <p:cNvSpPr txBox="1">
            <a:spLocks noChangeArrowheads="1"/>
          </p:cNvSpPr>
          <p:nvPr/>
        </p:nvSpPr>
        <p:spPr bwMode="auto">
          <a:xfrm>
            <a:off x="0" y="6400800"/>
            <a:ext cx="5181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/>
              <a:t>Fabian Walter et al., 2009</a:t>
            </a:r>
          </a:p>
        </p:txBody>
      </p:sp>
      <p:sp>
        <p:nvSpPr>
          <p:cNvPr id="73733" name="TextBox 1"/>
          <p:cNvSpPr txBox="1">
            <a:spLocks noChangeArrowheads="1"/>
          </p:cNvSpPr>
          <p:nvPr/>
        </p:nvSpPr>
        <p:spPr bwMode="auto">
          <a:xfrm>
            <a:off x="4876800" y="381000"/>
            <a:ext cx="35147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200"/>
              <a:t>Alpine Ice Quakes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200" y="1181100"/>
            <a:ext cx="7213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4" name="TextBox 2"/>
          <p:cNvSpPr txBox="1">
            <a:spLocks noChangeArrowheads="1"/>
          </p:cNvSpPr>
          <p:nvPr/>
        </p:nvSpPr>
        <p:spPr bwMode="auto">
          <a:xfrm>
            <a:off x="0" y="6400800"/>
            <a:ext cx="5181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/>
              <a:t>Fabian Walter et al., 2009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7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200" y="1181100"/>
            <a:ext cx="7213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78" name="TextBox 2"/>
          <p:cNvSpPr txBox="1">
            <a:spLocks noChangeArrowheads="1"/>
          </p:cNvSpPr>
          <p:nvPr/>
        </p:nvSpPr>
        <p:spPr bwMode="auto">
          <a:xfrm>
            <a:off x="0" y="6400800"/>
            <a:ext cx="5181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/>
              <a:t>Fabian Walter et al., 2009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1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450" y="798513"/>
            <a:ext cx="7727950" cy="605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02" name="TextBox 2"/>
          <p:cNvSpPr txBox="1">
            <a:spLocks noChangeArrowheads="1"/>
          </p:cNvSpPr>
          <p:nvPr/>
        </p:nvSpPr>
        <p:spPr bwMode="auto">
          <a:xfrm>
            <a:off x="0" y="0"/>
            <a:ext cx="9144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3600"/>
              <a:t>Source Mechanisms in Alpine Glaciers</a:t>
            </a:r>
          </a:p>
        </p:txBody>
      </p:sp>
      <p:sp>
        <p:nvSpPr>
          <p:cNvPr id="76803" name="TextBox 3"/>
          <p:cNvSpPr txBox="1">
            <a:spLocks noChangeArrowheads="1"/>
          </p:cNvSpPr>
          <p:nvPr/>
        </p:nvSpPr>
        <p:spPr bwMode="auto">
          <a:xfrm>
            <a:off x="5029200" y="6324600"/>
            <a:ext cx="4114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r>
              <a:rPr lang="en-US" sz="1800"/>
              <a:t>Walter et al., 2010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50" y="438150"/>
            <a:ext cx="8547100" cy="598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26" name="TextBox 2"/>
          <p:cNvSpPr txBox="1">
            <a:spLocks noChangeArrowheads="1"/>
          </p:cNvSpPr>
          <p:nvPr/>
        </p:nvSpPr>
        <p:spPr bwMode="auto">
          <a:xfrm>
            <a:off x="0" y="6400800"/>
            <a:ext cx="5181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/>
              <a:t>Fabian Walter et al., 2009</a:t>
            </a:r>
          </a:p>
        </p:txBody>
      </p:sp>
      <p:sp>
        <p:nvSpPr>
          <p:cNvPr id="77827" name="TextBox 3"/>
          <p:cNvSpPr txBox="1">
            <a:spLocks noChangeArrowheads="1"/>
          </p:cNvSpPr>
          <p:nvPr/>
        </p:nvSpPr>
        <p:spPr bwMode="auto">
          <a:xfrm>
            <a:off x="457200" y="0"/>
            <a:ext cx="5943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/>
              <a:t>Shallow Cluster A – Crevasse Event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49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52450"/>
            <a:ext cx="8686800" cy="575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850" name="TextBox 2"/>
          <p:cNvSpPr txBox="1">
            <a:spLocks noChangeArrowheads="1"/>
          </p:cNvSpPr>
          <p:nvPr/>
        </p:nvSpPr>
        <p:spPr bwMode="auto">
          <a:xfrm>
            <a:off x="0" y="6400800"/>
            <a:ext cx="5181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/>
              <a:t>Fabian Walter et al., 2009</a:t>
            </a:r>
          </a:p>
        </p:txBody>
      </p:sp>
      <p:sp>
        <p:nvSpPr>
          <p:cNvPr id="78851" name="TextBox 3"/>
          <p:cNvSpPr txBox="1">
            <a:spLocks noChangeArrowheads="1"/>
          </p:cNvSpPr>
          <p:nvPr/>
        </p:nvSpPr>
        <p:spPr bwMode="auto">
          <a:xfrm>
            <a:off x="457200" y="0"/>
            <a:ext cx="5943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/>
              <a:t>Shallow Cluster B – Shear Dislocation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3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482600"/>
            <a:ext cx="8636000" cy="589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476250"/>
            <a:ext cx="8763000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875" name="TextBox 3"/>
          <p:cNvSpPr txBox="1">
            <a:spLocks noChangeArrowheads="1"/>
          </p:cNvSpPr>
          <p:nvPr/>
        </p:nvSpPr>
        <p:spPr bwMode="auto">
          <a:xfrm>
            <a:off x="0" y="6400800"/>
            <a:ext cx="5181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/>
              <a:t>Fabian Walter et al., 2009</a:t>
            </a:r>
          </a:p>
        </p:txBody>
      </p:sp>
      <p:sp>
        <p:nvSpPr>
          <p:cNvPr id="79876" name="TextBox 4"/>
          <p:cNvSpPr txBox="1">
            <a:spLocks noChangeArrowheads="1"/>
          </p:cNvSpPr>
          <p:nvPr/>
        </p:nvSpPr>
        <p:spPr bwMode="auto">
          <a:xfrm>
            <a:off x="457200" y="0"/>
            <a:ext cx="6934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/>
              <a:t>Intermediate Cluster C – Pore fluid tensile crack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Title 1"/>
          <p:cNvSpPr>
            <a:spLocks noGrp="1"/>
          </p:cNvSpPr>
          <p:nvPr>
            <p:ph type="title"/>
          </p:nvPr>
        </p:nvSpPr>
        <p:spPr>
          <a:xfrm>
            <a:off x="0" y="9525"/>
            <a:ext cx="8229600" cy="1143000"/>
          </a:xfrm>
        </p:spPr>
        <p:txBody>
          <a:bodyPr/>
          <a:lstStyle/>
          <a:p>
            <a:r>
              <a:rPr lang="en-US" sz="3200">
                <a:solidFill>
                  <a:schemeClr val="tx1"/>
                </a:solidFill>
                <a:latin typeface="Times" charset="0"/>
                <a:ea typeface="ＭＳ Ｐゴシック" charset="0"/>
                <a:cs typeface="Times" charset="0"/>
              </a:rPr>
              <a:t>Final Thought</a:t>
            </a:r>
            <a:br>
              <a:rPr lang="en-US" sz="3200">
                <a:solidFill>
                  <a:schemeClr val="tx1"/>
                </a:solidFill>
                <a:latin typeface="Times" charset="0"/>
                <a:ea typeface="ＭＳ Ｐゴシック" charset="0"/>
                <a:cs typeface="Times" charset="0"/>
              </a:rPr>
            </a:br>
            <a:r>
              <a:rPr lang="en-US" sz="3200">
                <a:solidFill>
                  <a:schemeClr val="tx1"/>
                </a:solidFill>
                <a:latin typeface="Times" charset="0"/>
                <a:ea typeface="ＭＳ Ｐゴシック" charset="0"/>
                <a:cs typeface="Times" charset="0"/>
              </a:rPr>
              <a:t>Realtime Applications</a:t>
            </a:r>
          </a:p>
        </p:txBody>
      </p:sp>
      <p:pic>
        <p:nvPicPr>
          <p:cNvPr id="80898" name="Picture 4" descr="mt_plo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9788" y="1524000"/>
            <a:ext cx="4189412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899" name="Picture 7" descr="mug_v2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0"/>
            <a:ext cx="1371600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900" name="TextBox 5"/>
          <p:cNvSpPr txBox="1">
            <a:spLocks noChangeArrowheads="1"/>
          </p:cNvSpPr>
          <p:nvPr/>
        </p:nvSpPr>
        <p:spPr bwMode="auto">
          <a:xfrm>
            <a:off x="0" y="1862138"/>
            <a:ext cx="4572000" cy="424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/>
              <a:t>At Berkeley automatically determined Moment Tensors within 6-7 minutes after origin time.</a:t>
            </a:r>
          </a:p>
          <a:p>
            <a:pPr eaLnBrk="1" hangingPunct="1"/>
            <a:endParaRPr lang="en-US" sz="1800"/>
          </a:p>
          <a:p>
            <a:pPr eaLnBrk="1" hangingPunct="1"/>
            <a:r>
              <a:rPr lang="en-US" sz="1800"/>
              <a:t>Automatic and reviewed solutions are disseminated internationally, and they contribute to downstream analysis and development of emergency response products such as ShakeMap, finite-source inversions, and ground motion simulations.</a:t>
            </a:r>
          </a:p>
          <a:p>
            <a:pPr eaLnBrk="1" hangingPunct="1"/>
            <a:endParaRPr lang="en-US" sz="1800"/>
          </a:p>
          <a:p>
            <a:pPr eaLnBrk="1" hangingPunct="1"/>
            <a:r>
              <a:rPr lang="en-US" sz="1800"/>
              <a:t>BSL students serve on a rotating alarm response team and review and refine automated moment tensor solutions.</a:t>
            </a:r>
          </a:p>
          <a:p>
            <a:pPr eaLnBrk="1" hangingPunct="1"/>
            <a:endParaRPr lang="en-US" sz="180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Alum_Rock_plot_d11 (2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86200" y="1219200"/>
            <a:ext cx="4635500" cy="3581400"/>
          </a:xfrm>
          <a:prstGeom prst="rect">
            <a:avLst/>
          </a:prstGeom>
          <a:noFill/>
          <a:ln w="38100">
            <a:solidFill>
              <a:schemeClr val="bg1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81922" name="Picture 13" descr="timeLine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288" y="4470400"/>
            <a:ext cx="7872412" cy="22558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3" name="Title 1"/>
          <p:cNvSpPr>
            <a:spLocks noGrp="1"/>
          </p:cNvSpPr>
          <p:nvPr>
            <p:ph type="title"/>
          </p:nvPr>
        </p:nvSpPr>
        <p:spPr>
          <a:xfrm>
            <a:off x="11113" y="9525"/>
            <a:ext cx="8229600" cy="1143000"/>
          </a:xfrm>
        </p:spPr>
        <p:txBody>
          <a:bodyPr/>
          <a:lstStyle/>
          <a:p>
            <a:r>
              <a:rPr lang="en-US" sz="3200">
                <a:solidFill>
                  <a:schemeClr val="tx1"/>
                </a:solidFill>
                <a:latin typeface="Times" charset="0"/>
                <a:ea typeface="ＭＳ Ｐゴシック" charset="0"/>
                <a:cs typeface="Times" charset="0"/>
              </a:rPr>
              <a:t>Realtime Applications at UCB</a:t>
            </a:r>
          </a:p>
        </p:txBody>
      </p:sp>
      <p:pic>
        <p:nvPicPr>
          <p:cNvPr id="5" name="Picture 4" descr="2-degree map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" y="1365250"/>
            <a:ext cx="3124200" cy="3060700"/>
          </a:xfrm>
          <a:prstGeom prst="rect">
            <a:avLst/>
          </a:prstGeom>
          <a:noFill/>
          <a:ln w="38100">
            <a:solidFill>
              <a:schemeClr val="bg1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81925" name="Picture 7" descr="mug_v2[1]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161925"/>
            <a:ext cx="1371600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6" name="TextBox 7"/>
          <p:cNvSpPr txBox="1">
            <a:spLocks noChangeArrowheads="1"/>
          </p:cNvSpPr>
          <p:nvPr/>
        </p:nvSpPr>
        <p:spPr bwMode="auto">
          <a:xfrm>
            <a:off x="1898650" y="6356350"/>
            <a:ext cx="17145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/>
              <a:t>Time (minutes)</a:t>
            </a:r>
          </a:p>
        </p:txBody>
      </p:sp>
      <p:sp>
        <p:nvSpPr>
          <p:cNvPr id="9" name="Rectangle 8"/>
          <p:cNvSpPr/>
          <p:nvPr/>
        </p:nvSpPr>
        <p:spPr>
          <a:xfrm>
            <a:off x="4070350" y="4498975"/>
            <a:ext cx="1204913" cy="33020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003800" y="6207125"/>
            <a:ext cx="2293938" cy="519113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391400" y="6192838"/>
            <a:ext cx="13843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>
                <a:solidFill>
                  <a:srgbClr val="FF0000"/>
                </a:solidFill>
              </a:rPr>
              <a:t>~ 7 minutes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Online Materials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839200" cy="4525963"/>
          </a:xfrm>
        </p:spPr>
        <p:txBody>
          <a:bodyPr/>
          <a:lstStyle/>
          <a:p>
            <a:r>
              <a:rPr lang="en-US" sz="2400" dirty="0">
                <a:hlinkClick r:id="rId2"/>
              </a:rPr>
              <a:t>http://seismo.berkeley.edu/~dreger/PASI-MT-</a:t>
            </a:r>
            <a:r>
              <a:rPr lang="en-US" sz="2400" dirty="0" smtClean="0">
                <a:hlinkClick r:id="rId2"/>
              </a:rPr>
              <a:t>ShortCourse</a:t>
            </a:r>
            <a:endParaRPr lang="en-US" sz="2400" dirty="0" smtClean="0"/>
          </a:p>
          <a:p>
            <a:endParaRPr lang="en-US" sz="2400" dirty="0"/>
          </a:p>
          <a:p>
            <a:pPr lvl="1"/>
            <a:r>
              <a:rPr lang="en-US" sz="2000" dirty="0" smtClean="0"/>
              <a:t>Tutorial</a:t>
            </a:r>
          </a:p>
          <a:p>
            <a:pPr lvl="1"/>
            <a:r>
              <a:rPr lang="en-US" sz="2000" dirty="0" smtClean="0"/>
              <a:t>Collection of background reading</a:t>
            </a:r>
          </a:p>
          <a:p>
            <a:pPr lvl="1"/>
            <a:r>
              <a:rPr lang="en-US" sz="2000" dirty="0" smtClean="0"/>
              <a:t>Tar files containing codes and exercises</a:t>
            </a:r>
          </a:p>
          <a:p>
            <a:pPr lvl="1"/>
            <a:endParaRPr lang="en-US" sz="2000" dirty="0" smtClean="0"/>
          </a:p>
          <a:p>
            <a:r>
              <a:rPr lang="en-US" sz="2400" dirty="0" smtClean="0"/>
              <a:t>Will be maintained for students use after the workshop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445748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5" name="Picture 4" descr="2-degree map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143000"/>
            <a:ext cx="3200400" cy="313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946" name="Picture 6" descr="image0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20650"/>
            <a:ext cx="2971800" cy="422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947" name="Picture 3" descr="Alum_Timeline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43400"/>
            <a:ext cx="9144000" cy="218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0"/>
            <a:ext cx="601980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3600">
                <a:solidFill>
                  <a:srgbClr val="2929FF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October 30, 2007 Alum Rock Mw5.4</a:t>
            </a:r>
          </a:p>
        </p:txBody>
      </p:sp>
      <p:pic>
        <p:nvPicPr>
          <p:cNvPr id="82949" name="Picture 4" descr="Oct30ShakeMapVer1NoHuma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9" r="8511" b="23506"/>
          <a:stretch>
            <a:fillRect/>
          </a:stretch>
        </p:blipFill>
        <p:spPr bwMode="auto">
          <a:xfrm>
            <a:off x="3200400" y="1219200"/>
            <a:ext cx="2819400" cy="240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950" name="Text Box 5"/>
          <p:cNvSpPr txBox="1">
            <a:spLocks noChangeArrowheads="1"/>
          </p:cNvSpPr>
          <p:nvPr/>
        </p:nvSpPr>
        <p:spPr bwMode="auto">
          <a:xfrm>
            <a:off x="3505200" y="914400"/>
            <a:ext cx="23066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800">
                <a:solidFill>
                  <a:srgbClr val="2929FF"/>
                </a:solidFill>
              </a:rPr>
              <a:t>CISN ShakeMap</a:t>
            </a:r>
          </a:p>
        </p:txBody>
      </p:sp>
      <p:graphicFrame>
        <p:nvGraphicFramePr>
          <p:cNvPr id="82951" name="Object 2"/>
          <p:cNvGraphicFramePr>
            <a:graphicFrameLocks noChangeAspect="1"/>
          </p:cNvGraphicFramePr>
          <p:nvPr/>
        </p:nvGraphicFramePr>
        <p:xfrm>
          <a:off x="3200400" y="3581400"/>
          <a:ext cx="297180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93" name="Image" r:id="rId8" imgW="13892063" imgH="2628571" progId="">
                  <p:embed/>
                </p:oleObj>
              </mc:Choice>
              <mc:Fallback>
                <p:oleObj name="Image" r:id="rId8" imgW="13892063" imgH="2628571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3581400"/>
                        <a:ext cx="2971800" cy="561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69" name="Picture 4" descr="japan_BSL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343025"/>
            <a:ext cx="4191000" cy="429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970" name="TextBox 5"/>
          <p:cNvSpPr txBox="1">
            <a:spLocks noChangeArrowheads="1"/>
          </p:cNvSpPr>
          <p:nvPr/>
        </p:nvSpPr>
        <p:spPr bwMode="auto">
          <a:xfrm>
            <a:off x="381000" y="152400"/>
            <a:ext cx="86106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/>
              <a:t>Continuous moment tensor scanning (GridMT)</a:t>
            </a:r>
          </a:p>
          <a:p>
            <a:pPr eaLnBrk="1" hangingPunct="1">
              <a:buFont typeface="Arial" charset="0"/>
              <a:buChar char="•"/>
            </a:pPr>
            <a:r>
              <a:rPr lang="en-US"/>
              <a:t>Autonomous detection, location, and MT estimation</a:t>
            </a:r>
          </a:p>
          <a:p>
            <a:pPr eaLnBrk="1" hangingPunct="1">
              <a:buFont typeface="Arial" charset="0"/>
              <a:buChar char="•"/>
            </a:pPr>
            <a:r>
              <a:rPr lang="en-US"/>
              <a:t>Possible near-field tsunami early warning</a:t>
            </a:r>
          </a:p>
        </p:txBody>
      </p:sp>
      <p:pic>
        <p:nvPicPr>
          <p:cNvPr id="83971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828800"/>
            <a:ext cx="2373313" cy="396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972" name="TextBox 7"/>
          <p:cNvSpPr txBox="1">
            <a:spLocks noChangeArrowheads="1"/>
          </p:cNvSpPr>
          <p:nvPr/>
        </p:nvSpPr>
        <p:spPr bwMode="auto">
          <a:xfrm>
            <a:off x="15875" y="5943600"/>
            <a:ext cx="3175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/>
              <a:t>GridMT method of Kawakatsu (1998),</a:t>
            </a:r>
          </a:p>
          <a:p>
            <a:pPr eaLnBrk="1" hangingPunct="1"/>
            <a:r>
              <a:rPr lang="en-US" sz="1400"/>
              <a:t>Tsuruoka et al. (2009)</a:t>
            </a:r>
          </a:p>
        </p:txBody>
      </p:sp>
      <p:sp>
        <p:nvSpPr>
          <p:cNvPr id="83973" name="TextBox 9"/>
          <p:cNvSpPr txBox="1">
            <a:spLocks noChangeArrowheads="1"/>
          </p:cNvSpPr>
          <p:nvPr/>
        </p:nvSpPr>
        <p:spPr bwMode="auto">
          <a:xfrm>
            <a:off x="4343400" y="5715000"/>
            <a:ext cx="46482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/>
              <a:t>Using 100-200 second waves and the NIED strong motion network a correct moment tensor for Mw 9 events may be obtained in 8 minutes after OT (Guilhem and Dreger, 2011; Guilhem et al., 2012)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pPr eaLnBrk="1" hangingPunct="1"/>
            <a:r>
              <a:rPr lang="en-US" sz="3600">
                <a:latin typeface="Arial" charset="0"/>
                <a:ea typeface="ＭＳ Ｐゴシック" charset="0"/>
                <a:cs typeface="ＭＳ Ｐゴシック" charset="0"/>
              </a:rPr>
              <a:t>Summary</a:t>
            </a:r>
          </a:p>
        </p:txBody>
      </p:sp>
      <p:sp>
        <p:nvSpPr>
          <p:cNvPr id="8499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685800"/>
            <a:ext cx="8229600" cy="5867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dirty="0">
                <a:latin typeface="Arial" charset="0"/>
                <a:ea typeface="ＭＳ Ｐゴシック" charset="0"/>
                <a:cs typeface="ＭＳ Ｐゴシック" charset="0"/>
              </a:rPr>
              <a:t>There are many natural and man made processes that generate seismic waves in the Earth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dirty="0">
                <a:latin typeface="Arial" charset="0"/>
                <a:ea typeface="ＭＳ Ｐゴシック" charset="0"/>
                <a:cs typeface="ＭＳ Ｐゴシック" charset="0"/>
              </a:rPr>
              <a:t>The seismic moment tensor is a general representation of seismic sources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>
                <a:latin typeface="Arial" charset="0"/>
                <a:ea typeface="ＭＳ Ｐゴシック" charset="0"/>
                <a:cs typeface="ＭＳ Ｐゴシック" charset="0"/>
              </a:rPr>
              <a:t>Accounting for: dipoles, couples, double-couples, explosions, implosions, tensile and collapsing cracks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>
                <a:latin typeface="Arial" charset="0"/>
                <a:ea typeface="ＭＳ Ｐゴシック" charset="0"/>
                <a:cs typeface="ＭＳ Ｐゴシック" charset="0"/>
              </a:rPr>
              <a:t>Exception: unit forces 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dirty="0">
                <a:latin typeface="Arial" charset="0"/>
                <a:ea typeface="ＭＳ Ｐゴシック" charset="0"/>
                <a:cs typeface="ＭＳ Ｐゴシック" charset="0"/>
              </a:rPr>
              <a:t>Applications of seismic source studies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>
                <a:latin typeface="Arial" charset="0"/>
                <a:ea typeface="ＭＳ Ｐゴシック" charset="0"/>
                <a:cs typeface="ＭＳ Ｐゴシック" charset="0"/>
              </a:rPr>
              <a:t>Earthquake hazards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>
                <a:latin typeface="Arial" charset="0"/>
                <a:ea typeface="ＭＳ Ｐゴシック" charset="0"/>
                <a:cs typeface="ＭＳ Ｐゴシック" charset="0"/>
              </a:rPr>
              <a:t>Volcano hazards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>
                <a:latin typeface="Arial" charset="0"/>
                <a:ea typeface="ＭＳ Ｐゴシック" charset="0"/>
                <a:cs typeface="ＭＳ Ｐゴシック" charset="0"/>
              </a:rPr>
              <a:t>Mining hazards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>
                <a:latin typeface="Arial" charset="0"/>
                <a:ea typeface="ＭＳ Ｐゴシック" charset="0"/>
                <a:cs typeface="ＭＳ Ｐゴシック" charset="0"/>
              </a:rPr>
              <a:t>Tsunami warnings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>
                <a:latin typeface="Arial" charset="0"/>
                <a:ea typeface="ＭＳ Ｐゴシック" charset="0"/>
                <a:cs typeface="ＭＳ Ｐゴシック" charset="0"/>
              </a:rPr>
              <a:t>Nuclear monitoring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dirty="0" smtClean="0">
                <a:latin typeface="Arial" charset="0"/>
                <a:ea typeface="ＭＳ Ｐゴシック" charset="0"/>
                <a:cs typeface="ＭＳ Ｐゴシック" charset="0"/>
              </a:rPr>
              <a:t>Sean will now show some examples we obtained for </a:t>
            </a:r>
            <a:r>
              <a:rPr lang="en-US" sz="2400" dirty="0" smtClean="0">
                <a:latin typeface="Arial" charset="0"/>
                <a:ea typeface="ＭＳ Ｐゴシック" charset="0"/>
                <a:cs typeface="ＭＳ Ｐゴシック" charset="0"/>
              </a:rPr>
              <a:t>earthquakes</a:t>
            </a:r>
            <a:r>
              <a:rPr lang="en-US" sz="2400" dirty="0" smtClean="0">
                <a:latin typeface="Arial" charset="0"/>
                <a:ea typeface="ＭＳ Ｐゴシック" charset="0"/>
                <a:cs typeface="ＭＳ Ｐゴシック" charset="0"/>
              </a:rPr>
              <a:t>, mine collapses, and nuclear explosions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dirty="0" smtClean="0">
                <a:latin typeface="Arial" charset="0"/>
                <a:ea typeface="ＭＳ Ｐゴシック" charset="0"/>
                <a:cs typeface="ＭＳ Ｐゴシック" charset="0"/>
              </a:rPr>
              <a:t>Tomorrow </a:t>
            </a:r>
            <a:r>
              <a:rPr lang="en-US" sz="2400" dirty="0">
                <a:latin typeface="Arial" charset="0"/>
                <a:ea typeface="ＭＳ Ｐゴシック" charset="0"/>
                <a:cs typeface="ＭＳ Ｐゴシック" charset="0"/>
              </a:rPr>
              <a:t>we’ll start learning tools used for these applications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752600"/>
          </a:xfrm>
        </p:spPr>
        <p:txBody>
          <a:bodyPr/>
          <a:lstStyle/>
          <a:p>
            <a:pPr eaLnBrk="1" hangingPunct="1"/>
            <a:r>
              <a:rPr lang="en-US" sz="3600">
                <a:latin typeface="Arial" charset="0"/>
                <a:ea typeface="ＭＳ Ｐゴシック" charset="0"/>
                <a:cs typeface="ＭＳ Ｐゴシック" charset="0"/>
              </a:rPr>
              <a:t>Goals and Objectives for Four Day Course</a:t>
            </a:r>
          </a:p>
        </p:txBody>
      </p:sp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2133600"/>
            <a:ext cx="8229600" cy="43735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>
                <a:latin typeface="Arial" charset="0"/>
                <a:ea typeface="ＭＳ Ｐゴシック" charset="0"/>
                <a:cs typeface="ＭＳ Ｐゴシック" charset="0"/>
              </a:rPr>
              <a:t>Today – Introductory material</a:t>
            </a:r>
          </a:p>
          <a:p>
            <a:pPr eaLnBrk="1" hangingPunct="1">
              <a:lnSpc>
                <a:spcPct val="90000"/>
              </a:lnSpc>
            </a:pPr>
            <a:r>
              <a:rPr lang="en-US" sz="2800">
                <a:latin typeface="Arial" charset="0"/>
                <a:ea typeface="ＭＳ Ｐゴシック" charset="0"/>
                <a:cs typeface="ＭＳ Ｐゴシック" charset="0"/>
              </a:rPr>
              <a:t>Tuesday – Moment tensor source theory and practicum using tdmt_inv_iso</a:t>
            </a:r>
          </a:p>
          <a:p>
            <a:pPr eaLnBrk="1" hangingPunct="1">
              <a:lnSpc>
                <a:spcPct val="90000"/>
              </a:lnSpc>
            </a:pPr>
            <a:r>
              <a:rPr lang="en-US" sz="2800">
                <a:latin typeface="Arial" charset="0"/>
                <a:ea typeface="ＭＳ Ｐゴシック" charset="0"/>
                <a:cs typeface="ＭＳ Ｐゴシック" charset="0"/>
              </a:rPr>
              <a:t>Wednesday – Moment tensor decomposition and non-double-couple practicum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>
                <a:latin typeface="Arial" charset="0"/>
                <a:ea typeface="ＭＳ Ｐゴシック" charset="0"/>
                <a:cs typeface="ＭＳ Ｐゴシック" charset="0"/>
              </a:rPr>
              <a:t>Thursday – South American examples and projects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>
                <a:latin typeface="Arial" charset="0"/>
                <a:ea typeface="ＭＳ Ｐゴシック" charset="0"/>
                <a:cs typeface="ＭＳ Ｐゴシック" charset="0"/>
              </a:rPr>
              <a:t>Friday – Complete projects &amp; prepare presentations</a:t>
            </a:r>
          </a:p>
        </p:txBody>
      </p:sp>
    </p:spTree>
    <p:extLst>
      <p:ext uri="{BB962C8B-B14F-4D97-AF65-F5344CB8AC3E}">
        <p14:creationId xmlns:p14="http://schemas.microsoft.com/office/powerpoint/2010/main" val="8754572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7" descr="nc4014875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1450" y="1801813"/>
            <a:ext cx="5162550" cy="398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>
                <a:latin typeface="Arial" charset="0"/>
                <a:ea typeface="ＭＳ Ｐゴシック" charset="0"/>
                <a:cs typeface="ＭＳ Ｐゴシック" charset="0"/>
              </a:rPr>
              <a:t>Sources of Seismic Waves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" y="1600200"/>
            <a:ext cx="82296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>
                <a:latin typeface="Arial" charset="0"/>
                <a:ea typeface="ＭＳ Ｐゴシック" charset="0"/>
                <a:cs typeface="ＭＳ Ｐゴシック" charset="0"/>
              </a:rPr>
              <a:t>Impact</a:t>
            </a:r>
          </a:p>
          <a:p>
            <a:pPr eaLnBrk="1" hangingPunct="1">
              <a:lnSpc>
                <a:spcPct val="90000"/>
              </a:lnSpc>
            </a:pPr>
            <a:r>
              <a:rPr lang="en-US" sz="2800">
                <a:latin typeface="Arial" charset="0"/>
                <a:ea typeface="ＭＳ Ｐゴシック" charset="0"/>
                <a:cs typeface="ＭＳ Ｐゴシック" charset="0"/>
              </a:rPr>
              <a:t>Landslide</a:t>
            </a:r>
          </a:p>
          <a:p>
            <a:pPr eaLnBrk="1" hangingPunct="1">
              <a:lnSpc>
                <a:spcPct val="90000"/>
              </a:lnSpc>
            </a:pPr>
            <a:r>
              <a:rPr lang="en-US" sz="2800">
                <a:latin typeface="Arial" charset="0"/>
                <a:ea typeface="ＭＳ Ｐゴシック" charset="0"/>
                <a:cs typeface="ＭＳ Ｐゴシック" charset="0"/>
              </a:rPr>
              <a:t>Volcanic</a:t>
            </a:r>
          </a:p>
          <a:p>
            <a:pPr eaLnBrk="1" hangingPunct="1">
              <a:lnSpc>
                <a:spcPct val="90000"/>
              </a:lnSpc>
            </a:pPr>
            <a:r>
              <a:rPr lang="en-US" sz="2800">
                <a:latin typeface="Arial" charset="0"/>
                <a:ea typeface="ＭＳ Ｐゴシック" charset="0"/>
                <a:cs typeface="ＭＳ Ｐゴシック" charset="0"/>
              </a:rPr>
              <a:t>Harmonic Tremor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>
                <a:latin typeface="Arial" charset="0"/>
                <a:ea typeface="ＭＳ Ｐゴシック" charset="0"/>
              </a:rPr>
              <a:t>Unsteady fluid flow</a:t>
            </a:r>
          </a:p>
          <a:p>
            <a:pPr eaLnBrk="1" hangingPunct="1">
              <a:lnSpc>
                <a:spcPct val="90000"/>
              </a:lnSpc>
            </a:pPr>
            <a:r>
              <a:rPr lang="en-US" sz="2800">
                <a:latin typeface="Arial" charset="0"/>
                <a:ea typeface="ＭＳ Ｐゴシック" charset="0"/>
                <a:cs typeface="ＭＳ Ｐゴシック" charset="0"/>
              </a:rPr>
              <a:t>Continuous Excitation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>
                <a:latin typeface="Arial" charset="0"/>
                <a:ea typeface="ＭＳ Ｐゴシック" charset="0"/>
              </a:rPr>
              <a:t>Wind, microseism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>
                <a:latin typeface="Arial" charset="0"/>
                <a:ea typeface="ＭＳ Ｐゴシック" charset="0"/>
              </a:rPr>
              <a:t>coupled ocean/atmosphere (hum)</a:t>
            </a:r>
          </a:p>
          <a:p>
            <a:pPr eaLnBrk="1" hangingPunct="1">
              <a:lnSpc>
                <a:spcPct val="90000"/>
              </a:lnSpc>
            </a:pPr>
            <a:r>
              <a:rPr lang="en-US" sz="2800">
                <a:latin typeface="Arial" charset="0"/>
                <a:ea typeface="ＭＳ Ｐゴシック" charset="0"/>
                <a:cs typeface="ＭＳ Ｐゴシック" charset="0"/>
              </a:rPr>
              <a:t>Explosion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>
                <a:latin typeface="Arial" charset="0"/>
                <a:ea typeface="ＭＳ Ｐゴシック" charset="0"/>
              </a:rPr>
              <a:t>Buried or surface</a:t>
            </a:r>
          </a:p>
          <a:p>
            <a:pPr eaLnBrk="1" hangingPunct="1">
              <a:lnSpc>
                <a:spcPct val="90000"/>
              </a:lnSpc>
            </a:pPr>
            <a:r>
              <a:rPr lang="en-US" sz="2800">
                <a:latin typeface="Arial" charset="0"/>
                <a:ea typeface="ＭＳ Ｐゴシック" charset="0"/>
                <a:cs typeface="ＭＳ Ｐゴシック" charset="0"/>
              </a:rPr>
              <a:t>Earthquakes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>
                <a:latin typeface="Arial" charset="0"/>
                <a:ea typeface="ＭＳ Ｐゴシック" charset="0"/>
                <a:cs typeface="ＭＳ Ｐゴシック" charset="0"/>
              </a:rPr>
              <a:t>Sources of Seismic Waves</a:t>
            </a:r>
          </a:p>
        </p:txBody>
      </p:sp>
      <p:pic>
        <p:nvPicPr>
          <p:cNvPr id="20482" name="Picture 5" descr="nps_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276350"/>
            <a:ext cx="32766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Rectangle 1"/>
          <p:cNvSpPr>
            <a:spLocks noChangeArrowheads="1"/>
          </p:cNvSpPr>
          <p:nvPr/>
        </p:nvSpPr>
        <p:spPr bwMode="auto">
          <a:xfrm>
            <a:off x="4038600" y="914400"/>
            <a:ext cx="45085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/>
              <a:t>80,000 ton (72.5 MKg) Yosemite Rock Fall</a:t>
            </a:r>
          </a:p>
        </p:txBody>
      </p:sp>
      <p:sp>
        <p:nvSpPr>
          <p:cNvPr id="20484" name="Text Box 7"/>
          <p:cNvSpPr txBox="1">
            <a:spLocks noChangeArrowheads="1"/>
          </p:cNvSpPr>
          <p:nvPr/>
        </p:nvSpPr>
        <p:spPr bwMode="auto">
          <a:xfrm>
            <a:off x="5410200" y="4953000"/>
            <a:ext cx="145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b="1">
                <a:solidFill>
                  <a:schemeClr val="bg1"/>
                </a:solidFill>
              </a:rPr>
              <a:t>Happy</a:t>
            </a:r>
            <a:r>
              <a:rPr lang="en-US" sz="1800" b="1"/>
              <a:t> </a:t>
            </a:r>
            <a:r>
              <a:rPr lang="en-US" sz="1800" b="1">
                <a:solidFill>
                  <a:schemeClr val="bg1"/>
                </a:solidFill>
              </a:rPr>
              <a:t>Isles</a:t>
            </a:r>
          </a:p>
        </p:txBody>
      </p:sp>
      <p:sp>
        <p:nvSpPr>
          <p:cNvPr id="20485" name="Text Box 6"/>
          <p:cNvSpPr txBox="1">
            <a:spLocks noChangeArrowheads="1"/>
          </p:cNvSpPr>
          <p:nvPr/>
        </p:nvSpPr>
        <p:spPr bwMode="auto">
          <a:xfrm>
            <a:off x="6330950" y="1219200"/>
            <a:ext cx="15938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b="1">
                <a:solidFill>
                  <a:schemeClr val="bg1"/>
                </a:solidFill>
              </a:rPr>
              <a:t>Glacier Point</a:t>
            </a:r>
          </a:p>
        </p:txBody>
      </p:sp>
      <p:sp>
        <p:nvSpPr>
          <p:cNvPr id="20486" name="Rectangle 3"/>
          <p:cNvSpPr txBox="1">
            <a:spLocks noChangeArrowheads="1"/>
          </p:cNvSpPr>
          <p:nvPr/>
        </p:nvSpPr>
        <p:spPr bwMode="auto">
          <a:xfrm>
            <a:off x="76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/>
              <a:t>Impact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/>
              <a:t>Landslide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/>
              <a:t>Volcanic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/>
              <a:t>Harmonic Tremor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/>
              <a:t>Unsteady fluid flow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/>
              <a:t>Continuous Excitation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/>
              <a:t>Wind, microseism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/>
              <a:t>coupled ocean/atmosphere (hum)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/>
              <a:t>Explosion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/>
              <a:t>Buried or surface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/>
              <a:t>Earthquakes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724400" y="6096000"/>
            <a:ext cx="419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Courtesy of Robert </a:t>
            </a:r>
            <a:r>
              <a:rPr lang="en-US" dirty="0" err="1" smtClean="0"/>
              <a:t>Uhrhammer</a:t>
            </a:r>
            <a:r>
              <a:rPr lang="en-US" dirty="0" smtClean="0"/>
              <a:t>, BSL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>
                <a:latin typeface="Arial" charset="0"/>
                <a:ea typeface="ＭＳ Ｐゴシック" charset="0"/>
                <a:cs typeface="ＭＳ Ｐゴシック" charset="0"/>
              </a:rPr>
              <a:t>Sources of Seismic Waves</a:t>
            </a:r>
          </a:p>
        </p:txBody>
      </p:sp>
      <p:sp>
        <p:nvSpPr>
          <p:cNvPr id="21506" name="Rectangle 1"/>
          <p:cNvSpPr>
            <a:spLocks noChangeArrowheads="1"/>
          </p:cNvSpPr>
          <p:nvPr/>
        </p:nvSpPr>
        <p:spPr bwMode="auto">
          <a:xfrm>
            <a:off x="4038600" y="914400"/>
            <a:ext cx="45085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/>
              <a:t>80,000 ton (72.5 MKg) Yosemite Rock Fall</a:t>
            </a:r>
          </a:p>
        </p:txBody>
      </p:sp>
      <p:pic>
        <p:nvPicPr>
          <p:cNvPr id="21507" name="Picture 8" descr="Fig_KCC_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343025"/>
            <a:ext cx="4095750" cy="429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Text Box 10"/>
          <p:cNvSpPr txBox="1">
            <a:spLocks noChangeArrowheads="1"/>
          </p:cNvSpPr>
          <p:nvPr/>
        </p:nvSpPr>
        <p:spPr bwMode="auto">
          <a:xfrm>
            <a:off x="5334000" y="2895600"/>
            <a:ext cx="9525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/>
              <a:t>ML=2.1</a:t>
            </a:r>
          </a:p>
        </p:txBody>
      </p:sp>
      <p:sp>
        <p:nvSpPr>
          <p:cNvPr id="21509" name="Rectangle 3"/>
          <p:cNvSpPr txBox="1">
            <a:spLocks noChangeArrowheads="1"/>
          </p:cNvSpPr>
          <p:nvPr/>
        </p:nvSpPr>
        <p:spPr bwMode="auto">
          <a:xfrm>
            <a:off x="76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/>
              <a:t>Impact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/>
              <a:t>Landslide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/>
              <a:t>Volcanic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/>
              <a:t>Harmonic Tremor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/>
              <a:t>Unsteady fluid flow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/>
              <a:t>Continuous Excitation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/>
              <a:t>Wind, microseism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/>
              <a:t>coupled ocean/atmosphere (hum)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/>
              <a:t>Explosion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/>
              <a:t>Buried or surface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/>
              <a:t>Earthquakes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724400" y="6096000"/>
            <a:ext cx="419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Courtesy of Robert </a:t>
            </a:r>
            <a:r>
              <a:rPr lang="en-US" dirty="0" err="1" smtClean="0"/>
              <a:t>Uhrhammer</a:t>
            </a:r>
            <a:r>
              <a:rPr lang="en-US" dirty="0" smtClean="0"/>
              <a:t>, BSL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>
                <a:latin typeface="Arial" charset="0"/>
                <a:ea typeface="ＭＳ Ｐゴシック" charset="0"/>
                <a:cs typeface="ＭＳ Ｐゴシック" charset="0"/>
              </a:rPr>
              <a:t>Sources of Seismic Waves</a:t>
            </a:r>
          </a:p>
        </p:txBody>
      </p:sp>
      <p:pic>
        <p:nvPicPr>
          <p:cNvPr id="22530" name="Picture 5" descr="Gjalp_erup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447800"/>
            <a:ext cx="4267200" cy="361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4953000" y="990600"/>
            <a:ext cx="2552700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b="1" dirty="0" err="1">
                <a:effectLst>
                  <a:outerShdw blurRad="38100" dist="38100" dir="2700000" algn="tl">
                    <a:srgbClr val="DDDDDD"/>
                  </a:outerShdw>
                </a:effectLst>
                <a:latin typeface="Helvetica Neue" charset="0"/>
              </a:rPr>
              <a:t>Bár</a:t>
            </a:r>
            <a:r>
              <a:rPr lang="en-US" b="1" dirty="0" err="1">
                <a:effectLst>
                  <a:outerShdw blurRad="38100" dist="38100" dir="2700000" algn="tl">
                    <a:srgbClr val="DDDDDD"/>
                  </a:outerShdw>
                </a:effectLst>
              </a:rPr>
              <a:t>ð</a:t>
            </a:r>
            <a:r>
              <a:rPr lang="en-US" b="1" dirty="0" err="1">
                <a:effectLst>
                  <a:outerShdw blurRad="38100" dist="38100" dir="2700000" algn="tl">
                    <a:srgbClr val="DDDDDD"/>
                  </a:outerShdw>
                </a:effectLst>
                <a:latin typeface="Helvetica Neue" charset="0"/>
              </a:rPr>
              <a:t>arbunga</a:t>
            </a:r>
            <a:r>
              <a:rPr lang="en-US" b="1" dirty="0">
                <a:effectLst>
                  <a:outerShdw blurRad="38100" dist="38100" dir="2700000" algn="tl">
                    <a:srgbClr val="DDDDDD"/>
                  </a:outerShdw>
                </a:effectLst>
                <a:latin typeface="Helvetica Neue" charset="0"/>
              </a:rPr>
              <a:t>, Iceland</a:t>
            </a:r>
          </a:p>
        </p:txBody>
      </p:sp>
      <p:sp>
        <p:nvSpPr>
          <p:cNvPr id="22532" name="Rectangle 3"/>
          <p:cNvSpPr txBox="1">
            <a:spLocks noChangeArrowheads="1"/>
          </p:cNvSpPr>
          <p:nvPr/>
        </p:nvSpPr>
        <p:spPr bwMode="auto">
          <a:xfrm>
            <a:off x="76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/>
              <a:t>Impact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/>
              <a:t>Landslide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/>
              <a:t>Volcanic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/>
              <a:t>Harmonic Tremor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/>
              <a:t>Unsteady fluid flow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/>
              <a:t>Continuous Excitation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/>
              <a:t>Wind, microseism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/>
              <a:t>coupled ocean/atmosphere (hum)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/>
              <a:t>Explosion</a:t>
            </a:r>
          </a:p>
          <a:p>
            <a:pPr lvl="1" eaLnBrk="1" hangingPunct="1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/>
              <a:t>Buried or surface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2800"/>
              <a:t>Earthquakes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1885</TotalTime>
  <Words>975</Words>
  <Application>Microsoft Macintosh PowerPoint</Application>
  <PresentationFormat>On-screen Show (4:3)</PresentationFormat>
  <Paragraphs>214</Paragraphs>
  <Slides>42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42</vt:i4>
      </vt:variant>
    </vt:vector>
  </HeadingPairs>
  <TitlesOfParts>
    <vt:vector size="45" baseType="lpstr">
      <vt:lpstr>Default Design</vt:lpstr>
      <vt:lpstr>Equation</vt:lpstr>
      <vt:lpstr>Image</vt:lpstr>
      <vt:lpstr>Sources of Seismic Waves Douglas Dreger (UCB) &amp; Sean Ford (LLNL)</vt:lpstr>
      <vt:lpstr>Goals and Objectives for Four Day Course</vt:lpstr>
      <vt:lpstr>Goals and Objectives for Four Day Course</vt:lpstr>
      <vt:lpstr>Online Materials</vt:lpstr>
      <vt:lpstr>Goals and Objectives for Four Day Course</vt:lpstr>
      <vt:lpstr>Sources of Seismic Waves</vt:lpstr>
      <vt:lpstr>Sources of Seismic Waves</vt:lpstr>
      <vt:lpstr>Sources of Seismic Waves</vt:lpstr>
      <vt:lpstr>Sources of Seismic Waves</vt:lpstr>
      <vt:lpstr>Sources of Seismic Waves</vt:lpstr>
      <vt:lpstr>Sources of Seismic Waves</vt:lpstr>
      <vt:lpstr>Sources of Seismic Waves</vt:lpstr>
      <vt:lpstr>PowerPoint Presentation</vt:lpstr>
      <vt:lpstr>Sources of Seismic Waves</vt:lpstr>
      <vt:lpstr>Earthquake Mechanism</vt:lpstr>
      <vt:lpstr>Earthquake Mechanism</vt:lpstr>
      <vt:lpstr>Earthquake Mechanism</vt:lpstr>
      <vt:lpstr>Seismic Representation Theorm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Nuke Mechanism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Final Thought Realtime Applications</vt:lpstr>
      <vt:lpstr>Realtime Applications at UCB</vt:lpstr>
      <vt:lpstr>PowerPoint Presentation</vt:lpstr>
      <vt:lpstr>PowerPoint Presentation</vt:lpstr>
      <vt:lpstr>Summary</vt:lpstr>
    </vt:vector>
  </TitlesOfParts>
  <Company> UC Berkeley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Sources of Seismic Waves</dc:title>
  <dc:creator>Douglas Dreger</dc:creator>
  <cp:lastModifiedBy>Douglas</cp:lastModifiedBy>
  <cp:revision>165</cp:revision>
  <dcterms:created xsi:type="dcterms:W3CDTF">2010-04-13T15:23:36Z</dcterms:created>
  <dcterms:modified xsi:type="dcterms:W3CDTF">2011-07-18T18:02:31Z</dcterms:modified>
</cp:coreProperties>
</file>