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Microsoft_Equation1.bin" ContentType="application/vnd.openxmlformats-officedocument.oleObject"/>
  <Override PartName="/ppt/embeddings/oleObject13.bin" ContentType="application/vnd.openxmlformats-officedocument.oleObject"/>
  <Override PartName="/ppt/notesSlides/notesSlide1.xml" ContentType="application/vnd.openxmlformats-officedocument.presentationml.notesSlide+xml"/>
  <Override PartName="/ppt/embeddings/oleObject1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7" r:id="rId3"/>
    <p:sldId id="262" r:id="rId4"/>
    <p:sldId id="279" r:id="rId5"/>
    <p:sldId id="269" r:id="rId6"/>
    <p:sldId id="289" r:id="rId7"/>
    <p:sldId id="290" r:id="rId8"/>
    <p:sldId id="295" r:id="rId9"/>
    <p:sldId id="294" r:id="rId10"/>
    <p:sldId id="300" r:id="rId11"/>
    <p:sldId id="301" r:id="rId12"/>
    <p:sldId id="296" r:id="rId13"/>
    <p:sldId id="303" r:id="rId14"/>
    <p:sldId id="299" r:id="rId15"/>
    <p:sldId id="302" r:id="rId16"/>
    <p:sldId id="288" r:id="rId17"/>
    <p:sldId id="304" r:id="rId18"/>
    <p:sldId id="305" r:id="rId19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4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F344B74C-2720-584E-937A-872C15758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00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F952C-C26F-AA4F-977C-CEC2310F5378}" type="datetimeFigureOut">
              <a:rPr lang="en-US" smtClean="0"/>
              <a:t>7/20/11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3725"/>
            <a:ext cx="5597525" cy="41719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988" y="88058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C1EE7-EB9C-6B49-BEB3-4564249336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77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5283" indent="-29049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1974" indent="-23239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26763" indent="-23239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1553" indent="-23239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56342" indent="-2323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1132" indent="-2323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85921" indent="-2323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50711" indent="-2323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241E74D-CD99-2743-9736-F868F103E6DB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-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17 explosions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12 earthquakes</a:t>
            </a:r>
          </a:p>
          <a:p>
            <a:pPr eaLnBrk="1" hangingPunct="1">
              <a:buFontTx/>
              <a:buChar char="-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3 collapses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52879-2B20-9D40-94B2-C6505FD52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35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DA4E5-0C6E-6B44-97A8-4C6981CDB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533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0B2A7-55A1-C746-822D-CEB94E932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695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7A2C6-8634-6D4B-BFC4-5FFBE7F2F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00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5155A-BE9F-D54C-9E76-3276D9F8C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7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0B86A-BD4E-7245-9FE5-842F01FB7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04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EA719-E477-3B46-9A03-913C1FB15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366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C378B-9067-0548-911A-5E734BF970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63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65756-9968-2347-97F5-056300F20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6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DF850-20B3-2045-8812-385E3A39D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2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4D823-EDE5-374C-A03F-B504E7ED69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4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D3D556D-C4D0-DE42-9316-1D47B9FAC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2.emf"/><Relationship Id="rId5" Type="http://schemas.openxmlformats.org/officeDocument/2006/relationships/image" Target="../media/image14.png"/><Relationship Id="rId6" Type="http://schemas.openxmlformats.org/officeDocument/2006/relationships/oleObject" Target="../embeddings/oleObject8.bin"/><Relationship Id="rId7" Type="http://schemas.openxmlformats.org/officeDocument/2006/relationships/image" Target="../media/image13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5.e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16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17.emf"/><Relationship Id="rId5" Type="http://schemas.openxmlformats.org/officeDocument/2006/relationships/oleObject" Target="../embeddings/oleObject12.bin"/><Relationship Id="rId6" Type="http://schemas.openxmlformats.org/officeDocument/2006/relationships/image" Target="../media/image18.emf"/><Relationship Id="rId7" Type="http://schemas.openxmlformats.org/officeDocument/2006/relationships/oleObject" Target="../embeddings/Microsoft_Equation1.bin"/><Relationship Id="rId8" Type="http://schemas.openxmlformats.org/officeDocument/2006/relationships/image" Target="../media/image19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21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3.png"/><Relationship Id="rId5" Type="http://schemas.openxmlformats.org/officeDocument/2006/relationships/oleObject" Target="../embeddings/oleObject14.bin"/><Relationship Id="rId6" Type="http://schemas.openxmlformats.org/officeDocument/2006/relationships/image" Target="../media/image22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wmf"/><Relationship Id="rId7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8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9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el_batan_qui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PASI Ecuador 2011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Seismic Source Studies – Day 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52400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Three double-couples</a:t>
            </a:r>
          </a:p>
          <a:p>
            <a:endParaRPr lang="en-US" dirty="0"/>
          </a:p>
          <a:p>
            <a:r>
              <a:rPr lang="en-US" dirty="0" smtClean="0"/>
              <a:t>Three </a:t>
            </a:r>
            <a:r>
              <a:rPr lang="en-US" dirty="0" err="1" smtClean="0"/>
              <a:t>clvds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Major &amp; minor double-couple</a:t>
            </a:r>
          </a:p>
          <a:p>
            <a:endParaRPr lang="en-US" dirty="0"/>
          </a:p>
          <a:p>
            <a:r>
              <a:rPr lang="en-US" dirty="0" smtClean="0"/>
              <a:t>Double-couple + </a:t>
            </a:r>
            <a:r>
              <a:rPr lang="en-US" dirty="0" err="1" smtClean="0"/>
              <a:t>clvd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choice might actually depend on the type of physical process that you are trying to study</a:t>
            </a:r>
          </a:p>
          <a:p>
            <a:endParaRPr lang="en-US" dirty="0"/>
          </a:p>
          <a:p>
            <a:r>
              <a:rPr lang="en-US" dirty="0" smtClean="0"/>
              <a:t>Another physically plausible mechanism combines a double-couple with a tensile crack, while this is not directly a subset of a moment tensor inversion. In cases where we used this we perform a grid search for the source parameters.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887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vc_m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7716"/>
            <a:ext cx="8839200" cy="643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772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sz="3600" dirty="0" smtClean="0"/>
              <a:t>Dyadic Notation - eigenvectors represented as tensors</a:t>
            </a:r>
            <a:endParaRPr lang="en-US" sz="36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106374"/>
              </p:ext>
            </p:extLst>
          </p:nvPr>
        </p:nvGraphicFramePr>
        <p:xfrm>
          <a:off x="90488" y="3994150"/>
          <a:ext cx="9048750" cy="255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3" imgW="9867900" imgH="2794000" progId="Equation.3">
                  <p:embed/>
                </p:oleObj>
              </mc:Choice>
              <mc:Fallback>
                <p:oleObj name="Equation" r:id="rId3" imgW="9867900" imgH="279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488" y="3994150"/>
                        <a:ext cx="9048750" cy="2559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devpa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191000"/>
            <a:ext cx="1673408" cy="14448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9867347">
            <a:off x="7621408" y="5651276"/>
            <a:ext cx="609600" cy="152400"/>
          </a:xfrm>
          <a:prstGeom prst="rightArrow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9067347">
            <a:off x="8228500" y="5354249"/>
            <a:ext cx="609600" cy="152400"/>
          </a:xfrm>
          <a:prstGeom prst="rightArrow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618238">
            <a:off x="5180192" y="5270275"/>
            <a:ext cx="609600" cy="152400"/>
          </a:xfrm>
          <a:prstGeom prst="rightArrow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2418238">
            <a:off x="5789792" y="5575075"/>
            <a:ext cx="609600" cy="152400"/>
          </a:xfrm>
          <a:prstGeom prst="rightArrow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8588690">
            <a:off x="3755907" y="5043643"/>
            <a:ext cx="609600" cy="144639"/>
          </a:xfrm>
          <a:prstGeom prst="rightArrow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7788690">
            <a:off x="3298706" y="5577042"/>
            <a:ext cx="609600" cy="144639"/>
          </a:xfrm>
          <a:prstGeom prst="rightArrow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087503"/>
              </p:ext>
            </p:extLst>
          </p:nvPr>
        </p:nvGraphicFramePr>
        <p:xfrm>
          <a:off x="152399" y="1765300"/>
          <a:ext cx="3538627" cy="227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6" imgW="2095500" imgH="1346200" progId="Equation.3">
                  <p:embed/>
                </p:oleObj>
              </mc:Choice>
              <mc:Fallback>
                <p:oleObj name="Equation" r:id="rId6" imgW="2095500" imgH="1346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399" y="1765300"/>
                        <a:ext cx="3538627" cy="2273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5399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Major Minor DC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548510"/>
              </p:ext>
            </p:extLst>
          </p:nvPr>
        </p:nvGraphicFramePr>
        <p:xfrm>
          <a:off x="152400" y="2757488"/>
          <a:ext cx="8751888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9" name="Equation" r:id="rId3" imgW="7480300" imgH="736600" progId="Equation.3">
                  <p:embed/>
                </p:oleObj>
              </mc:Choice>
              <mc:Fallback>
                <p:oleObj name="Equation" r:id="rId3" imgW="7480300" imgH="736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2757488"/>
                        <a:ext cx="8751888" cy="862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863272"/>
              </p:ext>
            </p:extLst>
          </p:nvPr>
        </p:nvGraphicFramePr>
        <p:xfrm>
          <a:off x="381000" y="1828800"/>
          <a:ext cx="6335712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0" name="Equation" r:id="rId5" imgW="2933700" imgH="431800" progId="Equation.3">
                  <p:embed/>
                </p:oleObj>
              </mc:Choice>
              <mc:Fallback>
                <p:oleObj name="Equation" r:id="rId5" imgW="29337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1000" y="1828800"/>
                        <a:ext cx="6335712" cy="930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58000" y="1752600"/>
            <a:ext cx="2046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Kanamori</a:t>
            </a:r>
            <a:r>
              <a:rPr lang="en-US" dirty="0" smtClean="0"/>
              <a:t> &amp; Given, 1981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70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96962"/>
          </a:xfrm>
        </p:spPr>
        <p:txBody>
          <a:bodyPr/>
          <a:lstStyle/>
          <a:p>
            <a:r>
              <a:rPr lang="en-US" sz="3600" dirty="0" smtClean="0"/>
              <a:t>DC + CLVD Decomposition</a:t>
            </a:r>
            <a:endParaRPr lang="en-US" sz="36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8738410"/>
              </p:ext>
            </p:extLst>
          </p:nvPr>
        </p:nvGraphicFramePr>
        <p:xfrm>
          <a:off x="304800" y="1219200"/>
          <a:ext cx="64008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0" name="Equation" r:id="rId3" imgW="3657600" imgH="914400" progId="Equation.3">
                  <p:embed/>
                </p:oleObj>
              </mc:Choice>
              <mc:Fallback>
                <p:oleObj name="Equation" r:id="rId3" imgW="365760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1219200"/>
                        <a:ext cx="6400800" cy="16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184823"/>
              </p:ext>
            </p:extLst>
          </p:nvPr>
        </p:nvGraphicFramePr>
        <p:xfrm>
          <a:off x="6350" y="2957513"/>
          <a:ext cx="9090025" cy="176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1" name="Equation" r:id="rId5" imgW="8229600" imgH="1600200" progId="Equation.3">
                  <p:embed/>
                </p:oleObj>
              </mc:Choice>
              <mc:Fallback>
                <p:oleObj name="Equation" r:id="rId5" imgW="8229600" imgH="1600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50" y="2957513"/>
                        <a:ext cx="9090025" cy="1766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623011"/>
              </p:ext>
            </p:extLst>
          </p:nvPr>
        </p:nvGraphicFramePr>
        <p:xfrm>
          <a:off x="381000" y="5181600"/>
          <a:ext cx="471170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2" name="Equation" r:id="rId7" imgW="2692400" imgH="508000" progId="Equation.3">
                  <p:embed/>
                </p:oleObj>
              </mc:Choice>
              <mc:Fallback>
                <p:oleObj name="Equation" r:id="rId7" imgW="26924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1000" y="5181600"/>
                        <a:ext cx="4711700" cy="930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8462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067800" cy="1143000"/>
          </a:xfrm>
        </p:spPr>
        <p:txBody>
          <a:bodyPr/>
          <a:lstStyle/>
          <a:p>
            <a:r>
              <a:rPr lang="en-US" sz="3600" dirty="0" smtClean="0"/>
              <a:t>Example of Two Decomposition Schemes</a:t>
            </a:r>
            <a:endParaRPr lang="en-US" sz="3600" dirty="0"/>
          </a:p>
        </p:txBody>
      </p:sp>
      <p:pic>
        <p:nvPicPr>
          <p:cNvPr id="3" name="Picture 2" descr="decom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0" y="1587500"/>
            <a:ext cx="3727828" cy="366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733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228600" y="228600"/>
            <a:ext cx="8686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/>
              <a:t>Different Definitions for the Scalar Seismic Moment</a:t>
            </a: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929739"/>
              </p:ext>
            </p:extLst>
          </p:nvPr>
        </p:nvGraphicFramePr>
        <p:xfrm>
          <a:off x="381000" y="1600199"/>
          <a:ext cx="4800600" cy="4823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1" name="Equation" r:id="rId3" imgW="2628900" imgH="2641600" progId="Equation.3">
                  <p:embed/>
                </p:oleObj>
              </mc:Choice>
              <mc:Fallback>
                <p:oleObj name="Equation" r:id="rId3" imgW="2628900" imgH="2641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600199"/>
                        <a:ext cx="4800600" cy="48237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486400" y="2590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Dziewonski</a:t>
            </a:r>
            <a:r>
              <a:rPr lang="en-US" dirty="0" smtClean="0"/>
              <a:t> and Woodhouse, 1981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486400" y="3733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Silver and Jordan, 1982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86400" y="5181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Bowers and Hudson, 1999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5" name="Picture 4" descr="fig05_stplot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219200"/>
            <a:ext cx="586422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7" name="Text Box 6"/>
          <p:cNvSpPr txBox="1">
            <a:spLocks noChangeArrowheads="1"/>
          </p:cNvSpPr>
          <p:nvPr/>
        </p:nvSpPr>
        <p:spPr bwMode="auto">
          <a:xfrm>
            <a:off x="331788" y="304800"/>
            <a:ext cx="8659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 smtClean="0"/>
              <a:t>Advantage of Hudson et al. (1989) Source-Type Plot</a:t>
            </a:r>
            <a:endParaRPr lang="en-US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563165"/>
              </p:ext>
            </p:extLst>
          </p:nvPr>
        </p:nvGraphicFramePr>
        <p:xfrm>
          <a:off x="228600" y="1219200"/>
          <a:ext cx="3377406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7" name="Equation" r:id="rId5" imgW="2349500" imgH="1219200" progId="Equation.3">
                  <p:embed/>
                </p:oleObj>
              </mc:Choice>
              <mc:Fallback>
                <p:oleObj name="Equation" r:id="rId5" imgW="2349500" imgH="1219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8600" y="1219200"/>
                        <a:ext cx="3377406" cy="175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4-Point Star 2"/>
          <p:cNvSpPr/>
          <p:nvPr/>
        </p:nvSpPr>
        <p:spPr>
          <a:xfrm>
            <a:off x="5105400" y="2590800"/>
            <a:ext cx="304800" cy="304800"/>
          </a:xfrm>
          <a:prstGeom prst="star4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486400" y="2514600"/>
            <a:ext cx="2028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 Valley Event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4953000"/>
            <a:ext cx="5181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Advantages of Source-Type Plot: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No a priori constraint on decomposition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Easier to compare solutions between events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86803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228600"/>
            <a:ext cx="7391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990600"/>
            <a:ext cx="8991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While the inversion for a seismic moment tensor is unique, its decomposition or interpretation is not.</a:t>
            </a:r>
          </a:p>
          <a:p>
            <a:endParaRPr lang="en-US" dirty="0"/>
          </a:p>
          <a:p>
            <a:r>
              <a:rPr lang="en-US" dirty="0" smtClean="0"/>
              <a:t>Major/Minor Double-Couple and Double-Couple CLVD decomposition schemes are the most common.</a:t>
            </a:r>
          </a:p>
          <a:p>
            <a:endParaRPr lang="en-US" dirty="0"/>
          </a:p>
          <a:p>
            <a:r>
              <a:rPr lang="en-US" dirty="0" smtClean="0"/>
              <a:t>The best decomposition scheme may depend on the type of event being studied.</a:t>
            </a:r>
          </a:p>
          <a:p>
            <a:r>
              <a:rPr lang="en-US" dirty="0" smtClean="0"/>
              <a:t>compound </a:t>
            </a:r>
            <a:r>
              <a:rPr lang="en-US" dirty="0" smtClean="0"/>
              <a:t>earthquakes may be better described with major/minor DC</a:t>
            </a:r>
          </a:p>
          <a:p>
            <a:r>
              <a:rPr lang="en-US" dirty="0" smtClean="0"/>
              <a:t>geothermal</a:t>
            </a:r>
            <a:r>
              <a:rPr lang="en-US" dirty="0" smtClean="0"/>
              <a:t>/volcanic/nuclear-explosions may be better described with DC+ CLVD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881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Today’s Objectives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sz="2800">
                <a:latin typeface="Arial" charset="0"/>
              </a:rPr>
              <a:t>Theory for the decomposition of seismic moment tensors</a:t>
            </a:r>
          </a:p>
          <a:p>
            <a:r>
              <a:rPr lang="en-US">
                <a:latin typeface="Arial" charset="0"/>
              </a:rPr>
              <a:t>Finishing Exercise 2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Application to a California earthquake</a:t>
            </a:r>
          </a:p>
          <a:p>
            <a:r>
              <a:rPr lang="en-US">
                <a:latin typeface="Arial" charset="0"/>
              </a:rPr>
              <a:t>Exercise 3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Applications to non-double-couple earthquake</a:t>
            </a:r>
          </a:p>
          <a:p>
            <a:r>
              <a:rPr lang="en-US">
                <a:latin typeface="Arial" charset="0"/>
              </a:rPr>
              <a:t>Exercise 4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South American earthquakes and project events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5" name="Object 2"/>
          <p:cNvGraphicFramePr>
            <a:graphicFrameLocks noChangeAspect="1"/>
          </p:cNvGraphicFramePr>
          <p:nvPr/>
        </p:nvGraphicFramePr>
        <p:xfrm>
          <a:off x="304800" y="1217613"/>
          <a:ext cx="2895600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9" name="Equation" r:id="rId3" imgW="1511300" imgH="241300" progId="Equation.3">
                  <p:embed/>
                </p:oleObj>
              </mc:Choice>
              <mc:Fallback>
                <p:oleObj name="Equation" r:id="rId3" imgW="1511300" imgH="241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17613"/>
                        <a:ext cx="2895600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6" name="Object 3"/>
          <p:cNvGraphicFramePr>
            <a:graphicFrameLocks noChangeAspect="1"/>
          </p:cNvGraphicFramePr>
          <p:nvPr/>
        </p:nvGraphicFramePr>
        <p:xfrm>
          <a:off x="304800" y="1801813"/>
          <a:ext cx="3048000" cy="132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0" name="Equation" r:id="rId5" imgW="1638300" imgH="711200" progId="Equation.3">
                  <p:embed/>
                </p:oleObj>
              </mc:Choice>
              <mc:Fallback>
                <p:oleObj name="Equation" r:id="rId5" imgW="1638300" imgH="71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801813"/>
                        <a:ext cx="3048000" cy="132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387" name="Picture 6" descr="mtfi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295400"/>
            <a:ext cx="533400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green_tenso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14300"/>
            <a:ext cx="7385050" cy="662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NonDC_Theory_de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838200"/>
            <a:ext cx="3657600" cy="50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6096000" y="54864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Julian et al., 1998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76200" y="0"/>
            <a:ext cx="8839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The inversion for the seismic moment tensor yields a unique solution, however the decomposition of the moment tensor is non-unique.</a:t>
            </a:r>
          </a:p>
        </p:txBody>
      </p:sp>
      <p:sp>
        <p:nvSpPr>
          <p:cNvPr id="5" name="Rectangle 4"/>
          <p:cNvSpPr/>
          <p:nvPr/>
        </p:nvSpPr>
        <p:spPr>
          <a:xfrm>
            <a:off x="2438400" y="3962400"/>
            <a:ext cx="3810000" cy="5334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Object 2"/>
          <p:cNvGraphicFramePr>
            <a:graphicFrameLocks noChangeAspect="1"/>
          </p:cNvGraphicFramePr>
          <p:nvPr/>
        </p:nvGraphicFramePr>
        <p:xfrm>
          <a:off x="2514600" y="1828800"/>
          <a:ext cx="3732213" cy="202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Equation" r:id="rId3" imgW="1308100" imgH="711200" progId="Equation.3">
                  <p:embed/>
                </p:oleObj>
              </mc:Choice>
              <mc:Fallback>
                <p:oleObj name="Equation" r:id="rId3" imgW="1308100" imgH="71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828800"/>
                        <a:ext cx="3732213" cy="202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>
                <a:latin typeface="Arial" charset="0"/>
              </a:rPr>
              <a:t>What Kind of Mechanism is this?</a:t>
            </a:r>
          </a:p>
        </p:txBody>
      </p:sp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762000" y="51054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What are the principle axes?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Object 2"/>
          <p:cNvGraphicFramePr>
            <a:graphicFrameLocks noChangeAspect="1"/>
          </p:cNvGraphicFramePr>
          <p:nvPr/>
        </p:nvGraphicFramePr>
        <p:xfrm>
          <a:off x="1371600" y="1295400"/>
          <a:ext cx="6376988" cy="470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Equation" r:id="rId3" imgW="2235200" imgH="1651000" progId="Equation.3">
                  <p:embed/>
                </p:oleObj>
              </mc:Choice>
              <mc:Fallback>
                <p:oleObj name="Equation" r:id="rId3" imgW="2235200" imgH="16510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295400"/>
                        <a:ext cx="6376988" cy="4706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sz="3600">
                <a:latin typeface="Arial" charset="0"/>
              </a:rPr>
              <a:t>Find Eigenvalues</a:t>
            </a:r>
          </a:p>
        </p:txBody>
      </p:sp>
      <p:sp>
        <p:nvSpPr>
          <p:cNvPr id="20483" name="Rectangle 7"/>
          <p:cNvSpPr>
            <a:spLocks noChangeArrowheads="1"/>
          </p:cNvSpPr>
          <p:nvPr/>
        </p:nvSpPr>
        <p:spPr bwMode="auto">
          <a:xfrm>
            <a:off x="1143000" y="5334000"/>
            <a:ext cx="1981200" cy="7620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Object 2"/>
          <p:cNvGraphicFramePr>
            <a:graphicFrameLocks noChangeAspect="1"/>
          </p:cNvGraphicFramePr>
          <p:nvPr/>
        </p:nvGraphicFramePr>
        <p:xfrm>
          <a:off x="533400" y="838200"/>
          <a:ext cx="6589713" cy="574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9" name="Equation" r:id="rId3" imgW="2971800" imgH="2590800" progId="Equation.3">
                  <p:embed/>
                </p:oleObj>
              </mc:Choice>
              <mc:Fallback>
                <p:oleObj name="Equation" r:id="rId3" imgW="2971800" imgH="2590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838200"/>
                        <a:ext cx="6589713" cy="574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sz="3600">
                <a:latin typeface="Arial" charset="0"/>
              </a:rPr>
              <a:t>Find Eigenvectors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 rot="2730231">
            <a:off x="6362700" y="342900"/>
            <a:ext cx="2514600" cy="2590800"/>
            <a:chOff x="3408" y="288"/>
            <a:chExt cx="1584" cy="1632"/>
          </a:xfrm>
        </p:grpSpPr>
        <p:sp>
          <p:nvSpPr>
            <p:cNvPr id="21518" name="AutoShape 5"/>
            <p:cNvSpPr>
              <a:spLocks noChangeArrowheads="1"/>
            </p:cNvSpPr>
            <p:nvPr/>
          </p:nvSpPr>
          <p:spPr bwMode="auto">
            <a:xfrm>
              <a:off x="3408" y="1056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9" name="AutoShape 6"/>
            <p:cNvSpPr>
              <a:spLocks noChangeArrowheads="1"/>
            </p:cNvSpPr>
            <p:nvPr/>
          </p:nvSpPr>
          <p:spPr bwMode="auto">
            <a:xfrm rot="10800000">
              <a:off x="4272" y="1056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0" name="AutoShape 8"/>
            <p:cNvSpPr>
              <a:spLocks noChangeArrowheads="1"/>
            </p:cNvSpPr>
            <p:nvPr/>
          </p:nvSpPr>
          <p:spPr bwMode="auto">
            <a:xfrm rot="-5400000">
              <a:off x="3840" y="576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1" name="AutoShape 9"/>
            <p:cNvSpPr>
              <a:spLocks noChangeArrowheads="1"/>
            </p:cNvSpPr>
            <p:nvPr/>
          </p:nvSpPr>
          <p:spPr bwMode="auto">
            <a:xfrm rot="5400000">
              <a:off x="3840" y="1488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6629400" y="838200"/>
            <a:ext cx="1905000" cy="1600200"/>
            <a:chOff x="4176" y="528"/>
            <a:chExt cx="1200" cy="1008"/>
          </a:xfrm>
        </p:grpSpPr>
        <p:sp>
          <p:nvSpPr>
            <p:cNvPr id="21516" name="Line 11"/>
            <p:cNvSpPr>
              <a:spLocks noChangeShapeType="1"/>
            </p:cNvSpPr>
            <p:nvPr/>
          </p:nvSpPr>
          <p:spPr bwMode="auto">
            <a:xfrm>
              <a:off x="4176" y="1056"/>
              <a:ext cx="1200" cy="0"/>
            </a:xfrm>
            <a:prstGeom prst="line">
              <a:avLst/>
            </a:prstGeom>
            <a:noFill/>
            <a:ln w="38100" cap="rnd">
              <a:solidFill>
                <a:srgbClr val="FF33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7" name="Line 12"/>
            <p:cNvSpPr>
              <a:spLocks noChangeShapeType="1"/>
            </p:cNvSpPr>
            <p:nvPr/>
          </p:nvSpPr>
          <p:spPr bwMode="auto">
            <a:xfrm flipV="1">
              <a:off x="4800" y="528"/>
              <a:ext cx="0" cy="1008"/>
            </a:xfrm>
            <a:prstGeom prst="line">
              <a:avLst/>
            </a:prstGeom>
            <a:noFill/>
            <a:ln w="38100" cap="rnd">
              <a:solidFill>
                <a:srgbClr val="FF33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 rot="16200000" flipV="1">
            <a:off x="6249987" y="303213"/>
            <a:ext cx="2701925" cy="2705100"/>
            <a:chOff x="4992" y="720"/>
            <a:chExt cx="1152" cy="1152"/>
          </a:xfrm>
        </p:grpSpPr>
        <p:sp>
          <p:nvSpPr>
            <p:cNvPr id="21510" name="Oval 15"/>
            <p:cNvSpPr>
              <a:spLocks/>
            </p:cNvSpPr>
            <p:nvPr/>
          </p:nvSpPr>
          <p:spPr bwMode="auto">
            <a:xfrm>
              <a:off x="4992" y="720"/>
              <a:ext cx="1152" cy="1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511" name="Group 16"/>
            <p:cNvGrpSpPr>
              <a:grpSpLocks/>
            </p:cNvGrpSpPr>
            <p:nvPr/>
          </p:nvGrpSpPr>
          <p:grpSpPr bwMode="auto">
            <a:xfrm>
              <a:off x="4992" y="720"/>
              <a:ext cx="1152" cy="1152"/>
              <a:chOff x="2599" y="1805"/>
              <a:chExt cx="1152" cy="1152"/>
            </a:xfrm>
          </p:grpSpPr>
          <p:sp>
            <p:nvSpPr>
              <p:cNvPr id="21512" name="PubPieSlice"/>
              <p:cNvSpPr>
                <a:spLocks noEditPoints="1" noChangeArrowheads="1"/>
              </p:cNvSpPr>
              <p:nvPr/>
            </p:nvSpPr>
            <p:spPr bwMode="auto">
              <a:xfrm>
                <a:off x="2599" y="1805"/>
                <a:ext cx="1152" cy="11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3169 w 21600"/>
                  <a:gd name="T10" fmla="*/ 3169 h 21600"/>
                  <a:gd name="T11" fmla="*/ 18431 w 21600"/>
                  <a:gd name="T12" fmla="*/ 18431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10799" y="0"/>
                    </a:moveTo>
                    <a:cubicBezTo>
                      <a:pt x="4834" y="0"/>
                      <a:pt x="-1" y="4835"/>
                      <a:pt x="-1" y="10799"/>
                    </a:cubicBezTo>
                    <a:lnTo>
                      <a:pt x="10800" y="10800"/>
                    </a:lnTo>
                    <a:lnTo>
                      <a:pt x="10799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3" name="PubPieSlice"/>
              <p:cNvSpPr>
                <a:spLocks noEditPoints="1" noChangeArrowheads="1"/>
              </p:cNvSpPr>
              <p:nvPr/>
            </p:nvSpPr>
            <p:spPr bwMode="auto">
              <a:xfrm rot="5400000">
                <a:off x="2599" y="1805"/>
                <a:ext cx="1152" cy="11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3169 w 21600"/>
                  <a:gd name="T10" fmla="*/ 3169 h 21600"/>
                  <a:gd name="T11" fmla="*/ 18431 w 21600"/>
                  <a:gd name="T12" fmla="*/ 18431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10799" y="0"/>
                    </a:moveTo>
                    <a:cubicBezTo>
                      <a:pt x="4834" y="0"/>
                      <a:pt x="-1" y="4835"/>
                      <a:pt x="-1" y="10799"/>
                    </a:cubicBezTo>
                    <a:lnTo>
                      <a:pt x="10800" y="10800"/>
                    </a:lnTo>
                    <a:lnTo>
                      <a:pt x="10799" y="0"/>
                    </a:lnTo>
                    <a:close/>
                  </a:path>
                </a:pathLst>
              </a:custGeom>
              <a:solidFill>
                <a:schemeClr val="tx1">
                  <a:alpha val="50195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4" name="PubPieSlice"/>
              <p:cNvSpPr>
                <a:spLocks noEditPoints="1" noChangeArrowheads="1"/>
              </p:cNvSpPr>
              <p:nvPr/>
            </p:nvSpPr>
            <p:spPr bwMode="auto">
              <a:xfrm rot="10800000">
                <a:off x="2599" y="1805"/>
                <a:ext cx="1152" cy="11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3169 w 21600"/>
                  <a:gd name="T10" fmla="*/ 3169 h 21600"/>
                  <a:gd name="T11" fmla="*/ 18431 w 21600"/>
                  <a:gd name="T12" fmla="*/ 18431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10799" y="0"/>
                    </a:moveTo>
                    <a:cubicBezTo>
                      <a:pt x="4834" y="0"/>
                      <a:pt x="-1" y="4835"/>
                      <a:pt x="-1" y="10799"/>
                    </a:cubicBezTo>
                    <a:lnTo>
                      <a:pt x="10800" y="10800"/>
                    </a:lnTo>
                    <a:lnTo>
                      <a:pt x="10799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5" name="PubPieSlice"/>
              <p:cNvSpPr>
                <a:spLocks noEditPoints="1" noChangeArrowheads="1"/>
              </p:cNvSpPr>
              <p:nvPr/>
            </p:nvSpPr>
            <p:spPr bwMode="auto">
              <a:xfrm rot="-5400000">
                <a:off x="2599" y="1805"/>
                <a:ext cx="1152" cy="11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3169 w 21600"/>
                  <a:gd name="T10" fmla="*/ 3169 h 21600"/>
                  <a:gd name="T11" fmla="*/ 18431 w 21600"/>
                  <a:gd name="T12" fmla="*/ 18431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10799" y="0"/>
                    </a:moveTo>
                    <a:cubicBezTo>
                      <a:pt x="4834" y="0"/>
                      <a:pt x="-1" y="4835"/>
                      <a:pt x="-1" y="10799"/>
                    </a:cubicBezTo>
                    <a:lnTo>
                      <a:pt x="10800" y="10800"/>
                    </a:lnTo>
                    <a:lnTo>
                      <a:pt x="10799" y="0"/>
                    </a:lnTo>
                    <a:close/>
                  </a:path>
                </a:pathLst>
              </a:custGeom>
              <a:solidFill>
                <a:schemeClr val="tx1">
                  <a:alpha val="50195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z="3600">
                <a:latin typeface="Arial" charset="0"/>
              </a:rPr>
              <a:t>General Eigenvalue Problem</a:t>
            </a:r>
          </a:p>
        </p:txBody>
      </p:sp>
      <p:graphicFrame>
        <p:nvGraphicFramePr>
          <p:cNvPr id="22530" name="Object 3"/>
          <p:cNvGraphicFramePr>
            <a:graphicFrameLocks noChangeAspect="1"/>
          </p:cNvGraphicFramePr>
          <p:nvPr/>
        </p:nvGraphicFramePr>
        <p:xfrm>
          <a:off x="228600" y="1258888"/>
          <a:ext cx="8670925" cy="521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8" name="Equation" r:id="rId3" imgW="4660900" imgH="2806700" progId="Equation.3">
                  <p:embed/>
                </p:oleObj>
              </mc:Choice>
              <mc:Fallback>
                <p:oleObj name="Equation" r:id="rId3" imgW="4660900" imgH="2806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258888"/>
                        <a:ext cx="8670925" cy="5218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332</Words>
  <Application>Microsoft Macintosh PowerPoint</Application>
  <PresentationFormat>On-screen Show (4:3)</PresentationFormat>
  <Paragraphs>54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Default Design</vt:lpstr>
      <vt:lpstr>Equation</vt:lpstr>
      <vt:lpstr>Microsoft Equation</vt:lpstr>
      <vt:lpstr>PASI Ecuador 2011 Seismic Source Studies – Day 2</vt:lpstr>
      <vt:lpstr>Today’s Objectives</vt:lpstr>
      <vt:lpstr>PowerPoint Presentation</vt:lpstr>
      <vt:lpstr>PowerPoint Presentation</vt:lpstr>
      <vt:lpstr>PowerPoint Presentation</vt:lpstr>
      <vt:lpstr>What Kind of Mechanism is this?</vt:lpstr>
      <vt:lpstr>Find Eigenvalues</vt:lpstr>
      <vt:lpstr>Find Eigenvectors</vt:lpstr>
      <vt:lpstr>General Eigenvalue Problem</vt:lpstr>
      <vt:lpstr>Decompositions</vt:lpstr>
      <vt:lpstr>PowerPoint Presentation</vt:lpstr>
      <vt:lpstr>Dyadic Notation - eigenvectors represented as tensors</vt:lpstr>
      <vt:lpstr>Major Minor DC</vt:lpstr>
      <vt:lpstr>DC + CLVD Decomposition</vt:lpstr>
      <vt:lpstr>Example of Two Decomposition Schemes</vt:lpstr>
      <vt:lpstr>PowerPoint Presentation</vt:lpstr>
      <vt:lpstr>PowerPoint Presentation</vt:lpstr>
      <vt:lpstr>PowerPoint Presentation</vt:lpstr>
    </vt:vector>
  </TitlesOfParts>
  <Company> UC Berkeley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Seismic Moment Tensor</dc:title>
  <dc:creator>Douglas Dreger</dc:creator>
  <cp:lastModifiedBy>Douglas</cp:lastModifiedBy>
  <cp:revision>65</cp:revision>
  <dcterms:created xsi:type="dcterms:W3CDTF">2006-04-24T01:37:44Z</dcterms:created>
  <dcterms:modified xsi:type="dcterms:W3CDTF">2011-07-20T18:39:05Z</dcterms:modified>
</cp:coreProperties>
</file>