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8"/>
  </p:notesMasterIdLst>
  <p:sldIdLst>
    <p:sldId id="258" r:id="rId2"/>
    <p:sldId id="313" r:id="rId3"/>
    <p:sldId id="296" r:id="rId4"/>
    <p:sldId id="339" r:id="rId5"/>
    <p:sldId id="274" r:id="rId6"/>
    <p:sldId id="331" r:id="rId7"/>
    <p:sldId id="330" r:id="rId8"/>
    <p:sldId id="281" r:id="rId9"/>
    <p:sldId id="319" r:id="rId10"/>
    <p:sldId id="276" r:id="rId11"/>
    <p:sldId id="333" r:id="rId12"/>
    <p:sldId id="323" r:id="rId13"/>
    <p:sldId id="316" r:id="rId14"/>
    <p:sldId id="278" r:id="rId15"/>
    <p:sldId id="335" r:id="rId16"/>
    <p:sldId id="299" r:id="rId17"/>
    <p:sldId id="315" r:id="rId18"/>
    <p:sldId id="329" r:id="rId19"/>
    <p:sldId id="328" r:id="rId20"/>
    <p:sldId id="325" r:id="rId21"/>
    <p:sldId id="326" r:id="rId22"/>
    <p:sldId id="327" r:id="rId23"/>
    <p:sldId id="322" r:id="rId24"/>
    <p:sldId id="321" r:id="rId25"/>
    <p:sldId id="336" r:id="rId26"/>
    <p:sldId id="337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7FD0"/>
    <a:srgbClr val="3785D5"/>
    <a:srgbClr val="3B8ADB"/>
    <a:srgbClr val="3B8ABF"/>
    <a:srgbClr val="3467A5"/>
    <a:srgbClr val="3970A2"/>
    <a:srgbClr val="4B89D0"/>
    <a:srgbClr val="FFCC66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86198" autoAdjust="0"/>
  </p:normalViewPr>
  <p:slideViewPr>
    <p:cSldViewPr>
      <p:cViewPr varScale="1">
        <p:scale>
          <a:sx n="160" d="100"/>
          <a:sy n="160" d="100"/>
        </p:scale>
        <p:origin x="179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3545742349201"/>
          <c:y val="2.5896414342629501E-2"/>
          <c:w val="0.60168675085008105"/>
          <c:h val="0.85211155378486103"/>
        </c:manualLayout>
      </c:layout>
      <c:scatterChart>
        <c:scatterStyle val="lineMarker"/>
        <c:varyColors val="0"/>
        <c:ser>
          <c:idx val="1"/>
          <c:order val="0"/>
          <c:tx>
            <c:v>SSR</c:v>
          </c:tx>
          <c:spPr>
            <a:ln w="47625">
              <a:noFill/>
            </a:ln>
          </c:spPr>
          <c:marker>
            <c:symbol val="circle"/>
            <c:size val="9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graphs'!$N$2:$N$26</c:f>
              <c:numCache>
                <c:formatCode>_(* #,##0.00_);_(* \(#,##0.00\);_(* "-"??_);_(@_)</c:formatCode>
                <c:ptCount val="25"/>
                <c:pt idx="0">
                  <c:v>1163.48148628478</c:v>
                </c:pt>
                <c:pt idx="1">
                  <c:v>5767.8101806640598</c:v>
                </c:pt>
                <c:pt idx="2">
                  <c:v>6253.3482666015598</c:v>
                </c:pt>
                <c:pt idx="3">
                  <c:v>1549.95537285252</c:v>
                </c:pt>
                <c:pt idx="4">
                  <c:v>998.26426611041597</c:v>
                </c:pt>
                <c:pt idx="5">
                  <c:v>611.63357644942096</c:v>
                </c:pt>
                <c:pt idx="6">
                  <c:v>997.62753020043601</c:v>
                </c:pt>
                <c:pt idx="7">
                  <c:v>187.16502990141399</c:v>
                </c:pt>
                <c:pt idx="8">
                  <c:v>312.10285614707499</c:v>
                </c:pt>
                <c:pt idx="9">
                  <c:v>259.73848011145799</c:v>
                </c:pt>
                <c:pt idx="10">
                  <c:v>485.30708537085297</c:v>
                </c:pt>
                <c:pt idx="11">
                  <c:v>1385.38818359375</c:v>
                </c:pt>
                <c:pt idx="12">
                  <c:v>851.063948906826</c:v>
                </c:pt>
                <c:pt idx="13">
                  <c:v>451.64159039812603</c:v>
                </c:pt>
                <c:pt idx="14">
                  <c:v>4023.54931640625</c:v>
                </c:pt>
                <c:pt idx="15">
                  <c:v>4503.3510131835901</c:v>
                </c:pt>
                <c:pt idx="16">
                  <c:v>1398.0565230601901</c:v>
                </c:pt>
                <c:pt idx="17">
                  <c:v>331.60506146978003</c:v>
                </c:pt>
                <c:pt idx="18">
                  <c:v>2861.5729675293001</c:v>
                </c:pt>
                <c:pt idx="19">
                  <c:v>457.72502074881902</c:v>
                </c:pt>
                <c:pt idx="20">
                  <c:v>1439.81506347656</c:v>
                </c:pt>
                <c:pt idx="21">
                  <c:v>412.38423128055098</c:v>
                </c:pt>
                <c:pt idx="22">
                  <c:v>1570.2315063476599</c:v>
                </c:pt>
                <c:pt idx="23">
                  <c:v>1113.5337897270799</c:v>
                </c:pt>
                <c:pt idx="24">
                  <c:v>1139.3240356445301</c:v>
                </c:pt>
              </c:numCache>
            </c:numRef>
          </c:yVal>
          <c:smooth val="0"/>
        </c:ser>
        <c:ser>
          <c:idx val="0"/>
          <c:order val="1"/>
          <c:tx>
            <c:v>1 to 1 line</c:v>
          </c:tx>
          <c:spPr>
            <a:ln w="12700">
              <a:solidFill>
                <a:schemeClr val="bg1">
                  <a:lumMod val="50000"/>
                </a:schemeClr>
              </a:solidFill>
              <a:prstDash val="dash"/>
            </a:ln>
          </c:spPr>
          <c:marker>
            <c:symbol val="none"/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4707520"/>
        <c:axId val="164708080"/>
      </c:scatterChart>
      <c:valAx>
        <c:axId val="1647075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>
                    <a:solidFill>
                      <a:schemeClr val="bg1"/>
                    </a:solidFill>
                    <a:latin typeface="Arial"/>
                  </a:rPr>
                  <a:t>Field Total</a:t>
                </a:r>
                <a:r>
                  <a:rPr lang="en-US" sz="1800" b="0" i="0" baseline="0">
                    <a:solidFill>
                      <a:schemeClr val="bg1"/>
                    </a:solidFill>
                    <a:latin typeface="Arial"/>
                  </a:rPr>
                  <a:t> Solar Radiation 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>
                  <a:solidFill>
                    <a:schemeClr val="bg1"/>
                  </a:solidFill>
                  <a:effectLst/>
                </a:endParaRPr>
              </a:p>
            </c:rich>
          </c:tx>
          <c:layout/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164708080"/>
        <c:crosses val="autoZero"/>
        <c:crossBetween val="midCat"/>
      </c:valAx>
      <c:valAx>
        <c:axId val="164708080"/>
        <c:scaling>
          <c:orientation val="minMax"/>
          <c:max val="8000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SSR 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 baseline="0">
                  <a:solidFill>
                    <a:schemeClr val="bg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1.0630245190405001E-2"/>
              <c:y val="0.30410136232970902"/>
            </c:manualLayout>
          </c:layout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164707520"/>
        <c:crosses val="autoZero"/>
        <c:crossBetween val="midCat"/>
      </c:valAx>
      <c:spPr>
        <a:noFill/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3545742349201"/>
          <c:y val="2.5896414342629501E-2"/>
          <c:w val="0.620364965155217"/>
          <c:h val="0.85211155378486103"/>
        </c:manualLayout>
      </c:layout>
      <c:scatterChart>
        <c:scatterStyle val="lineMarker"/>
        <c:varyColors val="0"/>
        <c:ser>
          <c:idx val="1"/>
          <c:order val="0"/>
          <c:tx>
            <c:v>SSR</c:v>
          </c:tx>
          <c:spPr>
            <a:ln w="47625">
              <a:noFill/>
            </a:ln>
          </c:spPr>
          <c:marker>
            <c:symbol val="circle"/>
            <c:size val="9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graphs'!$N$2:$N$26</c:f>
              <c:numCache>
                <c:formatCode>_(* #,##0.00_);_(* \(#,##0.00\);_(* "-"??_);_(@_)</c:formatCode>
                <c:ptCount val="25"/>
                <c:pt idx="0">
                  <c:v>1163.48148628478</c:v>
                </c:pt>
                <c:pt idx="1">
                  <c:v>5767.8101806640598</c:v>
                </c:pt>
                <c:pt idx="2">
                  <c:v>6253.3482666015598</c:v>
                </c:pt>
                <c:pt idx="3">
                  <c:v>1549.95537285252</c:v>
                </c:pt>
                <c:pt idx="4">
                  <c:v>998.26426611041597</c:v>
                </c:pt>
                <c:pt idx="5">
                  <c:v>611.63357644942096</c:v>
                </c:pt>
                <c:pt idx="6">
                  <c:v>997.62753020043601</c:v>
                </c:pt>
                <c:pt idx="7">
                  <c:v>187.16502990141399</c:v>
                </c:pt>
                <c:pt idx="8">
                  <c:v>312.10285614707499</c:v>
                </c:pt>
                <c:pt idx="9">
                  <c:v>259.73848011145799</c:v>
                </c:pt>
                <c:pt idx="10">
                  <c:v>485.30708537085297</c:v>
                </c:pt>
                <c:pt idx="11">
                  <c:v>1385.38818359375</c:v>
                </c:pt>
                <c:pt idx="12">
                  <c:v>851.063948906826</c:v>
                </c:pt>
                <c:pt idx="13">
                  <c:v>451.64159039812603</c:v>
                </c:pt>
                <c:pt idx="14">
                  <c:v>4023.54931640625</c:v>
                </c:pt>
                <c:pt idx="15">
                  <c:v>4503.3510131835901</c:v>
                </c:pt>
                <c:pt idx="16">
                  <c:v>1398.0565230601901</c:v>
                </c:pt>
                <c:pt idx="17">
                  <c:v>331.60506146978003</c:v>
                </c:pt>
                <c:pt idx="18">
                  <c:v>2861.5729675293001</c:v>
                </c:pt>
                <c:pt idx="19">
                  <c:v>457.72502074881902</c:v>
                </c:pt>
                <c:pt idx="20">
                  <c:v>1439.81506347656</c:v>
                </c:pt>
                <c:pt idx="21">
                  <c:v>412.38423128055098</c:v>
                </c:pt>
                <c:pt idx="22">
                  <c:v>1570.2315063476599</c:v>
                </c:pt>
                <c:pt idx="23">
                  <c:v>1113.5337897270799</c:v>
                </c:pt>
                <c:pt idx="24">
                  <c:v>1139.3240356445301</c:v>
                </c:pt>
              </c:numCache>
            </c:numRef>
          </c:yVal>
          <c:smooth val="0"/>
        </c:ser>
        <c:ser>
          <c:idx val="0"/>
          <c:order val="1"/>
          <c:tx>
            <c:v>1 to 1 line</c:v>
          </c:tx>
          <c:spPr>
            <a:ln w="12700">
              <a:solidFill>
                <a:schemeClr val="bg1">
                  <a:lumMod val="50000"/>
                </a:schemeClr>
              </a:solidFill>
              <a:prstDash val="dash"/>
            </a:ln>
          </c:spPr>
          <c:marker>
            <c:symbol val="none"/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yVal>
          <c:smooth val="0"/>
        </c:ser>
        <c:ser>
          <c:idx val="2"/>
          <c:order val="2"/>
          <c:tx>
            <c:v>GLA</c:v>
          </c:tx>
          <c:spPr>
            <a:ln w="47625">
              <a:noFill/>
            </a:ln>
          </c:spPr>
          <c:marker>
            <c:symbol val="triangle"/>
            <c:size val="8"/>
            <c:spPr>
              <a:noFill/>
              <a:ln>
                <a:solidFill>
                  <a:srgbClr val="FF9900"/>
                </a:solidFill>
              </a:ln>
            </c:spPr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graphs'!$O$2:$O$26</c:f>
              <c:numCache>
                <c:formatCode>_(* #,##0.00_);_(* \(#,##0.00\);_(* "-"??_);_(@_)</c:formatCode>
                <c:ptCount val="25"/>
                <c:pt idx="0">
                  <c:v>1188.8888888888901</c:v>
                </c:pt>
                <c:pt idx="1">
                  <c:v>5797.2222222222199</c:v>
                </c:pt>
                <c:pt idx="2">
                  <c:v>6911.1111111111104</c:v>
                </c:pt>
                <c:pt idx="3">
                  <c:v>3536.1111111111099</c:v>
                </c:pt>
                <c:pt idx="4">
                  <c:v>1563.8888888888901</c:v>
                </c:pt>
                <c:pt idx="5">
                  <c:v>422.222222222222</c:v>
                </c:pt>
                <c:pt idx="6">
                  <c:v>2294.4444444444398</c:v>
                </c:pt>
                <c:pt idx="7">
                  <c:v>263.88888888888903</c:v>
                </c:pt>
                <c:pt idx="8">
                  <c:v>722.22222222222194</c:v>
                </c:pt>
                <c:pt idx="9">
                  <c:v>569.444444444444</c:v>
                </c:pt>
                <c:pt idx="10">
                  <c:v>547.22222222222194</c:v>
                </c:pt>
                <c:pt idx="11">
                  <c:v>3122.2222222222199</c:v>
                </c:pt>
                <c:pt idx="12">
                  <c:v>2350</c:v>
                </c:pt>
                <c:pt idx="13">
                  <c:v>1586.1111111111099</c:v>
                </c:pt>
                <c:pt idx="14">
                  <c:v>5075</c:v>
                </c:pt>
                <c:pt idx="15">
                  <c:v>4855.5555555555602</c:v>
                </c:pt>
                <c:pt idx="16">
                  <c:v>1075</c:v>
                </c:pt>
                <c:pt idx="17">
                  <c:v>1266.6666666666699</c:v>
                </c:pt>
                <c:pt idx="18">
                  <c:v>4266.6666666666697</c:v>
                </c:pt>
                <c:pt idx="19">
                  <c:v>2094.4444444444398</c:v>
                </c:pt>
                <c:pt idx="20">
                  <c:v>1102.7777777777801</c:v>
                </c:pt>
                <c:pt idx="21">
                  <c:v>1188.8888888888901</c:v>
                </c:pt>
                <c:pt idx="22">
                  <c:v>1858.3333333333301</c:v>
                </c:pt>
                <c:pt idx="23">
                  <c:v>2011.1111111111099</c:v>
                </c:pt>
                <c:pt idx="24">
                  <c:v>2430.5555555555602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831760"/>
        <c:axId val="222832320"/>
      </c:scatterChart>
      <c:valAx>
        <c:axId val="2228317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>
                    <a:solidFill>
                      <a:schemeClr val="bg1"/>
                    </a:solidFill>
                    <a:latin typeface="Arial"/>
                  </a:rPr>
                  <a:t>Field Total</a:t>
                </a:r>
                <a:r>
                  <a:rPr lang="en-US" sz="1800" b="0" i="0" baseline="0">
                    <a:solidFill>
                      <a:schemeClr val="bg1"/>
                    </a:solidFill>
                    <a:latin typeface="Arial"/>
                  </a:rPr>
                  <a:t> Solar Radiation 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>
                  <a:solidFill>
                    <a:schemeClr val="bg1"/>
                  </a:solidFill>
                  <a:effectLst/>
                </a:endParaRPr>
              </a:p>
            </c:rich>
          </c:tx>
          <c:layout/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2832320"/>
        <c:crosses val="autoZero"/>
        <c:crossBetween val="midCat"/>
      </c:valAx>
      <c:valAx>
        <c:axId val="222832320"/>
        <c:scaling>
          <c:orientation val="minMax"/>
          <c:max val="8000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SSR &amp; GLA 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 baseline="0">
                  <a:solidFill>
                    <a:schemeClr val="bg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7.8247261345852897E-3"/>
              <c:y val="0.208863302963263"/>
            </c:manualLayout>
          </c:layout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2831760"/>
        <c:crosses val="autoZero"/>
        <c:crossBetween val="midCat"/>
      </c:valAx>
      <c:spPr>
        <a:noFill/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568239081787199E-2"/>
          <c:y val="2.3616516850523201E-2"/>
          <c:w val="0.67213346504600302"/>
          <c:h val="0.86167400615109102"/>
        </c:manualLayout>
      </c:layout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marker>
            <c:symbol val="circle"/>
            <c:size val="9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</c:spPr>
          </c:marker>
          <c:xVal>
            <c:numRef>
              <c:f>'Official data and graphs'!$C$2:$C$26</c:f>
              <c:numCache>
                <c:formatCode>_(* #,##0.00_);_(* \(#,##0.00\);_(* "-"??_);_(@_)</c:formatCode>
                <c:ptCount val="25"/>
                <c:pt idx="0">
                  <c:v>0.18939393758773801</c:v>
                </c:pt>
                <c:pt idx="1">
                  <c:v>0.49776452779769897</c:v>
                </c:pt>
                <c:pt idx="2">
                  <c:v>0.69777303934097301</c:v>
                </c:pt>
                <c:pt idx="3">
                  <c:v>0.25191047787666299</c:v>
                </c:pt>
                <c:pt idx="4">
                  <c:v>0.18098433315753901</c:v>
                </c:pt>
                <c:pt idx="5">
                  <c:v>0.104172423481941</c:v>
                </c:pt>
                <c:pt idx="6">
                  <c:v>0.19283746182918499</c:v>
                </c:pt>
                <c:pt idx="7">
                  <c:v>7.7938564121723203E-2</c:v>
                </c:pt>
                <c:pt idx="8">
                  <c:v>8.1312760710716206E-2</c:v>
                </c:pt>
                <c:pt idx="9">
                  <c:v>6.3500829041004195E-2</c:v>
                </c:pt>
                <c:pt idx="10">
                  <c:v>0.125232249498367</c:v>
                </c:pt>
                <c:pt idx="11">
                  <c:v>0.285988479852676</c:v>
                </c:pt>
                <c:pt idx="12">
                  <c:v>0.17545075714588201</c:v>
                </c:pt>
                <c:pt idx="13">
                  <c:v>0.101705826818943</c:v>
                </c:pt>
                <c:pt idx="14">
                  <c:v>0.53142076730728105</c:v>
                </c:pt>
                <c:pt idx="15">
                  <c:v>0.48506399989128102</c:v>
                </c:pt>
                <c:pt idx="16">
                  <c:v>0.28438133001327498</c:v>
                </c:pt>
                <c:pt idx="17">
                  <c:v>7.2111658751964597E-2</c:v>
                </c:pt>
                <c:pt idx="18">
                  <c:v>0.645488500595093</c:v>
                </c:pt>
                <c:pt idx="19">
                  <c:v>0.16871273517608601</c:v>
                </c:pt>
                <c:pt idx="20">
                  <c:v>0.110269360244274</c:v>
                </c:pt>
                <c:pt idx="21">
                  <c:v>0.128648236393929</c:v>
                </c:pt>
                <c:pt idx="22">
                  <c:v>0.33982473611831698</c:v>
                </c:pt>
                <c:pt idx="23">
                  <c:v>0.38091573119163502</c:v>
                </c:pt>
                <c:pt idx="24">
                  <c:v>0.27237543463706998</c:v>
                </c:pt>
              </c:numCache>
            </c:numRef>
          </c:xVal>
          <c:yVal>
            <c:numRef>
              <c:f>'Official data and graphs'!$B$2:$B$26</c:f>
              <c:numCache>
                <c:formatCode>General</c:formatCode>
                <c:ptCount val="25"/>
                <c:pt idx="0">
                  <c:v>7.4200000000000002E-2</c:v>
                </c:pt>
                <c:pt idx="1">
                  <c:v>0.41539999999999999</c:v>
                </c:pt>
                <c:pt idx="2">
                  <c:v>0.66839999999999999</c:v>
                </c:pt>
                <c:pt idx="3">
                  <c:v>0.46110000000000001</c:v>
                </c:pt>
                <c:pt idx="4">
                  <c:v>0.28999999999999998</c:v>
                </c:pt>
                <c:pt idx="5">
                  <c:v>0.1555</c:v>
                </c:pt>
                <c:pt idx="6">
                  <c:v>0.18110000000000001</c:v>
                </c:pt>
                <c:pt idx="7">
                  <c:v>0.1192</c:v>
                </c:pt>
                <c:pt idx="8">
                  <c:v>0.18920000000000001</c:v>
                </c:pt>
                <c:pt idx="9">
                  <c:v>9.6000000000000002E-2</c:v>
                </c:pt>
                <c:pt idx="10">
                  <c:v>8.1799999999999998E-2</c:v>
                </c:pt>
                <c:pt idx="11">
                  <c:v>0.2185</c:v>
                </c:pt>
                <c:pt idx="12">
                  <c:v>0.25309999999999999</c:v>
                </c:pt>
                <c:pt idx="13">
                  <c:v>0.22550000000000001</c:v>
                </c:pt>
                <c:pt idx="14">
                  <c:v>0.47449999999999998</c:v>
                </c:pt>
                <c:pt idx="15">
                  <c:v>0.4748</c:v>
                </c:pt>
                <c:pt idx="16">
                  <c:v>0.36449999999999999</c:v>
                </c:pt>
                <c:pt idx="17">
                  <c:v>0.30299999999999999</c:v>
                </c:pt>
                <c:pt idx="18">
                  <c:v>0.68089999999999995</c:v>
                </c:pt>
                <c:pt idx="19">
                  <c:v>0.27939999999999998</c:v>
                </c:pt>
                <c:pt idx="20">
                  <c:v>0.23319999999999999</c:v>
                </c:pt>
                <c:pt idx="21">
                  <c:v>0.11700000000000001</c:v>
                </c:pt>
                <c:pt idx="22">
                  <c:v>0.29759999999999998</c:v>
                </c:pt>
                <c:pt idx="23">
                  <c:v>0.36759999999999998</c:v>
                </c:pt>
                <c:pt idx="24">
                  <c:v>0.29809999999999998</c:v>
                </c:pt>
              </c:numCache>
            </c:numRef>
          </c:yVal>
          <c:smooth val="0"/>
        </c:ser>
        <c:ser>
          <c:idx val="1"/>
          <c:order val="1"/>
          <c:tx>
            <c:v>1 to 1</c:v>
          </c:tx>
          <c:spPr>
            <a:ln w="12700">
              <a:solidFill>
                <a:schemeClr val="bg1">
                  <a:lumMod val="50000"/>
                </a:schemeClr>
              </a:solidFill>
              <a:prstDash val="dash"/>
            </a:ln>
          </c:spPr>
          <c:marker>
            <c:symbol val="none"/>
          </c:marker>
          <c:xVal>
            <c:numRef>
              <c:f>'Official data and graphs'!$B$2:$B$28</c:f>
              <c:numCache>
                <c:formatCode>General</c:formatCode>
                <c:ptCount val="27"/>
                <c:pt idx="0">
                  <c:v>7.4200000000000002E-2</c:v>
                </c:pt>
                <c:pt idx="1">
                  <c:v>0.41539999999999999</c:v>
                </c:pt>
                <c:pt idx="2">
                  <c:v>0.66839999999999999</c:v>
                </c:pt>
                <c:pt idx="3">
                  <c:v>0.46110000000000001</c:v>
                </c:pt>
                <c:pt idx="4">
                  <c:v>0.28999999999999998</c:v>
                </c:pt>
                <c:pt idx="5">
                  <c:v>0.1555</c:v>
                </c:pt>
                <c:pt idx="6">
                  <c:v>0.18110000000000001</c:v>
                </c:pt>
                <c:pt idx="7">
                  <c:v>0.1192</c:v>
                </c:pt>
                <c:pt idx="8">
                  <c:v>0.18920000000000001</c:v>
                </c:pt>
                <c:pt idx="9">
                  <c:v>9.6000000000000002E-2</c:v>
                </c:pt>
                <c:pt idx="10">
                  <c:v>8.1799999999999998E-2</c:v>
                </c:pt>
                <c:pt idx="11">
                  <c:v>0.2185</c:v>
                </c:pt>
                <c:pt idx="12">
                  <c:v>0.25309999999999999</c:v>
                </c:pt>
                <c:pt idx="13">
                  <c:v>0.22550000000000001</c:v>
                </c:pt>
                <c:pt idx="14">
                  <c:v>0.47449999999999998</c:v>
                </c:pt>
                <c:pt idx="15">
                  <c:v>0.4748</c:v>
                </c:pt>
                <c:pt idx="16">
                  <c:v>0.36449999999999999</c:v>
                </c:pt>
                <c:pt idx="17">
                  <c:v>0.30299999999999999</c:v>
                </c:pt>
                <c:pt idx="18">
                  <c:v>0.68089999999999995</c:v>
                </c:pt>
                <c:pt idx="19">
                  <c:v>0.27939999999999998</c:v>
                </c:pt>
                <c:pt idx="20">
                  <c:v>0.23319999999999999</c:v>
                </c:pt>
                <c:pt idx="21">
                  <c:v>0.11700000000000001</c:v>
                </c:pt>
                <c:pt idx="22">
                  <c:v>0.29759999999999998</c:v>
                </c:pt>
                <c:pt idx="23">
                  <c:v>0.36759999999999998</c:v>
                </c:pt>
                <c:pt idx="24">
                  <c:v>0.29809999999999998</c:v>
                </c:pt>
                <c:pt idx="25">
                  <c:v>0.8</c:v>
                </c:pt>
                <c:pt idx="26">
                  <c:v>0</c:v>
                </c:pt>
              </c:numCache>
            </c:numRef>
          </c:xVal>
          <c:yVal>
            <c:numRef>
              <c:f>'Official data and graphs'!$B$2:$B$28</c:f>
              <c:numCache>
                <c:formatCode>General</c:formatCode>
                <c:ptCount val="27"/>
                <c:pt idx="0">
                  <c:v>7.4200000000000002E-2</c:v>
                </c:pt>
                <c:pt idx="1">
                  <c:v>0.41539999999999999</c:v>
                </c:pt>
                <c:pt idx="2">
                  <c:v>0.66839999999999999</c:v>
                </c:pt>
                <c:pt idx="3">
                  <c:v>0.46110000000000001</c:v>
                </c:pt>
                <c:pt idx="4">
                  <c:v>0.28999999999999998</c:v>
                </c:pt>
                <c:pt idx="5">
                  <c:v>0.1555</c:v>
                </c:pt>
                <c:pt idx="6">
                  <c:v>0.18110000000000001</c:v>
                </c:pt>
                <c:pt idx="7">
                  <c:v>0.1192</c:v>
                </c:pt>
                <c:pt idx="8">
                  <c:v>0.18920000000000001</c:v>
                </c:pt>
                <c:pt idx="9">
                  <c:v>9.6000000000000002E-2</c:v>
                </c:pt>
                <c:pt idx="10">
                  <c:v>8.1799999999999998E-2</c:v>
                </c:pt>
                <c:pt idx="11">
                  <c:v>0.2185</c:v>
                </c:pt>
                <c:pt idx="12">
                  <c:v>0.25309999999999999</c:v>
                </c:pt>
                <c:pt idx="13">
                  <c:v>0.22550000000000001</c:v>
                </c:pt>
                <c:pt idx="14">
                  <c:v>0.47449999999999998</c:v>
                </c:pt>
                <c:pt idx="15">
                  <c:v>0.4748</c:v>
                </c:pt>
                <c:pt idx="16">
                  <c:v>0.36449999999999999</c:v>
                </c:pt>
                <c:pt idx="17">
                  <c:v>0.30299999999999999</c:v>
                </c:pt>
                <c:pt idx="18">
                  <c:v>0.68089999999999995</c:v>
                </c:pt>
                <c:pt idx="19">
                  <c:v>0.27939999999999998</c:v>
                </c:pt>
                <c:pt idx="20">
                  <c:v>0.23319999999999999</c:v>
                </c:pt>
                <c:pt idx="21">
                  <c:v>0.11700000000000001</c:v>
                </c:pt>
                <c:pt idx="22">
                  <c:v>0.29759999999999998</c:v>
                </c:pt>
                <c:pt idx="23">
                  <c:v>0.36759999999999998</c:v>
                </c:pt>
                <c:pt idx="24">
                  <c:v>0.29809999999999998</c:v>
                </c:pt>
                <c:pt idx="25">
                  <c:v>0.8</c:v>
                </c:pt>
                <c:pt idx="26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835120"/>
        <c:axId val="222835680"/>
      </c:scatterChart>
      <c:valAx>
        <c:axId val="222835120"/>
        <c:scaling>
          <c:orientation val="minMax"/>
          <c:max val="0.8"/>
        </c:scaling>
        <c:delete val="0"/>
        <c:axPos val="b"/>
        <c:title>
          <c:tx>
            <c:rich>
              <a:bodyPr/>
              <a:lstStyle/>
              <a:p>
                <a:pPr>
                  <a:defRPr sz="1800" b="0" i="0">
                    <a:solidFill>
                      <a:schemeClr val="bg1"/>
                    </a:solidFill>
                    <a:latin typeface="Arial"/>
                  </a:defRPr>
                </a:pPr>
                <a:r>
                  <a:rPr lang="en-US" sz="1800" b="0" i="0">
                    <a:solidFill>
                      <a:schemeClr val="bg1"/>
                    </a:solidFill>
                    <a:latin typeface="Arial"/>
                  </a:rPr>
                  <a:t>LPI</a:t>
                </a:r>
              </a:p>
            </c:rich>
          </c:tx>
          <c:layout/>
          <c:overlay val="0"/>
        </c:title>
        <c:numFmt formatCode="_(* #,##0.0_);_(* \(#,##0.0\);_(* &quot;-&quot;?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2835680"/>
        <c:crosses val="autoZero"/>
        <c:crossBetween val="midCat"/>
      </c:valAx>
      <c:valAx>
        <c:axId val="222835680"/>
        <c:scaling>
          <c:orientation val="minMax"/>
          <c:max val="0.8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 b="0" i="0">
                    <a:solidFill>
                      <a:schemeClr val="bg1"/>
                    </a:solidFill>
                    <a:latin typeface="Arial"/>
                  </a:defRPr>
                </a:pPr>
                <a:r>
                  <a:rPr lang="en-US" sz="1800" b="0" i="0">
                    <a:solidFill>
                      <a:schemeClr val="bg1"/>
                    </a:solidFill>
                    <a:latin typeface="Arial"/>
                  </a:rPr>
                  <a:t>GLA</a:t>
                </a:r>
                <a:r>
                  <a:rPr lang="en-US" sz="1800" b="0" i="0" baseline="0">
                    <a:solidFill>
                      <a:schemeClr val="bg1"/>
                    </a:solidFill>
                    <a:latin typeface="Arial"/>
                  </a:rPr>
                  <a:t> canopy openness  </a:t>
                </a:r>
                <a:endParaRPr lang="en-US" sz="1800" b="0" i="0">
                  <a:solidFill>
                    <a:schemeClr val="bg1"/>
                  </a:solidFill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7.8247261345852897E-3"/>
              <c:y val="0.20886330296326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2835120"/>
        <c:crosses val="autoZero"/>
        <c:crossBetween val="midCat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3545742349201"/>
          <c:y val="2.5896414342629501E-2"/>
          <c:w val="0.60168675085008105"/>
          <c:h val="0.85211155378486103"/>
        </c:manualLayout>
      </c:layout>
      <c:scatterChart>
        <c:scatterStyle val="lineMarker"/>
        <c:varyColors val="0"/>
        <c:ser>
          <c:idx val="1"/>
          <c:order val="0"/>
          <c:tx>
            <c:v>SSR</c:v>
          </c:tx>
          <c:spPr>
            <a:ln w="47625">
              <a:noFill/>
            </a:ln>
          </c:spPr>
          <c:marker>
            <c:symbol val="circle"/>
            <c:size val="9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</c:spPr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graphs'!$N$2:$N$26</c:f>
              <c:numCache>
                <c:formatCode>_(* #,##0.00_);_(* \(#,##0.00\);_(* "-"??_);_(@_)</c:formatCode>
                <c:ptCount val="25"/>
                <c:pt idx="0">
                  <c:v>1163.48148628478</c:v>
                </c:pt>
                <c:pt idx="1">
                  <c:v>5767.8101806640598</c:v>
                </c:pt>
                <c:pt idx="2">
                  <c:v>6253.3482666015598</c:v>
                </c:pt>
                <c:pt idx="3">
                  <c:v>1549.95537285252</c:v>
                </c:pt>
                <c:pt idx="4">
                  <c:v>998.26426611041597</c:v>
                </c:pt>
                <c:pt idx="5">
                  <c:v>611.63357644942096</c:v>
                </c:pt>
                <c:pt idx="6">
                  <c:v>997.62753020043601</c:v>
                </c:pt>
                <c:pt idx="7">
                  <c:v>187.16502990141399</c:v>
                </c:pt>
                <c:pt idx="8">
                  <c:v>312.10285614707499</c:v>
                </c:pt>
                <c:pt idx="9">
                  <c:v>259.73848011145799</c:v>
                </c:pt>
                <c:pt idx="10">
                  <c:v>485.30708537085297</c:v>
                </c:pt>
                <c:pt idx="11">
                  <c:v>1385.38818359375</c:v>
                </c:pt>
                <c:pt idx="12">
                  <c:v>851.063948906826</c:v>
                </c:pt>
                <c:pt idx="13">
                  <c:v>451.64159039812603</c:v>
                </c:pt>
                <c:pt idx="14">
                  <c:v>4023.54931640625</c:v>
                </c:pt>
                <c:pt idx="15">
                  <c:v>4503.3510131835901</c:v>
                </c:pt>
                <c:pt idx="16">
                  <c:v>1398.0565230601901</c:v>
                </c:pt>
                <c:pt idx="17">
                  <c:v>331.60506146978003</c:v>
                </c:pt>
                <c:pt idx="18">
                  <c:v>2861.5729675293001</c:v>
                </c:pt>
                <c:pt idx="19">
                  <c:v>457.72502074881902</c:v>
                </c:pt>
                <c:pt idx="20">
                  <c:v>1439.81506347656</c:v>
                </c:pt>
                <c:pt idx="21">
                  <c:v>412.38423128055098</c:v>
                </c:pt>
                <c:pt idx="22">
                  <c:v>1570.2315063476599</c:v>
                </c:pt>
                <c:pt idx="23">
                  <c:v>1113.5337897270799</c:v>
                </c:pt>
                <c:pt idx="24">
                  <c:v>1139.3240356445301</c:v>
                </c:pt>
              </c:numCache>
            </c:numRef>
          </c:yVal>
          <c:smooth val="0"/>
        </c:ser>
        <c:ser>
          <c:idx val="0"/>
          <c:order val="1"/>
          <c:tx>
            <c:v>1 to 1 line</c:v>
          </c:tx>
          <c:spPr>
            <a:ln w="12700">
              <a:solidFill>
                <a:schemeClr val="bg1">
                  <a:lumMod val="50000"/>
                </a:schemeClr>
              </a:solidFill>
              <a:prstDash val="dash"/>
            </a:ln>
          </c:spPr>
          <c:marker>
            <c:symbol val="none"/>
          </c:marker>
          <c:x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xVal>
          <c:yVal>
            <c:numRef>
              <c:f>'Official data and graphs'!$M$2:$M$26</c:f>
              <c:numCache>
                <c:formatCode>_(* #,##0.00_);_(* \(#,##0.00\);_(* "-"??_);_(@_)</c:formatCode>
                <c:ptCount val="25"/>
                <c:pt idx="0">
                  <c:v>368.03338611111002</c:v>
                </c:pt>
                <c:pt idx="1">
                  <c:v>7363.1001104761899</c:v>
                </c:pt>
                <c:pt idx="2">
                  <c:v>6903.939985</c:v>
                </c:pt>
                <c:pt idx="3">
                  <c:v>1338.1593</c:v>
                </c:pt>
                <c:pt idx="4">
                  <c:v>1637.4499499999999</c:v>
                </c:pt>
                <c:pt idx="5">
                  <c:v>1079.9138766666699</c:v>
                </c:pt>
                <c:pt idx="6">
                  <c:v>395.42777333333299</c:v>
                </c:pt>
                <c:pt idx="7">
                  <c:v>165.093883333333</c:v>
                </c:pt>
                <c:pt idx="8">
                  <c:v>180.42479</c:v>
                </c:pt>
                <c:pt idx="9">
                  <c:v>402.06915777777698</c:v>
                </c:pt>
                <c:pt idx="10">
                  <c:v>512.41160261904599</c:v>
                </c:pt>
                <c:pt idx="11">
                  <c:v>1658.7003619444399</c:v>
                </c:pt>
                <c:pt idx="12">
                  <c:v>1908.5279674999999</c:v>
                </c:pt>
                <c:pt idx="13">
                  <c:v>1204.3737855555601</c:v>
                </c:pt>
                <c:pt idx="14">
                  <c:v>4797.2782724999997</c:v>
                </c:pt>
                <c:pt idx="15">
                  <c:v>4281.3175533333297</c:v>
                </c:pt>
                <c:pt idx="16">
                  <c:v>452.22567500000002</c:v>
                </c:pt>
                <c:pt idx="17">
                  <c:v>252.947656666667</c:v>
                </c:pt>
                <c:pt idx="18">
                  <c:v>3010.8315141666599</c:v>
                </c:pt>
                <c:pt idx="19">
                  <c:v>323.99919166666598</c:v>
                </c:pt>
                <c:pt idx="20">
                  <c:v>937.71330583333304</c:v>
                </c:pt>
                <c:pt idx="21">
                  <c:v>471.75229440476102</c:v>
                </c:pt>
                <c:pt idx="22">
                  <c:v>1223.33689083333</c:v>
                </c:pt>
                <c:pt idx="23">
                  <c:v>1250.1395775757601</c:v>
                </c:pt>
                <c:pt idx="24">
                  <c:v>1227.6451509523799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3280464"/>
        <c:axId val="223281024"/>
      </c:scatterChart>
      <c:valAx>
        <c:axId val="2232804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>
                    <a:solidFill>
                      <a:schemeClr val="bg1"/>
                    </a:solidFill>
                    <a:latin typeface="Arial"/>
                  </a:rPr>
                  <a:t>Field Total</a:t>
                </a:r>
                <a:r>
                  <a:rPr lang="en-US" sz="1800" b="0" i="0" baseline="0">
                    <a:solidFill>
                      <a:schemeClr val="bg1"/>
                    </a:solidFill>
                    <a:latin typeface="Arial"/>
                  </a:rPr>
                  <a:t> Solar Radiation 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>
                  <a:solidFill>
                    <a:schemeClr val="bg1"/>
                  </a:solidFill>
                  <a:effectLst/>
                </a:endParaRPr>
              </a:p>
            </c:rich>
          </c:tx>
          <c:layout/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3281024"/>
        <c:crosses val="autoZero"/>
        <c:crossBetween val="midCat"/>
      </c:valAx>
      <c:valAx>
        <c:axId val="223281024"/>
        <c:scaling>
          <c:orientation val="minMax"/>
          <c:max val="8000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i="0" u="none" strike="noStrike" kern="1200" baseline="0">
                    <a:solidFill>
                      <a:schemeClr val="bg1"/>
                    </a:solidFill>
                    <a:latin typeface="Arial"/>
                    <a:ea typeface="+mn-ea"/>
                    <a:cs typeface="+mn-cs"/>
                  </a:defRPr>
                </a:pPr>
                <a:r>
                  <a:rPr lang="en-US" sz="1800" b="0" i="0" baseline="0">
                    <a:solidFill>
                      <a:schemeClr val="bg1"/>
                    </a:solidFill>
                    <a:effectLst/>
                  </a:rPr>
                  <a:t>SSR (Wh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m</a:t>
                </a:r>
                <a:r>
                  <a:rPr lang="en-US" sz="1800" b="0" i="0" u="none" strike="noStrike" baseline="30000">
                    <a:solidFill>
                      <a:schemeClr val="bg1"/>
                    </a:solidFill>
                    <a:effectLst/>
                  </a:rPr>
                  <a:t>-2</a:t>
                </a:r>
                <a:r>
                  <a:rPr lang="en-US" sz="1800" b="0" i="0" u="none" strike="noStrike" baseline="0">
                    <a:solidFill>
                      <a:schemeClr val="bg1"/>
                    </a:solidFill>
                    <a:effectLst/>
                  </a:rPr>
                  <a:t>)</a:t>
                </a:r>
                <a:endParaRPr lang="en-US" baseline="0">
                  <a:solidFill>
                    <a:schemeClr val="bg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1.0630245190405001E-2"/>
              <c:y val="0.30410136232970902"/>
            </c:manualLayout>
          </c:layout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  <a:latin typeface="Arial"/>
              </a:defRPr>
            </a:pPr>
            <a:endParaRPr lang="en-US"/>
          </a:p>
        </c:txPr>
        <c:crossAx val="223280464"/>
        <c:crosses val="autoZero"/>
        <c:crossBetween val="midCat"/>
      </c:valAx>
      <c:spPr>
        <a:noFill/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0.53598</cdr:x>
      <cdr:y>0.59319</cdr:y>
    </cdr:from>
    <cdr:to>
      <cdr:x>0.6616</cdr:x>
      <cdr:y>0.76038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48200" y="3733800"/>
          <a:ext cx="1089426" cy="10523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>
              <a:solidFill>
                <a:srgbClr val="FFFF00"/>
              </a:solidFill>
            </a:rPr>
            <a:t>SSR</a:t>
          </a:r>
        </a:p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 smtClean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y </a:t>
          </a: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= 0.87x</a:t>
          </a:r>
          <a:b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</a:b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R² = </a:t>
          </a:r>
          <a:r>
            <a:rPr lang="en-US" sz="1800" b="0" i="0" baseline="0" dirty="0">
              <a:solidFill>
                <a:srgbClr val="FFFF00"/>
              </a:solidFill>
              <a:effectLst/>
            </a:rPr>
            <a:t>0.92</a:t>
          </a:r>
          <a:endParaRPr lang="en-US" sz="1800" dirty="0">
            <a:solidFill>
              <a:srgbClr val="FFFF00"/>
            </a:solidFill>
            <a:effectLst/>
          </a:endParaRPr>
        </a:p>
        <a:p xmlns:a="http://schemas.openxmlformats.org/drawingml/2006/main">
          <a:endParaRPr lang="en-US" sz="18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0.5768</cdr:x>
      <cdr:y>0.07407</cdr:y>
    </cdr:from>
    <cdr:to>
      <cdr:x>0.68224</cdr:x>
      <cdr:y>0.11746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2290" y="466258"/>
          <a:ext cx="914400" cy="273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>
              <a:solidFill>
                <a:schemeClr val="bg1">
                  <a:lumMod val="50000"/>
                </a:schemeClr>
              </a:solidFill>
            </a:rPr>
            <a:t>Slope of 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0.55172</cdr:x>
      <cdr:y>0.59467</cdr:y>
    </cdr:from>
    <cdr:to>
      <cdr:x>0.67461</cdr:x>
      <cdr:y>0.75234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76800" y="3851694"/>
          <a:ext cx="1086249" cy="10212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SSR</a:t>
          </a:r>
        </a:p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y = 0.87x</a:t>
          </a:r>
          <a:b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</a:b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R² = 0.92</a:t>
          </a:r>
          <a:endParaRPr lang="en-US" sz="1800" dirty="0">
            <a:solidFill>
              <a:srgbClr val="FFFF00"/>
            </a:solidFill>
            <a:effectLst/>
          </a:endParaRPr>
        </a:p>
        <a:p xmlns:a="http://schemas.openxmlformats.org/drawingml/2006/main">
          <a:endParaRPr lang="en-US" sz="18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0.5768</cdr:x>
      <cdr:y>0.07407</cdr:y>
    </cdr:from>
    <cdr:to>
      <cdr:x>0.68224</cdr:x>
      <cdr:y>0.11746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2290" y="466258"/>
          <a:ext cx="914400" cy="273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>
              <a:solidFill>
                <a:schemeClr val="bg1">
                  <a:lumMod val="50000"/>
                </a:schemeClr>
              </a:solidFill>
            </a:rPr>
            <a:t>Slope of 1</a:t>
          </a:r>
        </a:p>
      </cdr:txBody>
    </cdr:sp>
  </cdr:relSizeAnchor>
  <cdr:relSizeAnchor xmlns:cdr="http://schemas.openxmlformats.org/drawingml/2006/chartDrawing">
    <cdr:from>
      <cdr:x>0.40246</cdr:x>
      <cdr:y>0.08254</cdr:y>
    </cdr:from>
    <cdr:to>
      <cdr:x>0.52458</cdr:x>
      <cdr:y>0.2455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90280" y="519543"/>
          <a:ext cx="1059074" cy="10257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>
              <a:solidFill>
                <a:srgbClr val="FF9900"/>
              </a:solidFill>
              <a:effectLst/>
              <a:latin typeface="+mn-lt"/>
              <a:ea typeface="+mn-ea"/>
              <a:cs typeface="+mn-cs"/>
            </a:rPr>
            <a:t>GLA</a:t>
          </a:r>
        </a:p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>
              <a:solidFill>
                <a:srgbClr val="FF9900"/>
              </a:solidFill>
              <a:effectLst/>
            </a:rPr>
            <a:t>y = 1.05x</a:t>
          </a:r>
          <a:br>
            <a:rPr lang="en-US" sz="1800" b="0" i="0" baseline="0" dirty="0">
              <a:solidFill>
                <a:srgbClr val="FF9900"/>
              </a:solidFill>
              <a:effectLst/>
            </a:rPr>
          </a:br>
          <a:r>
            <a:rPr lang="en-US" sz="1800" b="0" i="0" baseline="0" dirty="0">
              <a:solidFill>
                <a:srgbClr val="FF9900"/>
              </a:solidFill>
              <a:effectLst/>
            </a:rPr>
            <a:t>R² = 0.69</a:t>
          </a:r>
          <a:endParaRPr lang="en-US" sz="1800" dirty="0">
            <a:solidFill>
              <a:srgbClr val="FF9900"/>
            </a:solidFill>
            <a:effectLst/>
          </a:endParaRPr>
        </a:p>
        <a:p xmlns:a="http://schemas.openxmlformats.org/drawingml/2006/main">
          <a:endParaRPr lang="en-US" sz="1800" dirty="0">
            <a:solidFill>
              <a:schemeClr val="accent6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0.53226</cdr:x>
      <cdr:y>0.56296</cdr:y>
    </cdr:from>
    <cdr:to>
      <cdr:x>0.71659</cdr:x>
      <cdr:y>0.6963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15962" y="3543567"/>
          <a:ext cx="1598601" cy="8392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y = 0.79x + 0.09</a:t>
          </a:r>
          <a:br>
            <a:rPr lang="en-US" sz="1800" b="0" i="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</a:br>
          <a:r>
            <a:rPr lang="en-US" sz="1800" b="0" i="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R² = 0.77</a:t>
          </a:r>
          <a:endParaRPr lang="en-US" sz="1800" dirty="0">
            <a:solidFill>
              <a:schemeClr val="bg1"/>
            </a:solidFill>
            <a:effectLst/>
          </a:endParaRPr>
        </a:p>
        <a:p xmlns:a="http://schemas.openxmlformats.org/drawingml/2006/main">
          <a:endParaRPr lang="en-US" sz="2000" dirty="0">
            <a:solidFill>
              <a:schemeClr val="bg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0.53598</cdr:x>
      <cdr:y>0.59319</cdr:y>
    </cdr:from>
    <cdr:to>
      <cdr:x>0.6616</cdr:x>
      <cdr:y>0.76038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48200" y="3733800"/>
          <a:ext cx="1089426" cy="10523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smtClean="0">
              <a:solidFill>
                <a:srgbClr val="FFFF00"/>
              </a:solidFill>
            </a:rPr>
            <a:t>SSR</a:t>
          </a:r>
        </a:p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0" i="0" baseline="0" dirty="0" smtClean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y </a:t>
          </a: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= 0.87x</a:t>
          </a:r>
          <a:b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</a:br>
          <a:r>
            <a:rPr lang="en-US" sz="1800" b="0" i="0" baseline="0" dirty="0">
              <a:solidFill>
                <a:srgbClr val="FFFF00"/>
              </a:solidFill>
              <a:effectLst/>
              <a:latin typeface="+mn-lt"/>
              <a:ea typeface="+mn-ea"/>
              <a:cs typeface="+mn-cs"/>
            </a:rPr>
            <a:t>R² = </a:t>
          </a:r>
          <a:r>
            <a:rPr lang="en-US" sz="1800" b="0" i="0" baseline="0" dirty="0">
              <a:solidFill>
                <a:srgbClr val="FFFF00"/>
              </a:solidFill>
              <a:effectLst/>
            </a:rPr>
            <a:t>0.92</a:t>
          </a:r>
          <a:endParaRPr lang="en-US" sz="1800" dirty="0">
            <a:solidFill>
              <a:srgbClr val="FFFF00"/>
            </a:solidFill>
            <a:effectLst/>
          </a:endParaRPr>
        </a:p>
        <a:p xmlns:a="http://schemas.openxmlformats.org/drawingml/2006/main">
          <a:endParaRPr lang="en-US" sz="18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0.5768</cdr:x>
      <cdr:y>0.07407</cdr:y>
    </cdr:from>
    <cdr:to>
      <cdr:x>0.68224</cdr:x>
      <cdr:y>0.11746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2290" y="466258"/>
          <a:ext cx="914400" cy="273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>
              <a:solidFill>
                <a:schemeClr val="bg1">
                  <a:lumMod val="50000"/>
                </a:schemeClr>
              </a:solidFill>
            </a:rPr>
            <a:t>Slope of 1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A8C28-F7AF-2744-9B08-9C353DA87740}" type="datetimeFigureOut">
              <a:rPr lang="en-US" smtClean="0"/>
              <a:t>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66A49-A503-9F4E-ACD6-B1BAC8B21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5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am</a:t>
            </a:r>
            <a:r>
              <a:rPr lang="en-US" baseline="0" dirty="0" smtClean="0"/>
              <a:t> I?  </a:t>
            </a:r>
          </a:p>
          <a:p>
            <a:r>
              <a:rPr lang="en-US" baseline="0" dirty="0" smtClean="0"/>
              <a:t>Who are my collaborators</a:t>
            </a:r>
          </a:p>
          <a:p>
            <a:r>
              <a:rPr lang="en-US" baseline="0" dirty="0" smtClean="0"/>
              <a:t>What is this talk about?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85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LiDAR</a:t>
            </a:r>
            <a:r>
              <a:rPr lang="en-US" baseline="0" dirty="0" smtClean="0"/>
              <a:t> flown for Angelo (NCALM)</a:t>
            </a:r>
          </a:p>
          <a:p>
            <a:r>
              <a:rPr lang="en-US" baseline="0" dirty="0" smtClean="0"/>
              <a:t>Leaf-on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81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LiDAR</a:t>
            </a:r>
            <a:r>
              <a:rPr lang="en-US" baseline="0" dirty="0" smtClean="0"/>
              <a:t> flown for Angelo (NCALM)</a:t>
            </a:r>
          </a:p>
          <a:p>
            <a:r>
              <a:rPr lang="en-US" baseline="0" dirty="0" smtClean="0"/>
              <a:t>Leaf-on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81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LiDAR</a:t>
            </a:r>
            <a:r>
              <a:rPr lang="en-US" baseline="0" dirty="0" smtClean="0"/>
              <a:t> by NCALM</a:t>
            </a:r>
          </a:p>
          <a:p>
            <a:r>
              <a:rPr lang="en-US" dirty="0" smtClean="0"/>
              <a:t>Calibration: diffuse radiation /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3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LiDAR</a:t>
            </a:r>
            <a:r>
              <a:rPr lang="en-US" baseline="0" dirty="0" smtClean="0"/>
              <a:t> by NCALM</a:t>
            </a:r>
          </a:p>
          <a:p>
            <a:r>
              <a:rPr lang="en-US" dirty="0" smtClean="0"/>
              <a:t>Calibration: diffuse radiation /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3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Neighborhood Analysis, 9m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96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Real-sky</a:t>
            </a:r>
            <a:r>
              <a:rPr lang="en-US" baseline="0" dirty="0" smtClean="0"/>
              <a:t> can also be done</a:t>
            </a:r>
          </a:p>
          <a:p>
            <a:r>
              <a:rPr lang="en-US" baseline="0" dirty="0" smtClean="0"/>
              <a:t>Note: high spatial – temporal resolution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93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Model Availability:</a:t>
            </a:r>
          </a:p>
          <a:p>
            <a:r>
              <a:rPr lang="en-US" dirty="0" smtClean="0"/>
              <a:t>Code</a:t>
            </a:r>
            <a:r>
              <a:rPr lang="en-US" baseline="0" dirty="0" smtClean="0"/>
              <a:t> is Python </a:t>
            </a:r>
          </a:p>
          <a:p>
            <a:r>
              <a:rPr lang="en-US" baseline="0" dirty="0" smtClean="0"/>
              <a:t>Linux </a:t>
            </a:r>
          </a:p>
          <a:p>
            <a:r>
              <a:rPr lang="en-US" baseline="0" dirty="0" smtClean="0"/>
              <a:t>Requires large amount of RAM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66A49-A503-9F4E-ACD6-B1BAC8B21B8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3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0B735-0009-7340-9848-9D549EE880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14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0A19F-EF80-084A-AA2D-570E55EC05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9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AD01ED-F7ED-BD46-9F9D-EDD1451226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29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3EB023-A5A7-8E47-8813-86EC17A0FA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6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90923-9002-084D-835F-BDF759CB5B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55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C3A08-F1C4-D444-AF55-E47E6594AB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4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0EA514-F298-FF4A-ACC0-E6845042FB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0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78100-357F-CE41-8D37-D88A5D3A4E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34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4F5202-CDF5-B547-9D61-80D88EBA15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11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965B6-F8ED-5447-8E08-998600C37E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05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D0ECE3-DE89-A141-B461-DDB2D05610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071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1836D5C-CB3A-FB4F-85D7-D2FB9F2F455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elioclim.or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1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holdingSU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173892"/>
            <a:ext cx="9448800" cy="70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304800" y="304800"/>
            <a:ext cx="8710612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B32D-08: </a:t>
            </a:r>
            <a:r>
              <a:rPr lang="en-US" sz="2800" dirty="0" err="1" smtClean="0">
                <a:solidFill>
                  <a:schemeClr val="bg1"/>
                </a:solidFill>
              </a:rPr>
              <a:t>Subcanopy</a:t>
            </a:r>
            <a:r>
              <a:rPr lang="en-US" sz="2800" dirty="0" smtClean="0">
                <a:solidFill>
                  <a:schemeClr val="bg1"/>
                </a:solidFill>
              </a:rPr>
              <a:t> Solar Radiation Model (SSR)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2667000" y="2133601"/>
            <a:ext cx="3505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bg1"/>
                </a:solidFill>
              </a:rPr>
              <a:t>Collin Bode</a:t>
            </a:r>
            <a:r>
              <a:rPr lang="en-US" sz="2000" baseline="30000" dirty="0" smtClean="0">
                <a:solidFill>
                  <a:schemeClr val="bg1"/>
                </a:solidFill>
              </a:rPr>
              <a:t>1</a:t>
            </a:r>
            <a:r>
              <a:rPr lang="en-US" sz="2000" dirty="0" smtClean="0">
                <a:solidFill>
                  <a:schemeClr val="bg1"/>
                </a:solidFill>
              </a:rPr>
              <a:t>, Michael Limm</a:t>
            </a:r>
            <a:r>
              <a:rPr lang="en-US" sz="2000" baseline="30000" dirty="0" smtClean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, </a:t>
            </a:r>
          </a:p>
          <a:p>
            <a:pPr eaLnBrk="1" hangingPunct="1"/>
            <a:r>
              <a:rPr lang="en-US" sz="2000" dirty="0" smtClean="0">
                <a:solidFill>
                  <a:schemeClr val="bg1"/>
                </a:solidFill>
              </a:rPr>
              <a:t>Mary Power</a:t>
            </a:r>
            <a:r>
              <a:rPr lang="en-US" sz="2000" baseline="30000" dirty="0" smtClean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Jaques</a:t>
            </a:r>
            <a:r>
              <a:rPr lang="en-US" sz="2000" dirty="0" smtClean="0">
                <a:solidFill>
                  <a:schemeClr val="bg1"/>
                </a:solidFill>
              </a:rPr>
              <a:t> Finlay</a:t>
            </a:r>
            <a:r>
              <a:rPr lang="en-US" sz="2000" baseline="30000" dirty="0" smtClean="0">
                <a:solidFill>
                  <a:schemeClr val="bg1"/>
                </a:solidFill>
              </a:rPr>
              <a:t>3</a:t>
            </a:r>
            <a:endParaRPr lang="en-US" sz="1800" baseline="30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3857024" y="5322094"/>
            <a:ext cx="513457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National </a:t>
            </a:r>
            <a:r>
              <a:rPr lang="en-US" sz="2000" dirty="0">
                <a:solidFill>
                  <a:schemeClr val="bg1"/>
                </a:solidFill>
              </a:rPr>
              <a:t>Center for </a:t>
            </a:r>
            <a:r>
              <a:rPr lang="en-US" sz="2000" dirty="0" smtClean="0">
                <a:solidFill>
                  <a:schemeClr val="bg1"/>
                </a:solidFill>
              </a:rPr>
              <a:t>Earth-surface Dynamics</a:t>
            </a:r>
          </a:p>
          <a:p>
            <a:r>
              <a:rPr lang="en-US" baseline="30000" dirty="0" smtClean="0">
                <a:solidFill>
                  <a:schemeClr val="bg1"/>
                </a:solidFill>
              </a:rPr>
              <a:t>1 </a:t>
            </a:r>
            <a:r>
              <a:rPr lang="en-US" dirty="0" smtClean="0">
                <a:solidFill>
                  <a:schemeClr val="bg1"/>
                </a:solidFill>
              </a:rPr>
              <a:t>Integrative </a:t>
            </a:r>
            <a:r>
              <a:rPr lang="en-US" dirty="0">
                <a:solidFill>
                  <a:schemeClr val="bg1"/>
                </a:solidFill>
              </a:rPr>
              <a:t>Biology, UC </a:t>
            </a:r>
            <a:r>
              <a:rPr lang="en-US" dirty="0" smtClean="0">
                <a:solidFill>
                  <a:schemeClr val="bg1"/>
                </a:solidFill>
              </a:rPr>
              <a:t>Berkeley</a:t>
            </a:r>
          </a:p>
          <a:p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 Biological Science, Holy Names University</a:t>
            </a:r>
          </a:p>
          <a:p>
            <a:r>
              <a:rPr lang="en-US" baseline="30000" dirty="0" smtClean="0">
                <a:solidFill>
                  <a:schemeClr val="bg1"/>
                </a:solidFill>
              </a:rPr>
              <a:t>3 </a:t>
            </a:r>
            <a:r>
              <a:rPr lang="en-US" dirty="0" smtClean="0">
                <a:solidFill>
                  <a:schemeClr val="bg1"/>
                </a:solidFill>
              </a:rPr>
              <a:t>Ecology, Evolution, &amp; Behavior, U. Minnesota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6400" y="1074003"/>
            <a:ext cx="556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an </a:t>
            </a:r>
            <a:r>
              <a:rPr lang="en-US" sz="2400" dirty="0">
                <a:solidFill>
                  <a:schemeClr val="bg1"/>
                </a:solidFill>
              </a:rPr>
              <a:t>irradiation model for predicting light in heavily vegetated landscapes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873" y="3213676"/>
            <a:ext cx="4203671" cy="17393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28" y="5429649"/>
            <a:ext cx="1380572" cy="1123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955"/>
            <a:ext cx="2438400" cy="3657600"/>
          </a:xfrm>
          <a:prstGeom prst="rect">
            <a:avLst/>
          </a:prstGeo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39274" y="152400"/>
            <a:ext cx="8223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</a:t>
            </a:r>
            <a:r>
              <a:rPr lang="en-US" sz="3200" dirty="0" err="1" smtClean="0">
                <a:solidFill>
                  <a:schemeClr val="bg1"/>
                </a:solidFill>
              </a:rPr>
              <a:t>Subcanopy</a:t>
            </a:r>
            <a:r>
              <a:rPr lang="en-US" sz="3200" dirty="0" smtClean="0">
                <a:solidFill>
                  <a:schemeClr val="bg1"/>
                </a:solidFill>
              </a:rPr>
              <a:t> Solar Radiation Model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57731" y="4648200"/>
            <a:ext cx="2648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Subcanopy</a:t>
            </a:r>
            <a:r>
              <a:rPr lang="en-US" sz="2400" dirty="0" smtClean="0">
                <a:solidFill>
                  <a:schemeClr val="bg1"/>
                </a:solidFill>
              </a:rPr>
              <a:t> Model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39" y="924560"/>
            <a:ext cx="2469661" cy="367010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76600" y="4648200"/>
            <a:ext cx="2528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Open Gap Model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2400" y="563880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Open Gap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canopy, if tree height &lt; 2 meters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-76200" y="511558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Subcanopy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bare-earth coupled to LPI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25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955"/>
            <a:ext cx="2438400" cy="3657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105" y="914400"/>
            <a:ext cx="2425895" cy="3657600"/>
          </a:xfrm>
          <a:prstGeom prst="rect">
            <a:avLst/>
          </a:prstGeo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39274" y="152400"/>
            <a:ext cx="8223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</a:t>
            </a:r>
            <a:r>
              <a:rPr lang="en-US" sz="3200" dirty="0" err="1" smtClean="0">
                <a:solidFill>
                  <a:schemeClr val="bg1"/>
                </a:solidFill>
              </a:rPr>
              <a:t>Subcanopy</a:t>
            </a:r>
            <a:r>
              <a:rPr lang="en-US" sz="3200" dirty="0" smtClean="0">
                <a:solidFill>
                  <a:schemeClr val="bg1"/>
                </a:solidFill>
              </a:rPr>
              <a:t> Solar Radiation Model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019800" y="2445484"/>
            <a:ext cx="539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0600" y="61722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SSR</a:t>
            </a:r>
            <a:r>
              <a:rPr lang="en-US" sz="2800" dirty="0" smtClean="0">
                <a:solidFill>
                  <a:schemeClr val="bg1"/>
                </a:solidFill>
              </a:rPr>
              <a:t>  = whichever is greater(</a:t>
            </a:r>
            <a:r>
              <a:rPr lang="en-US" sz="2800" dirty="0" err="1" smtClean="0">
                <a:solidFill>
                  <a:schemeClr val="bg1"/>
                </a:solidFill>
              </a:rPr>
              <a:t>subcanopy</a:t>
            </a:r>
            <a:r>
              <a:rPr lang="en-US" sz="2800" dirty="0" smtClean="0">
                <a:solidFill>
                  <a:schemeClr val="bg1"/>
                </a:solidFill>
              </a:rPr>
              <a:t>, open gap)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57731" y="4648200"/>
            <a:ext cx="2648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Subcanopy</a:t>
            </a:r>
            <a:r>
              <a:rPr lang="en-US" sz="2400" dirty="0" smtClean="0">
                <a:solidFill>
                  <a:schemeClr val="bg1"/>
                </a:solidFill>
              </a:rPr>
              <a:t> Model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39" y="924560"/>
            <a:ext cx="2469661" cy="3670104"/>
          </a:xfrm>
          <a:prstGeom prst="rect">
            <a:avLst/>
          </a:prstGeom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615386" y="2438400"/>
            <a:ext cx="543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 smtClean="0">
                <a:solidFill>
                  <a:schemeClr val="bg1"/>
                </a:solidFill>
              </a:rPr>
              <a:t>+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4648200"/>
            <a:ext cx="2528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Open Gap Model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" y="563880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Open Gap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canopy, if tree height &lt; 2 meters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62800" y="4648200"/>
            <a:ext cx="1741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SSR Model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76200" y="511558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Subcanopy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bare-earth coupled to LPI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6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:\sun\tsr_b9k\animation\ssr_b9k_10k_demssh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254"/>
            <a:ext cx="9144000" cy="687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59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sr_10kv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9552"/>
            <a:ext cx="9131300" cy="686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4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2956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Field Validation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066800"/>
            <a:ext cx="3812262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27 Sites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GPS location (~1m accuracy)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2 </a:t>
            </a:r>
            <a:r>
              <a:rPr lang="en-US" sz="2000" dirty="0" err="1" smtClean="0">
                <a:solidFill>
                  <a:schemeClr val="bg1"/>
                </a:solidFill>
              </a:rPr>
              <a:t>Pyranometers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Global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Diffuse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Hemispherical Photos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 descr="Hukseflux2011_Si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9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5100" y="1447800"/>
            <a:ext cx="373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Pyranometers</a:t>
            </a: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>
                <a:solidFill>
                  <a:schemeClr val="bg1"/>
                </a:solidFill>
              </a:rPr>
              <a:t>Hukseflux</a:t>
            </a:r>
            <a:r>
              <a:rPr lang="en-US" dirty="0">
                <a:solidFill>
                  <a:schemeClr val="bg1"/>
                </a:solidFill>
              </a:rPr>
              <a:t> LP02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2 sensors: Global,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iffuse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Black body thermopile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Shade Ring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24 hours per site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5 minute recording interval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304800"/>
            <a:ext cx="30740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Field Validation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Picture 8" descr="IMG_137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4447" y="1524000"/>
            <a:ext cx="5826611" cy="533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0" y="2590800"/>
            <a:ext cx="85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Global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2800" y="3048000"/>
            <a:ext cx="898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Diffuse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0" y="1752600"/>
            <a:ext cx="1391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Shade Ring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5100" y="1447800"/>
            <a:ext cx="3733800" cy="501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Pyranometers</a:t>
            </a:r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err="1">
                <a:solidFill>
                  <a:schemeClr val="bg1"/>
                </a:solidFill>
              </a:rPr>
              <a:t>Hukseflux</a:t>
            </a:r>
            <a:r>
              <a:rPr lang="en-US" dirty="0">
                <a:solidFill>
                  <a:schemeClr val="bg1"/>
                </a:solidFill>
              </a:rPr>
              <a:t> LP02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2 sensors: Global,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iffuse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Black body thermopile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Shade Ring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24 hours per site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5 minute recording interval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Gap Light Analyzer</a:t>
            </a:r>
          </a:p>
          <a:p>
            <a:pPr eaLnBrk="1" hangingPunct="1"/>
            <a:r>
              <a:rPr lang="en-US" sz="2000" dirty="0">
                <a:solidFill>
                  <a:schemeClr val="bg1"/>
                </a:solidFill>
              </a:rPr>
              <a:t>Inputs:</a:t>
            </a:r>
          </a:p>
          <a:p>
            <a:pPr eaLnBrk="1" hangingPunct="1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180 degree fish-eye lens </a:t>
            </a:r>
          </a:p>
          <a:p>
            <a:pPr eaLnBrk="1" hangingPunct="1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 GPS </a:t>
            </a:r>
            <a:r>
              <a:rPr lang="en-US" dirty="0" err="1">
                <a:solidFill>
                  <a:schemeClr val="bg1"/>
                </a:solidFill>
              </a:rPr>
              <a:t>Lat</a:t>
            </a:r>
            <a:r>
              <a:rPr lang="en-US" dirty="0">
                <a:solidFill>
                  <a:schemeClr val="bg1"/>
                </a:solidFill>
              </a:rPr>
              <a:t>/Long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Outputs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Canopy Openness (%)</a:t>
            </a:r>
          </a:p>
          <a:p>
            <a:pPr eaLnBrk="1" hangingPunct="1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Above Canopy Radiation</a:t>
            </a:r>
          </a:p>
          <a:p>
            <a:pPr eaLnBrk="1" hangingPunct="1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Subcanopy Radiation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 descr="DSC_0105-21s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909" y="2209800"/>
            <a:ext cx="5748928" cy="450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436629" y="5790712"/>
            <a:ext cx="285300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bg1"/>
                </a:solidFill>
              </a:rPr>
              <a:t>Fisheye view of </a:t>
            </a:r>
            <a:r>
              <a:rPr lang="en-US" sz="1600" dirty="0" smtClean="0">
                <a:solidFill>
                  <a:schemeClr val="bg1"/>
                </a:solidFill>
              </a:rPr>
              <a:t>stream </a:t>
            </a:r>
            <a:r>
              <a:rPr lang="en-US" sz="1600" dirty="0">
                <a:solidFill>
                  <a:schemeClr val="bg1"/>
                </a:solidFill>
              </a:rPr>
              <a:t>channel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0200" y="6324600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aseline="30000" dirty="0" smtClean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(IES</a:t>
            </a:r>
            <a:r>
              <a:rPr lang="en-US" dirty="0">
                <a:solidFill>
                  <a:schemeClr val="bg1"/>
                </a:solidFill>
              </a:rPr>
              <a:t>, 1999)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124200" y="304800"/>
            <a:ext cx="30740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Field Validation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58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76200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Results: SSR </a:t>
            </a:r>
            <a:r>
              <a:rPr lang="en-US" sz="2400" dirty="0" err="1" smtClean="0">
                <a:solidFill>
                  <a:schemeClr val="bg1"/>
                </a:solidFill>
              </a:rPr>
              <a:t>vs</a:t>
            </a:r>
            <a:r>
              <a:rPr lang="en-US" sz="2400" dirty="0" smtClean="0">
                <a:solidFill>
                  <a:schemeClr val="bg1"/>
                </a:solidFill>
              </a:rPr>
              <a:t> Field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54322"/>
              </p:ext>
            </p:extLst>
          </p:nvPr>
        </p:nvGraphicFramePr>
        <p:xfrm>
          <a:off x="762000" y="457200"/>
          <a:ext cx="9053413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357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57369"/>
              </p:ext>
            </p:extLst>
          </p:nvPr>
        </p:nvGraphicFramePr>
        <p:xfrm>
          <a:off x="762000" y="415506"/>
          <a:ext cx="8839200" cy="647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1066800" y="76200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Results: GLA Comparison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97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76200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Results: Canopy Openness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88225"/>
              </p:ext>
            </p:extLst>
          </p:nvPr>
        </p:nvGraphicFramePr>
        <p:xfrm>
          <a:off x="838200" y="537865"/>
          <a:ext cx="8672413" cy="6294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484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" y="-736803"/>
            <a:ext cx="5696102" cy="75948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6120" y="511076"/>
            <a:ext cx="3447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Motivation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Algal </a:t>
            </a:r>
            <a:r>
              <a:rPr lang="en-US" sz="2000" dirty="0">
                <a:solidFill>
                  <a:schemeClr val="bg1"/>
                </a:solidFill>
              </a:rPr>
              <a:t>Biomass </a:t>
            </a:r>
            <a:r>
              <a:rPr lang="en-US" sz="2000" dirty="0" smtClean="0">
                <a:solidFill>
                  <a:schemeClr val="bg1"/>
                </a:solidFill>
              </a:rPr>
              <a:t>River-scale  Model.  Abiotic Parameters: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Nutrients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Flow velocity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Water temperature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Light at water surface</a:t>
            </a:r>
          </a:p>
        </p:txBody>
      </p:sp>
      <p:sp>
        <p:nvSpPr>
          <p:cNvPr id="9" name="Oval 8"/>
          <p:cNvSpPr/>
          <p:nvPr/>
        </p:nvSpPr>
        <p:spPr>
          <a:xfrm>
            <a:off x="5870275" y="2362200"/>
            <a:ext cx="2743200" cy="477798"/>
          </a:xfrm>
          <a:prstGeom prst="ellipse">
            <a:avLst/>
          </a:prstGeom>
          <a:noFill/>
          <a:ln w="31750">
            <a:solidFill>
              <a:srgbClr val="FF9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5000" y="3352800"/>
            <a:ext cx="35052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Standard Light Estimate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</a:rPr>
              <a:t>Direct Measurement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</a:rPr>
              <a:t>Hemispherical </a:t>
            </a:r>
            <a:r>
              <a:rPr lang="en-US" dirty="0" smtClean="0">
                <a:solidFill>
                  <a:schemeClr val="bg1"/>
                </a:solidFill>
              </a:rPr>
              <a:t>Photos (GLA)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</a:rPr>
              <a:t>Point models (Beer’s Law)</a:t>
            </a:r>
          </a:p>
        </p:txBody>
      </p:sp>
      <p:sp>
        <p:nvSpPr>
          <p:cNvPr id="6" name="Rectangle 5"/>
          <p:cNvSpPr/>
          <p:nvPr/>
        </p:nvSpPr>
        <p:spPr>
          <a:xfrm>
            <a:off x="5791200" y="5181600"/>
            <a:ext cx="3276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Goal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GIS-based </a:t>
            </a:r>
            <a:r>
              <a:rPr lang="en-US" sz="2400" dirty="0">
                <a:solidFill>
                  <a:schemeClr val="bg1"/>
                </a:solidFill>
              </a:rPr>
              <a:t>light </a:t>
            </a:r>
            <a:r>
              <a:rPr lang="en-US" sz="2400" dirty="0" smtClean="0">
                <a:solidFill>
                  <a:schemeClr val="bg1"/>
                </a:solidFill>
              </a:rPr>
              <a:t>model with topographic and tree shading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6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752600" y="881019"/>
            <a:ext cx="10972800" cy="551978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34336" y="152400"/>
            <a:ext cx="5628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Results: North-South Channel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6" name="Picture 5" descr="transect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2514" y="948906"/>
            <a:ext cx="4339086" cy="54518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5400000">
            <a:off x="8147573" y="3194573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Watt-hours/m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-day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5483423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Julian Day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267200" y="4843419"/>
            <a:ext cx="1143000" cy="719181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8133" y="1246480"/>
            <a:ext cx="5964239" cy="446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4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752600" y="804819"/>
            <a:ext cx="10972800" cy="551978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ransect2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8200" y="804819"/>
            <a:ext cx="4276725" cy="55197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101024"/>
            <a:ext cx="5303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Results: East-West Channel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8147573" y="3194573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Watt-hours/m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-day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5483423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Julian Day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267200" y="4843419"/>
            <a:ext cx="1143000" cy="719181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5600" y="12192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7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752600" y="804819"/>
            <a:ext cx="10972800" cy="551978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ransect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865517"/>
            <a:ext cx="4295955" cy="53828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24824"/>
            <a:ext cx="7725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Results: North-South Channel with Alders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8147573" y="3194573"/>
            <a:ext cx="1685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Watt-hours/m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-day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4267200" y="4843419"/>
            <a:ext cx="1143000" cy="719181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2980" y="1118286"/>
            <a:ext cx="4949780" cy="47491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29200" y="5483423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Julian Day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631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sr_b9k_0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73" y="0"/>
            <a:ext cx="9177773" cy="69023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09800" y="4625876"/>
            <a:ext cx="4343400" cy="2308324"/>
          </a:xfrm>
          <a:prstGeom prst="rect">
            <a:avLst/>
          </a:prstGeom>
          <a:solidFill>
            <a:srgbClr val="337FD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SSR Results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Comparable in Quality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Covers entire watershed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Algal Biomass Model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Model Availability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Leaf-on </a:t>
            </a:r>
            <a:r>
              <a:rPr lang="en-US" sz="2400" dirty="0" err="1" smtClean="0">
                <a:solidFill>
                  <a:schemeClr val="bg1"/>
                </a:solidFill>
              </a:rPr>
              <a:t>LiDAR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4267200"/>
            <a:ext cx="7496604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Acknowledgements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National Center for Earth-surface Dynamics (NCED)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National Center for Airborne Laser Mapping (NCALM)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Angelo </a:t>
            </a:r>
            <a:r>
              <a:rPr lang="en-US" sz="2400" dirty="0">
                <a:solidFill>
                  <a:schemeClr val="bg1"/>
                </a:solidFill>
              </a:rPr>
              <a:t>Coast Range Reserve 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Peter Steel, </a:t>
            </a:r>
            <a:r>
              <a:rPr lang="en-US" sz="2400" dirty="0" smtClean="0">
                <a:solidFill>
                  <a:schemeClr val="bg1"/>
                </a:solidFill>
              </a:rPr>
              <a:t>Manager, Angelo Reserve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Graham </a:t>
            </a:r>
            <a:r>
              <a:rPr lang="en-US" sz="2400" dirty="0">
                <a:solidFill>
                  <a:schemeClr val="bg1"/>
                </a:solidFill>
              </a:rPr>
              <a:t>Law for technical assistance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6" y="381000"/>
            <a:ext cx="8839841" cy="3657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28" y="3962400"/>
            <a:ext cx="1380572" cy="11235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257800"/>
            <a:ext cx="1456095" cy="146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76200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Results: SSR </a:t>
            </a:r>
            <a:r>
              <a:rPr lang="en-US" sz="2400" dirty="0" err="1" smtClean="0">
                <a:solidFill>
                  <a:schemeClr val="bg1"/>
                </a:solidFill>
              </a:rPr>
              <a:t>vs</a:t>
            </a:r>
            <a:r>
              <a:rPr lang="en-US" sz="2400" dirty="0" smtClean="0">
                <a:solidFill>
                  <a:schemeClr val="bg1"/>
                </a:solidFill>
              </a:rPr>
              <a:t> Field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443799"/>
              </p:ext>
            </p:extLst>
          </p:nvPr>
        </p:nvGraphicFramePr>
        <p:xfrm>
          <a:off x="762000" y="457200"/>
          <a:ext cx="9053413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58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9274" y="152400"/>
            <a:ext cx="8223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</a:t>
            </a:r>
            <a:r>
              <a:rPr lang="en-US" sz="3200" dirty="0" err="1" smtClean="0">
                <a:solidFill>
                  <a:schemeClr val="bg1"/>
                </a:solidFill>
              </a:rPr>
              <a:t>Subcanopy</a:t>
            </a:r>
            <a:r>
              <a:rPr lang="en-US" sz="3200" dirty="0" smtClean="0">
                <a:solidFill>
                  <a:schemeClr val="bg1"/>
                </a:solidFill>
              </a:rPr>
              <a:t> Solar Radiation Model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298073"/>
              </p:ext>
            </p:extLst>
          </p:nvPr>
        </p:nvGraphicFramePr>
        <p:xfrm>
          <a:off x="762000" y="3505200"/>
          <a:ext cx="8305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3" name="Equation" r:id="rId3" imgW="2768600" imgH="203200" progId="Equation.DSMT4">
                  <p:embed/>
                </p:oleObj>
              </mc:Choice>
              <mc:Fallback>
                <p:oleObj name="Equation" r:id="rId3" imgW="27686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3505200"/>
                        <a:ext cx="8305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586085"/>
              </p:ext>
            </p:extLst>
          </p:nvPr>
        </p:nvGraphicFramePr>
        <p:xfrm>
          <a:off x="762000" y="2641600"/>
          <a:ext cx="535781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4" name="Equation" r:id="rId5" imgW="1714500" imgH="203200" progId="Equation.DSMT4">
                  <p:embed/>
                </p:oleObj>
              </mc:Choice>
              <mc:Fallback>
                <p:oleObj name="Equation" r:id="rId5" imgW="17145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2641600"/>
                        <a:ext cx="5357812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0" y="160020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Subcanopy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bare-earth coupled to LPI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678492"/>
              </p:ext>
            </p:extLst>
          </p:nvPr>
        </p:nvGraphicFramePr>
        <p:xfrm>
          <a:off x="152400" y="4394200"/>
          <a:ext cx="50006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Equation" r:id="rId7" imgW="1600200" imgH="203200" progId="Equation.DSMT4">
                  <p:embed/>
                </p:oleObj>
              </mc:Choice>
              <mc:Fallback>
                <p:oleObj name="Equation" r:id="rId7" imgW="16002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" y="4394200"/>
                        <a:ext cx="5000625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15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176842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Study Site: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Angelo Coast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Range Reserve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2209800"/>
            <a:ext cx="3371850" cy="449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636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8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176842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Study Site: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Angelo Coast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Range Reserve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2209800"/>
            <a:ext cx="3371850" cy="4495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636" y="0"/>
            <a:ext cx="5299364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636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4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101024"/>
            <a:ext cx="5181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Method: GRASS GIS </a:t>
            </a:r>
            <a:r>
              <a:rPr lang="en-US" sz="3200" dirty="0" err="1" smtClean="0">
                <a:solidFill>
                  <a:schemeClr val="bg1"/>
                </a:solidFill>
              </a:rPr>
              <a:t>r.sun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86422"/>
            <a:ext cx="7315200" cy="44713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5165229"/>
            <a:ext cx="52440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Inputs</a:t>
            </a:r>
            <a:r>
              <a:rPr lang="en-US" sz="2400" dirty="0">
                <a:solidFill>
                  <a:schemeClr val="bg1"/>
                </a:solidFill>
              </a:rPr>
              <a:t>: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err="1">
                <a:solidFill>
                  <a:schemeClr val="bg1"/>
                </a:solidFill>
              </a:rPr>
              <a:t>Linke</a:t>
            </a:r>
            <a:r>
              <a:rPr lang="en-US" sz="2000" dirty="0">
                <a:solidFill>
                  <a:schemeClr val="bg1"/>
                </a:solidFill>
              </a:rPr>
              <a:t> Turbidity Factor (</a:t>
            </a:r>
            <a:r>
              <a:rPr lang="en-US" sz="2000" dirty="0">
                <a:solidFill>
                  <a:schemeClr val="bg1"/>
                </a:solidFill>
                <a:hlinkClick r:id="rId4"/>
              </a:rPr>
              <a:t>http://helioclim.org</a:t>
            </a:r>
            <a:r>
              <a:rPr lang="en-US" sz="2000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Julian day, </a:t>
            </a:r>
            <a:r>
              <a:rPr lang="en-US" sz="2000" dirty="0" err="1">
                <a:solidFill>
                  <a:schemeClr val="bg1"/>
                </a:solidFill>
              </a:rPr>
              <a:t>timestep</a:t>
            </a:r>
            <a:r>
              <a:rPr lang="en-US" sz="2000" dirty="0">
                <a:solidFill>
                  <a:schemeClr val="bg1"/>
                </a:solidFill>
              </a:rPr>
              <a:t> (15min)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err="1" smtClean="0">
                <a:solidFill>
                  <a:schemeClr val="bg1"/>
                </a:solidFill>
              </a:rPr>
              <a:t>LiDAR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from NCALM</a:t>
            </a:r>
          </a:p>
          <a:p>
            <a:pPr marL="742950" lvl="1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2meter Bare-earth and Canopy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41753" y="5241429"/>
            <a:ext cx="375464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Outputs</a:t>
            </a:r>
            <a:r>
              <a:rPr lang="en-US" sz="2400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1 </a:t>
            </a:r>
            <a:r>
              <a:rPr lang="en-US" sz="2000" dirty="0">
                <a:solidFill>
                  <a:schemeClr val="bg1"/>
                </a:solidFill>
              </a:rPr>
              <a:t>map </a:t>
            </a:r>
            <a:r>
              <a:rPr lang="en-US" sz="2000" dirty="0" smtClean="0">
                <a:solidFill>
                  <a:schemeClr val="bg1"/>
                </a:solidFill>
              </a:rPr>
              <a:t>= 24 hour irradiation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per week </a:t>
            </a:r>
            <a:r>
              <a:rPr lang="en-US" sz="2000" dirty="0">
                <a:solidFill>
                  <a:schemeClr val="bg1"/>
                </a:solidFill>
              </a:rPr>
              <a:t>per grid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Direct, Diffuse, Global rad.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Resolution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31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62000"/>
            <a:ext cx="7315200" cy="447137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76400" y="101024"/>
            <a:ext cx="5181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Method: GRASS GIS </a:t>
            </a:r>
            <a:r>
              <a:rPr lang="en-US" sz="3200" dirty="0" err="1" smtClean="0">
                <a:solidFill>
                  <a:schemeClr val="bg1"/>
                </a:solidFill>
              </a:rPr>
              <a:t>r.sun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8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43000" y="0"/>
            <a:ext cx="7128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Laser </a:t>
            </a:r>
            <a:r>
              <a:rPr lang="en-US" sz="3200" dirty="0">
                <a:solidFill>
                  <a:schemeClr val="bg1"/>
                </a:solidFill>
              </a:rPr>
              <a:t>Penetration Index (LPI)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12" y="760412"/>
            <a:ext cx="533558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781800" y="1905000"/>
            <a:ext cx="15087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rgbClr val="FF9900"/>
                </a:solidFill>
              </a:rPr>
              <a:t>Ground hits</a:t>
            </a:r>
            <a:endParaRPr lang="en-US" sz="2000" dirty="0">
              <a:solidFill>
                <a:srgbClr val="FF9900"/>
              </a:solidFill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808412" y="971490"/>
            <a:ext cx="2135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Vegetation hits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876800" y="2438400"/>
            <a:ext cx="3886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bg1"/>
                </a:solidFill>
              </a:rPr>
              <a:t>Total hits = 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Vegetation</a:t>
            </a:r>
            <a:r>
              <a:rPr lang="en-US" sz="2000" dirty="0" smtClean="0">
                <a:solidFill>
                  <a:schemeClr val="bg1"/>
                </a:solidFill>
              </a:rPr>
              <a:t> + </a:t>
            </a:r>
            <a:r>
              <a:rPr lang="en-US" sz="2000" dirty="0" smtClean="0">
                <a:solidFill>
                  <a:srgbClr val="FF9900"/>
                </a:solidFill>
              </a:rPr>
              <a:t>Ground</a:t>
            </a:r>
            <a:endParaRPr lang="en-US" sz="2000" dirty="0">
              <a:solidFill>
                <a:srgbClr val="FF9900"/>
              </a:solidFill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6200" y="944940"/>
            <a:ext cx="3352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dirty="0" smtClean="0">
                <a:solidFill>
                  <a:schemeClr val="bg1"/>
                </a:solidFill>
              </a:rPr>
              <a:t>Probability a ray </a:t>
            </a:r>
            <a:r>
              <a:rPr lang="en-US" dirty="0">
                <a:solidFill>
                  <a:schemeClr val="bg1"/>
                </a:solidFill>
              </a:rPr>
              <a:t>of light penetrates foliage and hits </a:t>
            </a:r>
            <a:r>
              <a:rPr lang="en-US" dirty="0" smtClean="0">
                <a:solidFill>
                  <a:schemeClr val="bg1"/>
                </a:solidFill>
              </a:rPr>
              <a:t>ground</a:t>
            </a:r>
          </a:p>
          <a:p>
            <a:pPr algn="ctr" eaLnBrk="1" hangingPunct="1"/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 smtClean="0">
                <a:solidFill>
                  <a:schemeClr val="bg1"/>
                </a:solidFill>
              </a:rPr>
              <a:t>Barilotti</a:t>
            </a:r>
            <a:r>
              <a:rPr lang="en-US" dirty="0" smtClean="0">
                <a:solidFill>
                  <a:schemeClr val="bg1"/>
                </a:solidFill>
              </a:rPr>
              <a:t>, 2006)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15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143000" y="0"/>
            <a:ext cx="7128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Laser </a:t>
            </a:r>
            <a:r>
              <a:rPr lang="en-US" sz="3200" dirty="0">
                <a:solidFill>
                  <a:schemeClr val="bg1"/>
                </a:solidFill>
              </a:rPr>
              <a:t>Penetration Index (LPI)</a:t>
            </a:r>
          </a:p>
        </p:txBody>
      </p:sp>
      <p:pic>
        <p:nvPicPr>
          <p:cNvPr id="15365" name="Picture 5" descr="tile2_unfilter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3427412"/>
            <a:ext cx="2557462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tile2_filter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7412"/>
            <a:ext cx="255905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867400" y="4038600"/>
            <a:ext cx="539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846388" y="4113212"/>
            <a:ext cx="3642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</a:rPr>
              <a:t>/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51707" y="6170612"/>
            <a:ext cx="2577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FF9900"/>
                </a:solidFill>
              </a:rPr>
              <a:t>Ground </a:t>
            </a:r>
            <a:r>
              <a:rPr lang="en-US" sz="2000" dirty="0" smtClean="0">
                <a:solidFill>
                  <a:srgbClr val="FF9900"/>
                </a:solidFill>
              </a:rPr>
              <a:t>Point Counts</a:t>
            </a:r>
            <a:endParaRPr lang="en-US" sz="2000" dirty="0">
              <a:solidFill>
                <a:srgbClr val="FF9900"/>
              </a:solidFill>
            </a:endParaRPr>
          </a:p>
          <a:p>
            <a:pPr algn="ctr" eaLnBrk="1" hangingPunct="1"/>
            <a:r>
              <a:rPr lang="en-US" sz="2000" dirty="0">
                <a:solidFill>
                  <a:srgbClr val="FF9900"/>
                </a:solidFill>
              </a:rPr>
              <a:t>(</a:t>
            </a:r>
            <a:r>
              <a:rPr lang="en-US" sz="2000" dirty="0" smtClean="0">
                <a:solidFill>
                  <a:srgbClr val="FF9900"/>
                </a:solidFill>
              </a:rPr>
              <a:t>0 </a:t>
            </a:r>
            <a:r>
              <a:rPr lang="en-US" sz="2000" dirty="0">
                <a:solidFill>
                  <a:srgbClr val="FF9900"/>
                </a:solidFill>
              </a:rPr>
              <a:t>– 11 </a:t>
            </a:r>
            <a:r>
              <a:rPr lang="en-US" sz="2000" dirty="0" smtClean="0">
                <a:solidFill>
                  <a:srgbClr val="FF9900"/>
                </a:solidFill>
              </a:rPr>
              <a:t>points/cell)</a:t>
            </a:r>
            <a:endParaRPr lang="en-US" sz="2000" dirty="0">
              <a:solidFill>
                <a:srgbClr val="FF9900"/>
              </a:solidFill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325292" y="6170612"/>
            <a:ext cx="22781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chemeClr val="bg1"/>
                </a:solidFill>
              </a:rPr>
              <a:t>Total Point Counts</a:t>
            </a:r>
            <a:endParaRPr lang="en-US" sz="2000" dirty="0">
              <a:solidFill>
                <a:schemeClr val="bg1"/>
              </a:solidFill>
            </a:endParaRPr>
          </a:p>
          <a:p>
            <a:pPr algn="ctr" eaLnBrk="1" hangingPunct="1"/>
            <a:r>
              <a:rPr lang="en-US" sz="2000" dirty="0">
                <a:solidFill>
                  <a:schemeClr val="bg1"/>
                </a:solidFill>
              </a:rPr>
              <a:t>(</a:t>
            </a:r>
            <a:r>
              <a:rPr lang="en-US" sz="2000" dirty="0" smtClean="0">
                <a:solidFill>
                  <a:schemeClr val="bg1"/>
                </a:solidFill>
              </a:rPr>
              <a:t>0 </a:t>
            </a:r>
            <a:r>
              <a:rPr lang="en-US" sz="2000" dirty="0">
                <a:solidFill>
                  <a:schemeClr val="bg1"/>
                </a:solidFill>
              </a:rPr>
              <a:t>– 43 </a:t>
            </a:r>
            <a:r>
              <a:rPr lang="en-US" sz="2000" dirty="0" smtClean="0">
                <a:solidFill>
                  <a:schemeClr val="bg1"/>
                </a:solidFill>
              </a:rPr>
              <a:t>points/cell)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12" y="760412"/>
            <a:ext cx="533558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781800" y="1905000"/>
            <a:ext cx="15087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rgbClr val="FF9900"/>
                </a:solidFill>
              </a:rPr>
              <a:t>Ground hits</a:t>
            </a:r>
            <a:endParaRPr lang="en-US" sz="2000" dirty="0">
              <a:solidFill>
                <a:srgbClr val="FF9900"/>
              </a:solidFill>
            </a:endParaRPr>
          </a:p>
        </p:txBody>
      </p:sp>
      <p:pic>
        <p:nvPicPr>
          <p:cNvPr id="15" name="Picture 6" descr="tile2_lp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0" y="3427412"/>
            <a:ext cx="255905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6896100" y="6170612"/>
            <a:ext cx="1822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rgbClr val="FFFF00"/>
                </a:solidFill>
              </a:rPr>
              <a:t>LPI</a:t>
            </a:r>
            <a:endParaRPr lang="en-US" sz="2000" dirty="0">
              <a:solidFill>
                <a:srgbClr val="FFFF00"/>
              </a:solidFill>
            </a:endParaRPr>
          </a:p>
          <a:p>
            <a:pPr algn="ctr" eaLnBrk="1" hangingPunct="1"/>
            <a:r>
              <a:rPr lang="en-US" sz="2000" dirty="0">
                <a:solidFill>
                  <a:srgbClr val="FFFF00"/>
                </a:solidFill>
              </a:rPr>
              <a:t>(0.0 – 1.0)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808412" y="971490"/>
            <a:ext cx="2135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Vegetation hits</a:t>
            </a:r>
            <a:endParaRPr 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6200" y="944940"/>
            <a:ext cx="3352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dirty="0" smtClean="0">
                <a:solidFill>
                  <a:schemeClr val="bg1"/>
                </a:solidFill>
              </a:rPr>
              <a:t>Probability a ray </a:t>
            </a:r>
            <a:r>
              <a:rPr lang="en-US" dirty="0">
                <a:solidFill>
                  <a:schemeClr val="bg1"/>
                </a:solidFill>
              </a:rPr>
              <a:t>of light penetrates foliage and hits </a:t>
            </a:r>
            <a:r>
              <a:rPr lang="en-US" dirty="0" smtClean="0">
                <a:solidFill>
                  <a:schemeClr val="bg1"/>
                </a:solidFill>
              </a:rPr>
              <a:t>ground</a:t>
            </a:r>
          </a:p>
          <a:p>
            <a:pPr algn="ctr" eaLnBrk="1" hangingPunct="1"/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 smtClean="0">
                <a:solidFill>
                  <a:schemeClr val="bg1"/>
                </a:solidFill>
              </a:rPr>
              <a:t>Barilotti</a:t>
            </a:r>
            <a:r>
              <a:rPr lang="en-US" dirty="0" smtClean="0">
                <a:solidFill>
                  <a:schemeClr val="bg1"/>
                </a:solidFill>
              </a:rPr>
              <a:t>, 2006)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876800" y="2438400"/>
            <a:ext cx="3886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bg1"/>
                </a:solidFill>
              </a:rPr>
              <a:t>Total hits = 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Vegetation</a:t>
            </a:r>
            <a:r>
              <a:rPr lang="en-US" sz="2000" dirty="0" smtClean="0">
                <a:solidFill>
                  <a:schemeClr val="bg1"/>
                </a:solidFill>
              </a:rPr>
              <a:t> + </a:t>
            </a:r>
            <a:r>
              <a:rPr lang="en-US" sz="2000" dirty="0" smtClean="0">
                <a:solidFill>
                  <a:srgbClr val="FF9900"/>
                </a:solidFill>
              </a:rPr>
              <a:t>Ground</a:t>
            </a:r>
            <a:endParaRPr lang="en-US" sz="2000" dirty="0">
              <a:solidFill>
                <a:srgbClr val="FF9900"/>
              </a:solidFill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28600" y="2724090"/>
            <a:ext cx="2735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chemeClr val="bg1"/>
                </a:solidFill>
              </a:rPr>
              <a:t>9m radius aggregation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77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tile2_l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278765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31955"/>
            <a:ext cx="2438400" cy="3657600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9274" y="152400"/>
            <a:ext cx="82237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chemeClr val="bg1"/>
                </a:solidFill>
              </a:rPr>
              <a:t>Method: </a:t>
            </a:r>
            <a:r>
              <a:rPr lang="en-US" sz="3200" dirty="0" err="1" smtClean="0">
                <a:solidFill>
                  <a:schemeClr val="bg1"/>
                </a:solidFill>
              </a:rPr>
              <a:t>Subcanopy</a:t>
            </a:r>
            <a:r>
              <a:rPr lang="en-US" sz="3200" dirty="0" smtClean="0">
                <a:solidFill>
                  <a:schemeClr val="bg1"/>
                </a:solidFill>
              </a:rPr>
              <a:t> Solar Radiation Model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89650" y="2445484"/>
            <a:ext cx="539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895600" y="2438400"/>
            <a:ext cx="5952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7000" y="4648200"/>
            <a:ext cx="2648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Subcanopy</a:t>
            </a:r>
            <a:r>
              <a:rPr lang="en-US" sz="2400" dirty="0" smtClean="0">
                <a:solidFill>
                  <a:schemeClr val="bg1"/>
                </a:solidFill>
              </a:rPr>
              <a:t> Model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5260" y="4648200"/>
            <a:ext cx="64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LPI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2364" y="4648200"/>
            <a:ext cx="2357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r.sun</a:t>
            </a:r>
            <a:r>
              <a:rPr lang="en-US" sz="2400" dirty="0" smtClean="0">
                <a:solidFill>
                  <a:schemeClr val="bg1"/>
                </a:solidFill>
              </a:rPr>
              <a:t> bare-earth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Picture 9" descr="rsun bare-eart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570" y="1066800"/>
            <a:ext cx="2644430" cy="35052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-76200" y="5115580"/>
            <a:ext cx="883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Subcanopy </a:t>
            </a:r>
            <a:r>
              <a:rPr lang="en-US" sz="2800" dirty="0" smtClean="0">
                <a:solidFill>
                  <a:schemeClr val="bg1"/>
                </a:solidFill>
              </a:rPr>
              <a:t>=  </a:t>
            </a:r>
            <a:r>
              <a:rPr lang="en-US" sz="2800" dirty="0" err="1" smtClean="0">
                <a:solidFill>
                  <a:schemeClr val="bg1"/>
                </a:solidFill>
              </a:rPr>
              <a:t>r.sun</a:t>
            </a:r>
            <a:r>
              <a:rPr lang="en-US" sz="2800" dirty="0" smtClean="0">
                <a:solidFill>
                  <a:schemeClr val="bg1"/>
                </a:solidFill>
              </a:rPr>
              <a:t> bare-earth coupled to LPI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3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Microsoft Office PowerPoint</Application>
  <PresentationFormat>On-screen Show (4:3)</PresentationFormat>
  <Paragraphs>190</Paragraphs>
  <Slides>26</Slides>
  <Notes>8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ＭＳ Ｐゴシック</vt:lpstr>
      <vt:lpstr>Arial</vt:lpstr>
      <vt:lpstr>Calibri</vt:lpstr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B32D-08</dc:title>
  <dc:creator/>
  <cp:lastModifiedBy/>
  <cp:revision>1</cp:revision>
  <dcterms:created xsi:type="dcterms:W3CDTF">2012-11-30T21:10:45Z</dcterms:created>
  <dcterms:modified xsi:type="dcterms:W3CDTF">2013-02-01T21:20:49Z</dcterms:modified>
</cp:coreProperties>
</file>