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71" r:id="rId2"/>
    <p:sldId id="261" r:id="rId3"/>
    <p:sldId id="361" r:id="rId4"/>
    <p:sldId id="366" r:id="rId5"/>
    <p:sldId id="344" r:id="rId6"/>
    <p:sldId id="367" r:id="rId7"/>
    <p:sldId id="368" r:id="rId8"/>
    <p:sldId id="369" r:id="rId9"/>
    <p:sldId id="365" r:id="rId10"/>
    <p:sldId id="345" r:id="rId11"/>
    <p:sldId id="358" r:id="rId12"/>
    <p:sldId id="346" r:id="rId13"/>
    <p:sldId id="360" r:id="rId14"/>
    <p:sldId id="357" r:id="rId15"/>
    <p:sldId id="356" r:id="rId16"/>
    <p:sldId id="363" r:id="rId17"/>
    <p:sldId id="373" r:id="rId18"/>
    <p:sldId id="318" r:id="rId19"/>
    <p:sldId id="319" r:id="rId20"/>
    <p:sldId id="322" r:id="rId21"/>
    <p:sldId id="374" r:id="rId22"/>
    <p:sldId id="323" r:id="rId23"/>
    <p:sldId id="325" r:id="rId24"/>
    <p:sldId id="372" r:id="rId25"/>
    <p:sldId id="335" r:id="rId26"/>
    <p:sldId id="341" r:id="rId27"/>
    <p:sldId id="324" r:id="rId28"/>
    <p:sldId id="375" r:id="rId29"/>
    <p:sldId id="296" r:id="rId30"/>
    <p:sldId id="359" r:id="rId31"/>
    <p:sldId id="370" r:id="rId32"/>
    <p:sldId id="354" r:id="rId33"/>
    <p:sldId id="352" r:id="rId34"/>
    <p:sldId id="349"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787" autoAdjust="0"/>
    <p:restoredTop sz="94598" autoAdjust="0"/>
  </p:normalViewPr>
  <p:slideViewPr>
    <p:cSldViewPr>
      <p:cViewPr varScale="1">
        <p:scale>
          <a:sx n="165" d="100"/>
          <a:sy n="165" d="100"/>
        </p:scale>
        <p:origin x="168" y="21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011B1B-ADB3-49AF-BF77-F0DE068FDF06}" type="datetimeFigureOut">
              <a:rPr lang="en-US" smtClean="0"/>
              <a:t>3/29/2016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104FB4-D43D-41F4-BDD5-0832452C55F8}" type="slidenum">
              <a:rPr lang="en-US" smtClean="0"/>
              <a:t>‹#›</a:t>
            </a:fld>
            <a:endParaRPr lang="en-US"/>
          </a:p>
        </p:txBody>
      </p:sp>
    </p:spTree>
    <p:extLst>
      <p:ext uri="{BB962C8B-B14F-4D97-AF65-F5344CB8AC3E}">
        <p14:creationId xmlns:p14="http://schemas.microsoft.com/office/powerpoint/2010/main" val="2144127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Largest mostly undammed river</a:t>
            </a:r>
            <a:r>
              <a:rPr lang="en-US" baseline="0" dirty="0" smtClean="0"/>
              <a:t> in CA.  Short, steep, rapidly eroding in soft sedimentary rock of the CA coastal range.</a:t>
            </a:r>
            <a:endParaRPr lang="en-US" dirty="0"/>
          </a:p>
        </p:txBody>
      </p:sp>
      <p:sp>
        <p:nvSpPr>
          <p:cNvPr id="4" name="Slide Number Placeholder 3"/>
          <p:cNvSpPr>
            <a:spLocks noGrp="1"/>
          </p:cNvSpPr>
          <p:nvPr>
            <p:ph type="sldNum" sz="quarter" idx="10"/>
          </p:nvPr>
        </p:nvSpPr>
        <p:spPr/>
        <p:txBody>
          <a:bodyPr/>
          <a:lstStyle/>
          <a:p>
            <a:fld id="{CD104FB4-D43D-41F4-BDD5-0832452C55F8}" type="slidenum">
              <a:rPr lang="en-US" smtClean="0"/>
              <a:t>2</a:t>
            </a:fld>
            <a:endParaRPr lang="en-US"/>
          </a:p>
        </p:txBody>
      </p:sp>
    </p:spTree>
    <p:extLst>
      <p:ext uri="{BB962C8B-B14F-4D97-AF65-F5344CB8AC3E}">
        <p14:creationId xmlns:p14="http://schemas.microsoft.com/office/powerpoint/2010/main" val="1346149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tree </a:t>
            </a:r>
            <a:r>
              <a:rPr lang="en-US" dirty="0" err="1" smtClean="0"/>
              <a:t>psychrometer</a:t>
            </a:r>
            <a:r>
              <a:rPr lang="en-US" dirty="0" smtClean="0"/>
              <a:t>: </a:t>
            </a:r>
            <a:r>
              <a:rPr lang="en-US" sz="1200" dirty="0" smtClean="0"/>
              <a:t>directly tests the relationships between moisture, lithology, and water balance in the dominant vegetation types</a:t>
            </a:r>
            <a:endParaRPr lang="en-US" dirty="0"/>
          </a:p>
        </p:txBody>
      </p:sp>
      <p:sp>
        <p:nvSpPr>
          <p:cNvPr id="4" name="Slide Number Placeholder 3"/>
          <p:cNvSpPr>
            <a:spLocks noGrp="1"/>
          </p:cNvSpPr>
          <p:nvPr>
            <p:ph type="sldNum" sz="quarter" idx="10"/>
          </p:nvPr>
        </p:nvSpPr>
        <p:spPr/>
        <p:txBody>
          <a:bodyPr/>
          <a:lstStyle/>
          <a:p>
            <a:fld id="{CD104FB4-D43D-41F4-BDD5-0832452C55F8}" type="slidenum">
              <a:rPr lang="en-US" smtClean="0"/>
              <a:t>32</a:t>
            </a:fld>
            <a:endParaRPr lang="en-US"/>
          </a:p>
        </p:txBody>
      </p:sp>
    </p:spTree>
    <p:extLst>
      <p:ext uri="{BB962C8B-B14F-4D97-AF65-F5344CB8AC3E}">
        <p14:creationId xmlns:p14="http://schemas.microsoft.com/office/powerpoint/2010/main" val="1963245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setting and BOTH sites on very different substrates</a:t>
            </a:r>
            <a:endParaRPr lang="en-US" dirty="0"/>
          </a:p>
        </p:txBody>
      </p:sp>
      <p:sp>
        <p:nvSpPr>
          <p:cNvPr id="4" name="Slide Number Placeholder 3"/>
          <p:cNvSpPr>
            <a:spLocks noGrp="1"/>
          </p:cNvSpPr>
          <p:nvPr>
            <p:ph type="sldNum" sz="quarter" idx="10"/>
          </p:nvPr>
        </p:nvSpPr>
        <p:spPr/>
        <p:txBody>
          <a:bodyPr/>
          <a:lstStyle/>
          <a:p>
            <a:fld id="{46FCAF25-AF84-4643-83CC-A05D3FBB0FBB}" type="slidenum">
              <a:rPr lang="en-US" smtClean="0"/>
              <a:pPr/>
              <a:t>34</a:t>
            </a:fld>
            <a:endParaRPr lang="en-US"/>
          </a:p>
        </p:txBody>
      </p:sp>
    </p:spTree>
    <p:extLst>
      <p:ext uri="{BB962C8B-B14F-4D97-AF65-F5344CB8AC3E}">
        <p14:creationId xmlns:p14="http://schemas.microsoft.com/office/powerpoint/2010/main" val="935275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of the Reserve and Rivendell</a:t>
            </a:r>
            <a:endParaRPr lang="en-US" dirty="0"/>
          </a:p>
        </p:txBody>
      </p:sp>
      <p:sp>
        <p:nvSpPr>
          <p:cNvPr id="4" name="Slide Number Placeholder 3"/>
          <p:cNvSpPr>
            <a:spLocks noGrp="1"/>
          </p:cNvSpPr>
          <p:nvPr>
            <p:ph type="sldNum" sz="quarter" idx="10"/>
          </p:nvPr>
        </p:nvSpPr>
        <p:spPr/>
        <p:txBody>
          <a:bodyPr/>
          <a:lstStyle/>
          <a:p>
            <a:fld id="{CD104FB4-D43D-41F4-BDD5-0832452C55F8}" type="slidenum">
              <a:rPr lang="en-US" smtClean="0"/>
              <a:t>5</a:t>
            </a:fld>
            <a:endParaRPr lang="en-US"/>
          </a:p>
        </p:txBody>
      </p:sp>
    </p:spTree>
    <p:extLst>
      <p:ext uri="{BB962C8B-B14F-4D97-AF65-F5344CB8AC3E}">
        <p14:creationId xmlns:p14="http://schemas.microsoft.com/office/powerpoint/2010/main" val="612709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scaling issues with large</a:t>
            </a:r>
            <a:r>
              <a:rPr lang="en-US" baseline="0" dirty="0" smtClean="0"/>
              <a:t> numbers of sensors.  reliability becomes more important than cost.   online critical.</a:t>
            </a:r>
            <a:endParaRPr lang="en-US" dirty="0"/>
          </a:p>
        </p:txBody>
      </p:sp>
      <p:sp>
        <p:nvSpPr>
          <p:cNvPr id="4" name="Slide Number Placeholder 3"/>
          <p:cNvSpPr>
            <a:spLocks noGrp="1"/>
          </p:cNvSpPr>
          <p:nvPr>
            <p:ph type="sldNum" sz="quarter" idx="10"/>
          </p:nvPr>
        </p:nvSpPr>
        <p:spPr/>
        <p:txBody>
          <a:bodyPr/>
          <a:lstStyle/>
          <a:p>
            <a:fld id="{CD104FB4-D43D-41F4-BDD5-0832452C55F8}" type="slidenum">
              <a:rPr lang="en-US" smtClean="0"/>
              <a:t>8</a:t>
            </a:fld>
            <a:endParaRPr lang="en-US"/>
          </a:p>
        </p:txBody>
      </p:sp>
    </p:spTree>
    <p:extLst>
      <p:ext uri="{BB962C8B-B14F-4D97-AF65-F5344CB8AC3E}">
        <p14:creationId xmlns:p14="http://schemas.microsoft.com/office/powerpoint/2010/main" val="3251739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900">
                <a:solidFill>
                  <a:schemeClr val="tx1"/>
                </a:solidFill>
                <a:latin typeface="Arial" pitchFamily="34" charset="0"/>
                <a:ea typeface="ＭＳ Ｐゴシック" pitchFamily="34" charset="-128"/>
              </a:defRPr>
            </a:lvl1pPr>
            <a:lvl2pPr marL="742950" indent="-285750" eaLnBrk="0" hangingPunct="0">
              <a:defRPr sz="900">
                <a:solidFill>
                  <a:schemeClr val="tx1"/>
                </a:solidFill>
                <a:latin typeface="Arial" pitchFamily="34" charset="0"/>
                <a:ea typeface="ＭＳ Ｐゴシック" pitchFamily="34" charset="-128"/>
              </a:defRPr>
            </a:lvl2pPr>
            <a:lvl3pPr marL="1143000" indent="-228600" eaLnBrk="0" hangingPunct="0">
              <a:defRPr sz="900">
                <a:solidFill>
                  <a:schemeClr val="tx1"/>
                </a:solidFill>
                <a:latin typeface="Arial" pitchFamily="34" charset="0"/>
                <a:ea typeface="ＭＳ Ｐゴシック" pitchFamily="34" charset="-128"/>
              </a:defRPr>
            </a:lvl3pPr>
            <a:lvl4pPr marL="1600200" indent="-228600" eaLnBrk="0" hangingPunct="0">
              <a:defRPr sz="900">
                <a:solidFill>
                  <a:schemeClr val="tx1"/>
                </a:solidFill>
                <a:latin typeface="Arial" pitchFamily="34" charset="0"/>
                <a:ea typeface="ＭＳ Ｐゴシック" pitchFamily="34" charset="-128"/>
              </a:defRPr>
            </a:lvl4pPr>
            <a:lvl5pPr marL="2057400" indent="-228600" eaLnBrk="0" hangingPunct="0">
              <a:defRPr sz="9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9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9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9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900">
                <a:solidFill>
                  <a:schemeClr val="tx1"/>
                </a:solidFill>
                <a:latin typeface="Arial" pitchFamily="34" charset="0"/>
                <a:ea typeface="ＭＳ Ｐゴシック" pitchFamily="34" charset="-128"/>
              </a:defRPr>
            </a:lvl9pPr>
          </a:lstStyle>
          <a:p>
            <a:pPr eaLnBrk="1" hangingPunct="1"/>
            <a:fld id="{BEFAF95E-D497-451A-B028-F53AB5A2650B}" type="slidenum">
              <a:rPr lang="en-US" altLang="en-US" sz="1200"/>
              <a:pPr eaLnBrk="1" hangingPunct="1"/>
              <a:t>10</a:t>
            </a:fld>
            <a:endParaRPr lang="en-US" altLang="en-US" sz="1200"/>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b="1" smtClean="0">
                <a:solidFill>
                  <a:srgbClr val="FFFF66"/>
                </a:solidFill>
                <a:latin typeface="Arial" pitchFamily="34" charset="0"/>
                <a:ea typeface="ＭＳ Ｐゴシック" pitchFamily="34" charset="-128"/>
              </a:rPr>
              <a:t>ANWI:  Angelo Network Wireless Infrastructure</a:t>
            </a:r>
          </a:p>
          <a:p>
            <a:r>
              <a:rPr lang="en-US" altLang="en-US" b="1" smtClean="0">
                <a:solidFill>
                  <a:srgbClr val="FFFF66"/>
                </a:solidFill>
                <a:latin typeface="Arial" pitchFamily="34" charset="0"/>
                <a:ea typeface="ＭＳ Ｐゴシック" pitchFamily="34" charset="-128"/>
              </a:rPr>
              <a:t>Tier 1: Backbone</a:t>
            </a:r>
          </a:p>
          <a:p>
            <a:r>
              <a:rPr lang="en-US" altLang="en-US" smtClean="0">
                <a:solidFill>
                  <a:srgbClr val="FFFF66"/>
                </a:solidFill>
                <a:latin typeface="Arial" pitchFamily="34" charset="0"/>
                <a:ea typeface="ＭＳ Ｐゴシック" pitchFamily="34" charset="-128"/>
              </a:rPr>
              <a:t>30 km2 Angelo Reserve</a:t>
            </a:r>
          </a:p>
          <a:p>
            <a:r>
              <a:rPr lang="en-US" altLang="en-US" smtClean="0">
                <a:solidFill>
                  <a:srgbClr val="FFFF66"/>
                </a:solidFill>
                <a:latin typeface="Arial" pitchFamily="34" charset="0"/>
                <a:ea typeface="ＭＳ Ｐゴシック" pitchFamily="34" charset="-128"/>
              </a:rPr>
              <a:t>Heavily forested, rugged topography  challenges for placing equipment and transmitting signal through the reserve.  </a:t>
            </a:r>
          </a:p>
          <a:p>
            <a:r>
              <a:rPr lang="en-US" altLang="en-US" smtClean="0">
                <a:solidFill>
                  <a:srgbClr val="FFFF66"/>
                </a:solidFill>
                <a:latin typeface="Arial" pitchFamily="34" charset="0"/>
                <a:ea typeface="ＭＳ Ｐゴシック" pitchFamily="34" charset="-128"/>
              </a:rPr>
              <a:t>Line of sight for high data rates/high frequency </a:t>
            </a:r>
          </a:p>
          <a:p>
            <a:r>
              <a:rPr lang="en-US" altLang="en-US" smtClean="0">
                <a:solidFill>
                  <a:srgbClr val="FFFF66"/>
                </a:solidFill>
                <a:latin typeface="Arial" pitchFamily="34" charset="0"/>
                <a:ea typeface="ＭＳ Ｐゴシック" pitchFamily="34" charset="-128"/>
              </a:rPr>
              <a:t>Fresnel Zone requires additional clearance</a:t>
            </a:r>
          </a:p>
        </p:txBody>
      </p:sp>
    </p:spTree>
    <p:extLst>
      <p:ext uri="{BB962C8B-B14F-4D97-AF65-F5344CB8AC3E}">
        <p14:creationId xmlns:p14="http://schemas.microsoft.com/office/powerpoint/2010/main" val="2774020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104FB4-D43D-41F4-BDD5-0832452C55F8}" type="slidenum">
              <a:rPr lang="en-US" smtClean="0"/>
              <a:t>11</a:t>
            </a:fld>
            <a:endParaRPr lang="en-US"/>
          </a:p>
        </p:txBody>
      </p:sp>
    </p:spTree>
    <p:extLst>
      <p:ext uri="{BB962C8B-B14F-4D97-AF65-F5344CB8AC3E}">
        <p14:creationId xmlns:p14="http://schemas.microsoft.com/office/powerpoint/2010/main" val="540285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Focus on management and data quality</a:t>
            </a:r>
            <a:endParaRPr lang="en-US" dirty="0"/>
          </a:p>
        </p:txBody>
      </p:sp>
      <p:sp>
        <p:nvSpPr>
          <p:cNvPr id="4" name="Slide Number Placeholder 3"/>
          <p:cNvSpPr>
            <a:spLocks noGrp="1"/>
          </p:cNvSpPr>
          <p:nvPr>
            <p:ph type="sldNum" sz="quarter" idx="10"/>
          </p:nvPr>
        </p:nvSpPr>
        <p:spPr/>
        <p:txBody>
          <a:bodyPr/>
          <a:lstStyle/>
          <a:p>
            <a:fld id="{CD104FB4-D43D-41F4-BDD5-0832452C55F8}" type="slidenum">
              <a:rPr lang="en-US" smtClean="0"/>
              <a:t>19</a:t>
            </a:fld>
            <a:endParaRPr lang="en-US"/>
          </a:p>
        </p:txBody>
      </p:sp>
    </p:spTree>
    <p:extLst>
      <p:ext uri="{BB962C8B-B14F-4D97-AF65-F5344CB8AC3E}">
        <p14:creationId xmlns:p14="http://schemas.microsoft.com/office/powerpoint/2010/main" val="3579255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54B1BF1-A13D-8E41-8568-87F1D3BF7CB1}" type="slidenum">
              <a:rPr lang="en-US" smtClean="0"/>
              <a:pPr>
                <a:defRPr/>
              </a:pPr>
              <a:t>27</a:t>
            </a:fld>
            <a:endParaRPr lang="en-US"/>
          </a:p>
        </p:txBody>
      </p:sp>
    </p:spTree>
    <p:extLst>
      <p:ext uri="{BB962C8B-B14F-4D97-AF65-F5344CB8AC3E}">
        <p14:creationId xmlns:p14="http://schemas.microsoft.com/office/powerpoint/2010/main" val="4037248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54B1BF1-A13D-8E41-8568-87F1D3BF7CB1}" type="slidenum">
              <a:rPr lang="en-US" smtClean="0"/>
              <a:pPr>
                <a:defRPr/>
              </a:pPr>
              <a:t>29</a:t>
            </a:fld>
            <a:endParaRPr lang="en-US"/>
          </a:p>
        </p:txBody>
      </p:sp>
    </p:spTree>
    <p:extLst>
      <p:ext uri="{BB962C8B-B14F-4D97-AF65-F5344CB8AC3E}">
        <p14:creationId xmlns:p14="http://schemas.microsoft.com/office/powerpoint/2010/main" val="3495143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Vegetation</a:t>
            </a:r>
            <a:r>
              <a:rPr lang="en-US" baseline="0" dirty="0" smtClean="0"/>
              <a:t> on S and N slopes differ markedly and this represents an opportunity to use ‘slope’ as a proxy for future climate change. Percy’s WRR paper show that the tree species transpiration are driven by different things.</a:t>
            </a:r>
            <a:endParaRPr lang="en-US" dirty="0"/>
          </a:p>
        </p:txBody>
      </p:sp>
      <p:sp>
        <p:nvSpPr>
          <p:cNvPr id="4" name="Slide Number Placeholder 3"/>
          <p:cNvSpPr>
            <a:spLocks noGrp="1"/>
          </p:cNvSpPr>
          <p:nvPr>
            <p:ph type="sldNum" sz="quarter" idx="10"/>
          </p:nvPr>
        </p:nvSpPr>
        <p:spPr/>
        <p:txBody>
          <a:bodyPr/>
          <a:lstStyle/>
          <a:p>
            <a:fld id="{46FCAF25-AF84-4643-83CC-A05D3FBB0FBB}" type="slidenum">
              <a:rPr lang="en-US" smtClean="0"/>
              <a:pPr/>
              <a:t>31</a:t>
            </a:fld>
            <a:endParaRPr lang="en-US"/>
          </a:p>
        </p:txBody>
      </p:sp>
    </p:spTree>
    <p:extLst>
      <p:ext uri="{BB962C8B-B14F-4D97-AF65-F5344CB8AC3E}">
        <p14:creationId xmlns:p14="http://schemas.microsoft.com/office/powerpoint/2010/main" val="4270004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6CC14ED-C756-4B3C-89E1-419E175B0388}" type="datetimeFigureOut">
              <a:rPr lang="en-US" smtClean="0"/>
              <a:t>3/29/2016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697C28-E56F-48B1-93C6-CAC7B204AC4A}" type="slidenum">
              <a:rPr lang="en-US" smtClean="0"/>
              <a:t>‹#›</a:t>
            </a:fld>
            <a:endParaRPr lang="en-US"/>
          </a:p>
        </p:txBody>
      </p:sp>
    </p:spTree>
    <p:extLst>
      <p:ext uri="{BB962C8B-B14F-4D97-AF65-F5344CB8AC3E}">
        <p14:creationId xmlns:p14="http://schemas.microsoft.com/office/powerpoint/2010/main" val="2503182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CC14ED-C756-4B3C-89E1-419E175B0388}" type="datetimeFigureOut">
              <a:rPr lang="en-US" smtClean="0"/>
              <a:t>3/29/2016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697C28-E56F-48B1-93C6-CAC7B204AC4A}" type="slidenum">
              <a:rPr lang="en-US" smtClean="0"/>
              <a:t>‹#›</a:t>
            </a:fld>
            <a:endParaRPr lang="en-US"/>
          </a:p>
        </p:txBody>
      </p:sp>
    </p:spTree>
    <p:extLst>
      <p:ext uri="{BB962C8B-B14F-4D97-AF65-F5344CB8AC3E}">
        <p14:creationId xmlns:p14="http://schemas.microsoft.com/office/powerpoint/2010/main" val="3919890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CC14ED-C756-4B3C-89E1-419E175B0388}" type="datetimeFigureOut">
              <a:rPr lang="en-US" smtClean="0"/>
              <a:t>3/29/2016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697C28-E56F-48B1-93C6-CAC7B204AC4A}" type="slidenum">
              <a:rPr lang="en-US" smtClean="0"/>
              <a:t>‹#›</a:t>
            </a:fld>
            <a:endParaRPr lang="en-US"/>
          </a:p>
        </p:txBody>
      </p:sp>
    </p:spTree>
    <p:extLst>
      <p:ext uri="{BB962C8B-B14F-4D97-AF65-F5344CB8AC3E}">
        <p14:creationId xmlns:p14="http://schemas.microsoft.com/office/powerpoint/2010/main" val="2696266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96875" y="264320"/>
            <a:ext cx="14636750" cy="9472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sldNum" sz="quarter" idx="10"/>
          </p:nvPr>
        </p:nvSpPr>
        <p:spPr>
          <a:ln/>
        </p:spPr>
        <p:txBody>
          <a:bodyPr/>
          <a:lstStyle>
            <a:lvl1pPr>
              <a:defRPr/>
            </a:lvl1pPr>
          </a:lstStyle>
          <a:p>
            <a:fld id="{9CCE34A7-88D0-4FA0-B7A2-A1118CC08D43}" type="slidenum">
              <a:rPr lang="en-US" altLang="en-US"/>
              <a:pPr/>
              <a:t>‹#›</a:t>
            </a:fld>
            <a:endParaRPr lang="en-US" altLang="en-US"/>
          </a:p>
        </p:txBody>
      </p:sp>
    </p:spTree>
    <p:extLst>
      <p:ext uri="{BB962C8B-B14F-4D97-AF65-F5344CB8AC3E}">
        <p14:creationId xmlns:p14="http://schemas.microsoft.com/office/powerpoint/2010/main" val="1705865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CC14ED-C756-4B3C-89E1-419E175B0388}" type="datetimeFigureOut">
              <a:rPr lang="en-US" smtClean="0"/>
              <a:t>3/29/2016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697C28-E56F-48B1-93C6-CAC7B204AC4A}" type="slidenum">
              <a:rPr lang="en-US" smtClean="0"/>
              <a:t>‹#›</a:t>
            </a:fld>
            <a:endParaRPr lang="en-US"/>
          </a:p>
        </p:txBody>
      </p:sp>
    </p:spTree>
    <p:extLst>
      <p:ext uri="{BB962C8B-B14F-4D97-AF65-F5344CB8AC3E}">
        <p14:creationId xmlns:p14="http://schemas.microsoft.com/office/powerpoint/2010/main" val="1128973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CC14ED-C756-4B3C-89E1-419E175B0388}" type="datetimeFigureOut">
              <a:rPr lang="en-US" smtClean="0"/>
              <a:t>3/29/2016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697C28-E56F-48B1-93C6-CAC7B204AC4A}" type="slidenum">
              <a:rPr lang="en-US" smtClean="0"/>
              <a:t>‹#›</a:t>
            </a:fld>
            <a:endParaRPr lang="en-US"/>
          </a:p>
        </p:txBody>
      </p:sp>
    </p:spTree>
    <p:extLst>
      <p:ext uri="{BB962C8B-B14F-4D97-AF65-F5344CB8AC3E}">
        <p14:creationId xmlns:p14="http://schemas.microsoft.com/office/powerpoint/2010/main" val="699698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6CC14ED-C756-4B3C-89E1-419E175B0388}" type="datetimeFigureOut">
              <a:rPr lang="en-US" smtClean="0"/>
              <a:t>3/29/2016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697C28-E56F-48B1-93C6-CAC7B204AC4A}" type="slidenum">
              <a:rPr lang="en-US" smtClean="0"/>
              <a:t>‹#›</a:t>
            </a:fld>
            <a:endParaRPr lang="en-US"/>
          </a:p>
        </p:txBody>
      </p:sp>
    </p:spTree>
    <p:extLst>
      <p:ext uri="{BB962C8B-B14F-4D97-AF65-F5344CB8AC3E}">
        <p14:creationId xmlns:p14="http://schemas.microsoft.com/office/powerpoint/2010/main" val="1236756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6CC14ED-C756-4B3C-89E1-419E175B0388}" type="datetimeFigureOut">
              <a:rPr lang="en-US" smtClean="0"/>
              <a:t>3/29/2016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697C28-E56F-48B1-93C6-CAC7B204AC4A}" type="slidenum">
              <a:rPr lang="en-US" smtClean="0"/>
              <a:t>‹#›</a:t>
            </a:fld>
            <a:endParaRPr lang="en-US"/>
          </a:p>
        </p:txBody>
      </p:sp>
    </p:spTree>
    <p:extLst>
      <p:ext uri="{BB962C8B-B14F-4D97-AF65-F5344CB8AC3E}">
        <p14:creationId xmlns:p14="http://schemas.microsoft.com/office/powerpoint/2010/main" val="1883705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6CC14ED-C756-4B3C-89E1-419E175B0388}" type="datetimeFigureOut">
              <a:rPr lang="en-US" smtClean="0"/>
              <a:t>3/29/2016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697C28-E56F-48B1-93C6-CAC7B204AC4A}" type="slidenum">
              <a:rPr lang="en-US" smtClean="0"/>
              <a:t>‹#›</a:t>
            </a:fld>
            <a:endParaRPr lang="en-US"/>
          </a:p>
        </p:txBody>
      </p:sp>
    </p:spTree>
    <p:extLst>
      <p:ext uri="{BB962C8B-B14F-4D97-AF65-F5344CB8AC3E}">
        <p14:creationId xmlns:p14="http://schemas.microsoft.com/office/powerpoint/2010/main" val="47243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CC14ED-C756-4B3C-89E1-419E175B0388}" type="datetimeFigureOut">
              <a:rPr lang="en-US" smtClean="0"/>
              <a:t>3/29/2016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697C28-E56F-48B1-93C6-CAC7B204AC4A}" type="slidenum">
              <a:rPr lang="en-US" smtClean="0"/>
              <a:t>‹#›</a:t>
            </a:fld>
            <a:endParaRPr lang="en-US"/>
          </a:p>
        </p:txBody>
      </p:sp>
    </p:spTree>
    <p:extLst>
      <p:ext uri="{BB962C8B-B14F-4D97-AF65-F5344CB8AC3E}">
        <p14:creationId xmlns:p14="http://schemas.microsoft.com/office/powerpoint/2010/main" val="1046057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CC14ED-C756-4B3C-89E1-419E175B0388}" type="datetimeFigureOut">
              <a:rPr lang="en-US" smtClean="0"/>
              <a:t>3/29/2016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697C28-E56F-48B1-93C6-CAC7B204AC4A}" type="slidenum">
              <a:rPr lang="en-US" smtClean="0"/>
              <a:t>‹#›</a:t>
            </a:fld>
            <a:endParaRPr lang="en-US"/>
          </a:p>
        </p:txBody>
      </p:sp>
    </p:spTree>
    <p:extLst>
      <p:ext uri="{BB962C8B-B14F-4D97-AF65-F5344CB8AC3E}">
        <p14:creationId xmlns:p14="http://schemas.microsoft.com/office/powerpoint/2010/main" val="3182766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CC14ED-C756-4B3C-89E1-419E175B0388}" type="datetimeFigureOut">
              <a:rPr lang="en-US" smtClean="0"/>
              <a:t>3/29/2016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697C28-E56F-48B1-93C6-CAC7B204AC4A}" type="slidenum">
              <a:rPr lang="en-US" smtClean="0"/>
              <a:t>‹#›</a:t>
            </a:fld>
            <a:endParaRPr lang="en-US"/>
          </a:p>
        </p:txBody>
      </p:sp>
    </p:spTree>
    <p:extLst>
      <p:ext uri="{BB962C8B-B14F-4D97-AF65-F5344CB8AC3E}">
        <p14:creationId xmlns:p14="http://schemas.microsoft.com/office/powerpoint/2010/main" val="1331628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CC14ED-C756-4B3C-89E1-419E175B0388}" type="datetimeFigureOut">
              <a:rPr lang="en-US" smtClean="0"/>
              <a:t>3/29/2016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697C28-E56F-48B1-93C6-CAC7B204AC4A}" type="slidenum">
              <a:rPr lang="en-US" smtClean="0"/>
              <a:t>‹#›</a:t>
            </a:fld>
            <a:endParaRPr lang="en-US"/>
          </a:p>
        </p:txBody>
      </p:sp>
    </p:spTree>
    <p:extLst>
      <p:ext uri="{BB962C8B-B14F-4D97-AF65-F5344CB8AC3E}">
        <p14:creationId xmlns:p14="http://schemas.microsoft.com/office/powerpoint/2010/main" val="9587343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21.jpe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36.png"/><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notesSlide" Target="../notesSlides/notesSlide10.xml"/><Relationship Id="rId7"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tags" Target="../tags/tag4.xml"/><Relationship Id="rId6" Type="http://schemas.microsoft.com/office/2007/relationships/hdphoto" Target="../media/hdphoto1.wdp"/><Relationship Id="rId11" Type="http://schemas.openxmlformats.org/officeDocument/2006/relationships/image" Target="../media/image46.png"/><Relationship Id="rId5" Type="http://schemas.openxmlformats.org/officeDocument/2006/relationships/image" Target="../media/image41.png"/><Relationship Id="rId10" Type="http://schemas.openxmlformats.org/officeDocument/2006/relationships/image" Target="../media/image45.jpeg"/><Relationship Id="rId4" Type="http://schemas.openxmlformats.org/officeDocument/2006/relationships/image" Target="../media/image40.jpeg"/><Relationship Id="rId9" Type="http://schemas.openxmlformats.org/officeDocument/2006/relationships/image" Target="../media/image44.jpeg"/></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5400" y="1367695"/>
            <a:ext cx="6233373" cy="769441"/>
          </a:xfrm>
          <a:prstGeom prst="rect">
            <a:avLst/>
          </a:prstGeom>
        </p:spPr>
        <p:txBody>
          <a:bodyPr wrap="none">
            <a:spAutoFit/>
          </a:bodyPr>
          <a:lstStyle/>
          <a:p>
            <a:r>
              <a:rPr lang="en-US" sz="4400" b="1" dirty="0" smtClean="0">
                <a:solidFill>
                  <a:srgbClr val="0000FF"/>
                </a:solidFill>
              </a:rPr>
              <a:t>Berkeley Sensor Database</a:t>
            </a:r>
            <a:endParaRPr lang="en-US" sz="4400" b="1" dirty="0">
              <a:solidFill>
                <a:srgbClr val="0000FF"/>
              </a:solidFill>
            </a:endParaRPr>
          </a:p>
        </p:txBody>
      </p:sp>
      <p:sp>
        <p:nvSpPr>
          <p:cNvPr id="8" name="TextBox 7"/>
          <p:cNvSpPr txBox="1"/>
          <p:nvPr/>
        </p:nvSpPr>
        <p:spPr>
          <a:xfrm>
            <a:off x="1941194" y="5867400"/>
            <a:ext cx="5069206" cy="830997"/>
          </a:xfrm>
          <a:prstGeom prst="rect">
            <a:avLst/>
          </a:prstGeom>
          <a:noFill/>
        </p:spPr>
        <p:txBody>
          <a:bodyPr wrap="square" rtlCol="0">
            <a:spAutoFit/>
          </a:bodyPr>
          <a:lstStyle/>
          <a:p>
            <a:r>
              <a:rPr lang="en-US" sz="1600" dirty="0" smtClean="0">
                <a:latin typeface="Times New Roman"/>
                <a:cs typeface="Times New Roman"/>
              </a:rPr>
              <a:t>Funding by Eel River CZO &amp; UC Natural Reserve System</a:t>
            </a:r>
          </a:p>
          <a:p>
            <a:r>
              <a:rPr lang="en-US" sz="1600" dirty="0" smtClean="0">
                <a:latin typeface="Times New Roman"/>
                <a:cs typeface="Times New Roman"/>
              </a:rPr>
              <a:t>Previous funding by W.M. Keck Foundation &amp; </a:t>
            </a:r>
          </a:p>
          <a:p>
            <a:r>
              <a:rPr lang="en-US" sz="1600" dirty="0" smtClean="0">
                <a:latin typeface="Times New Roman"/>
                <a:cs typeface="Times New Roman"/>
              </a:rPr>
              <a:t>National Center for Earth-surface Dynamics</a:t>
            </a:r>
            <a:endParaRPr lang="en-US" sz="1600" dirty="0">
              <a:latin typeface="Times New Roman"/>
              <a:cs typeface="Times New Roman"/>
            </a:endParaRPr>
          </a:p>
        </p:txBody>
      </p:sp>
      <p:pic>
        <p:nvPicPr>
          <p:cNvPr id="10" name="Picture 9" descr="berkeleyLogo.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826" y="5298908"/>
            <a:ext cx="1268937" cy="1268937"/>
          </a:xfrm>
          <a:prstGeom prst="rect">
            <a:avLst/>
          </a:prstGeom>
        </p:spPr>
      </p:pic>
      <p:sp>
        <p:nvSpPr>
          <p:cNvPr id="9" name="Rectangle 8"/>
          <p:cNvSpPr/>
          <p:nvPr/>
        </p:nvSpPr>
        <p:spPr>
          <a:xfrm>
            <a:off x="2514600" y="3805535"/>
            <a:ext cx="4800600" cy="461665"/>
          </a:xfrm>
          <a:prstGeom prst="rect">
            <a:avLst/>
          </a:prstGeom>
        </p:spPr>
        <p:txBody>
          <a:bodyPr wrap="square">
            <a:spAutoFit/>
          </a:bodyPr>
          <a:lstStyle/>
          <a:p>
            <a:r>
              <a:rPr lang="en-US" sz="2400" dirty="0" smtClean="0">
                <a:latin typeface="Arial" pitchFamily="34" charset="0"/>
                <a:cs typeface="Arial" pitchFamily="34" charset="0"/>
              </a:rPr>
              <a:t>Ginger </a:t>
            </a:r>
            <a:r>
              <a:rPr lang="en-US" sz="2400" dirty="0">
                <a:latin typeface="Arial" pitchFamily="34" charset="0"/>
                <a:cs typeface="Arial" pitchFamily="34" charset="0"/>
              </a:rPr>
              <a:t>Ogle</a:t>
            </a:r>
            <a:r>
              <a:rPr lang="en-US" sz="2000" dirty="0">
                <a:latin typeface="Arial" pitchFamily="34" charset="0"/>
                <a:cs typeface="Arial" pitchFamily="34" charset="0"/>
              </a:rPr>
              <a:t>, Database </a:t>
            </a:r>
            <a:r>
              <a:rPr lang="en-US" sz="2000" dirty="0" smtClean="0">
                <a:latin typeface="Arial" pitchFamily="34" charset="0"/>
                <a:cs typeface="Arial" pitchFamily="34" charset="0"/>
              </a:rPr>
              <a:t>Programmer</a:t>
            </a:r>
          </a:p>
        </p:txBody>
      </p:sp>
      <p:sp>
        <p:nvSpPr>
          <p:cNvPr id="12" name="TextBox 11"/>
          <p:cNvSpPr txBox="1"/>
          <p:nvPr/>
        </p:nvSpPr>
        <p:spPr>
          <a:xfrm>
            <a:off x="6351554" y="844604"/>
            <a:ext cx="2804411" cy="369332"/>
          </a:xfrm>
          <a:prstGeom prst="rect">
            <a:avLst/>
          </a:prstGeom>
          <a:noFill/>
        </p:spPr>
        <p:txBody>
          <a:bodyPr wrap="none" rtlCol="0">
            <a:spAutoFit/>
          </a:bodyPr>
          <a:lstStyle/>
          <a:p>
            <a:r>
              <a:rPr lang="en-US" dirty="0" smtClean="0">
                <a:solidFill>
                  <a:srgbClr val="0000FF"/>
                </a:solidFill>
              </a:rPr>
              <a:t>http://</a:t>
            </a:r>
            <a:r>
              <a:rPr lang="en-US" dirty="0" err="1" smtClean="0">
                <a:solidFill>
                  <a:srgbClr val="0000FF"/>
                </a:solidFill>
              </a:rPr>
              <a:t>sensor.berkeley.edu</a:t>
            </a:r>
            <a:endParaRPr lang="en-US" dirty="0">
              <a:solidFill>
                <a:srgbClr val="0000FF"/>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86600" y="2514600"/>
            <a:ext cx="1676400" cy="16764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2590800"/>
            <a:ext cx="1671704" cy="1721926"/>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838200"/>
          </a:xfrm>
          <a:prstGeom prst="rect">
            <a:avLst/>
          </a:prstGeom>
        </p:spPr>
      </p:pic>
      <p:sp>
        <p:nvSpPr>
          <p:cNvPr id="14" name="TextBox 13"/>
          <p:cNvSpPr txBox="1"/>
          <p:nvPr/>
        </p:nvSpPr>
        <p:spPr>
          <a:xfrm>
            <a:off x="914400" y="304800"/>
            <a:ext cx="1102994" cy="400110"/>
          </a:xfrm>
          <a:prstGeom prst="rect">
            <a:avLst/>
          </a:prstGeom>
          <a:noFill/>
        </p:spPr>
        <p:txBody>
          <a:bodyPr wrap="none" rtlCol="0">
            <a:spAutoFit/>
          </a:bodyPr>
          <a:lstStyle/>
          <a:p>
            <a:r>
              <a:rPr lang="en-US" sz="2000" b="1" dirty="0" smtClean="0"/>
              <a:t>Eel River</a:t>
            </a:r>
            <a:endParaRPr lang="en-US" sz="2000" b="1" dirty="0"/>
          </a:p>
        </p:txBody>
      </p:sp>
      <p:sp>
        <p:nvSpPr>
          <p:cNvPr id="15" name="TextBox 14"/>
          <p:cNvSpPr txBox="1"/>
          <p:nvPr/>
        </p:nvSpPr>
        <p:spPr>
          <a:xfrm>
            <a:off x="63691" y="850676"/>
            <a:ext cx="2623219" cy="369332"/>
          </a:xfrm>
          <a:prstGeom prst="rect">
            <a:avLst/>
          </a:prstGeom>
          <a:noFill/>
        </p:spPr>
        <p:txBody>
          <a:bodyPr wrap="none" rtlCol="0">
            <a:spAutoFit/>
          </a:bodyPr>
          <a:lstStyle/>
          <a:p>
            <a:r>
              <a:rPr lang="en-US" dirty="0" smtClean="0">
                <a:solidFill>
                  <a:srgbClr val="0000FF"/>
                </a:solidFill>
              </a:rPr>
              <a:t>http://criticalzone.org/eel</a:t>
            </a:r>
            <a:endParaRPr lang="en-US" dirty="0">
              <a:solidFill>
                <a:srgbClr val="0000FF"/>
              </a:solidFill>
            </a:endParaRPr>
          </a:p>
        </p:txBody>
      </p:sp>
      <p:sp>
        <p:nvSpPr>
          <p:cNvPr id="2" name="Rectangle 1"/>
          <p:cNvSpPr/>
          <p:nvPr/>
        </p:nvSpPr>
        <p:spPr>
          <a:xfrm>
            <a:off x="2133600" y="3048000"/>
            <a:ext cx="3597460" cy="461665"/>
          </a:xfrm>
          <a:prstGeom prst="rect">
            <a:avLst/>
          </a:prstGeom>
        </p:spPr>
        <p:txBody>
          <a:bodyPr wrap="none">
            <a:spAutoFit/>
          </a:bodyPr>
          <a:lstStyle/>
          <a:p>
            <a:r>
              <a:rPr lang="en-US" sz="2400" dirty="0">
                <a:latin typeface="Arial" pitchFamily="34" charset="0"/>
                <a:cs typeface="Arial" pitchFamily="34" charset="0"/>
              </a:rPr>
              <a:t>Collin Bode</a:t>
            </a:r>
            <a:r>
              <a:rPr lang="en-US" sz="2000" dirty="0">
                <a:latin typeface="Arial" pitchFamily="34" charset="0"/>
                <a:cs typeface="Arial" pitchFamily="34" charset="0"/>
              </a:rPr>
              <a:t>, Data Manager </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6600" y="4495800"/>
            <a:ext cx="1685955" cy="1685955"/>
          </a:xfrm>
          <a:prstGeom prst="rect">
            <a:avLst/>
          </a:prstGeom>
        </p:spPr>
      </p:pic>
      <p:sp>
        <p:nvSpPr>
          <p:cNvPr id="16" name="Rectangle 15"/>
          <p:cNvSpPr/>
          <p:nvPr/>
        </p:nvSpPr>
        <p:spPr>
          <a:xfrm>
            <a:off x="3886200" y="4491335"/>
            <a:ext cx="3124200" cy="461665"/>
          </a:xfrm>
          <a:prstGeom prst="rect">
            <a:avLst/>
          </a:prstGeom>
        </p:spPr>
        <p:txBody>
          <a:bodyPr wrap="square">
            <a:spAutoFit/>
          </a:bodyPr>
          <a:lstStyle/>
          <a:p>
            <a:r>
              <a:rPr lang="en-US" sz="2400" dirty="0" smtClean="0">
                <a:solidFill>
                  <a:schemeClr val="bg1">
                    <a:lumMod val="65000"/>
                  </a:schemeClr>
                </a:solidFill>
                <a:latin typeface="Arial" pitchFamily="34" charset="0"/>
                <a:cs typeface="Arial" pitchFamily="34" charset="0"/>
              </a:rPr>
              <a:t>Chris Wong</a:t>
            </a:r>
            <a:r>
              <a:rPr lang="en-US" sz="2000" dirty="0" smtClean="0">
                <a:solidFill>
                  <a:schemeClr val="bg1">
                    <a:lumMod val="65000"/>
                  </a:schemeClr>
                </a:solidFill>
                <a:latin typeface="Arial" pitchFamily="34" charset="0"/>
                <a:cs typeface="Arial" pitchFamily="34" charset="0"/>
              </a:rPr>
              <a:t>, Field Tech</a:t>
            </a:r>
          </a:p>
        </p:txBody>
      </p:sp>
      <p:sp>
        <p:nvSpPr>
          <p:cNvPr id="17" name="Rectangle 16"/>
          <p:cNvSpPr/>
          <p:nvPr/>
        </p:nvSpPr>
        <p:spPr>
          <a:xfrm>
            <a:off x="3352800" y="4800600"/>
            <a:ext cx="3429000" cy="461665"/>
          </a:xfrm>
          <a:prstGeom prst="rect">
            <a:avLst/>
          </a:prstGeom>
        </p:spPr>
        <p:txBody>
          <a:bodyPr wrap="square">
            <a:spAutoFit/>
          </a:bodyPr>
          <a:lstStyle/>
          <a:p>
            <a:r>
              <a:rPr lang="en-US" sz="2400" dirty="0" smtClean="0">
                <a:solidFill>
                  <a:srgbClr val="00B050"/>
                </a:solidFill>
                <a:latin typeface="Arial" pitchFamily="34" charset="0"/>
                <a:cs typeface="Arial" pitchFamily="34" charset="0"/>
              </a:rPr>
              <a:t>Wendy Baxter</a:t>
            </a:r>
            <a:r>
              <a:rPr lang="en-US" sz="2000" dirty="0" smtClean="0">
                <a:solidFill>
                  <a:srgbClr val="00B050"/>
                </a:solidFill>
                <a:latin typeface="Arial" pitchFamily="34" charset="0"/>
                <a:cs typeface="Arial" pitchFamily="34" charset="0"/>
              </a:rPr>
              <a:t>, </a:t>
            </a:r>
            <a:r>
              <a:rPr lang="en-US" sz="2000" dirty="0" smtClean="0">
                <a:solidFill>
                  <a:srgbClr val="00B050"/>
                </a:solidFill>
                <a:latin typeface="Arial" pitchFamily="34" charset="0"/>
                <a:cs typeface="Arial" pitchFamily="34" charset="0"/>
              </a:rPr>
              <a:t>Field Tech</a:t>
            </a:r>
          </a:p>
        </p:txBody>
      </p:sp>
      <p:sp>
        <p:nvSpPr>
          <p:cNvPr id="6" name="TextBox 5"/>
          <p:cNvSpPr txBox="1"/>
          <p:nvPr/>
        </p:nvSpPr>
        <p:spPr>
          <a:xfrm rot="19869678">
            <a:off x="2895257" y="4760057"/>
            <a:ext cx="1202573" cy="307777"/>
          </a:xfrm>
          <a:prstGeom prst="rect">
            <a:avLst/>
          </a:prstGeom>
          <a:noFill/>
        </p:spPr>
        <p:txBody>
          <a:bodyPr wrap="none" rtlCol="0">
            <a:spAutoFit/>
          </a:bodyPr>
          <a:lstStyle/>
          <a:p>
            <a:r>
              <a:rPr lang="en-US" sz="1400" dirty="0" smtClean="0">
                <a:solidFill>
                  <a:srgbClr val="FF0000"/>
                </a:solidFill>
              </a:rPr>
              <a:t>Coming Soon!</a:t>
            </a:r>
            <a:endParaRPr lang="en-US" sz="1400" dirty="0">
              <a:solidFill>
                <a:srgbClr val="FF0000"/>
              </a:solidFill>
            </a:endParaRPr>
          </a:p>
        </p:txBody>
      </p:sp>
    </p:spTree>
    <p:extLst>
      <p:ext uri="{BB962C8B-B14F-4D97-AF65-F5344CB8AC3E}">
        <p14:creationId xmlns:p14="http://schemas.microsoft.com/office/powerpoint/2010/main" val="3043182063"/>
      </p:ext>
    </p:extLst>
  </p:cSld>
  <p:clrMapOvr>
    <a:masterClrMapping/>
  </p:clrMapOvr>
  <mc:AlternateContent xmlns:mc="http://schemas.openxmlformats.org/markup-compatibility/2006" xmlns:p14="http://schemas.microsoft.com/office/powerpoint/2010/main">
    <mc:Choice Requires="p14">
      <p:transition spd="slow" p14:dur="2000" advTm="42492"/>
    </mc:Choice>
    <mc:Fallback xmlns="">
      <p:transition xmlns:p14="http://schemas.microsoft.com/office/powerpoint/2010/main" spd="slow" advTm="42492"/>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anwi b09 angled east c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586784" cy="6858000"/>
          </a:xfrm>
          <a:prstGeom prst="rect">
            <a:avLst/>
          </a:prstGeom>
        </p:spPr>
      </p:pic>
      <p:sp>
        <p:nvSpPr>
          <p:cNvPr id="47" name="Oval 46"/>
          <p:cNvSpPr>
            <a:spLocks noChangeArrowheads="1"/>
          </p:cNvSpPr>
          <p:nvPr/>
        </p:nvSpPr>
        <p:spPr bwMode="auto">
          <a:xfrm rot="20558983">
            <a:off x="2667000" y="3476435"/>
            <a:ext cx="984250" cy="581025"/>
          </a:xfrm>
          <a:prstGeom prst="ellipse">
            <a:avLst/>
          </a:prstGeom>
          <a:solidFill>
            <a:srgbClr val="FFFF99">
              <a:alpha val="50195"/>
            </a:srgbClr>
          </a:solidFill>
          <a:ln w="9525">
            <a:solidFill>
              <a:srgbClr val="FFFF00"/>
            </a:solidFill>
            <a:round/>
            <a:headEnd/>
            <a:tailEnd/>
          </a:ln>
          <a:effectLst>
            <a:outerShdw blurRad="63500" dist="23000" dir="5400000" rotWithShape="0">
              <a:srgbClr val="000000">
                <a:alpha val="34999"/>
              </a:srgbClr>
            </a:outerShdw>
          </a:effectLst>
        </p:spPr>
        <p:txBody>
          <a:bodyPr lIns="91429" tIns="45715" rIns="91429" bIns="45715" anchor="ctr"/>
          <a:lstStyle/>
          <a:p>
            <a:pPr algn="ctr" defTabSz="914250">
              <a:defRPr/>
            </a:pPr>
            <a:endParaRPr lang="en-US">
              <a:solidFill>
                <a:srgbClr val="FFFFFF"/>
              </a:solidFill>
              <a:latin typeface="Arial" charset="0"/>
              <a:ea typeface="ＭＳ Ｐゴシック" charset="0"/>
              <a:cs typeface="Arial" charset="0"/>
            </a:endParaRPr>
          </a:p>
        </p:txBody>
      </p:sp>
      <p:sp>
        <p:nvSpPr>
          <p:cNvPr id="45" name="Oval 44"/>
          <p:cNvSpPr>
            <a:spLocks noChangeArrowheads="1"/>
          </p:cNvSpPr>
          <p:nvPr/>
        </p:nvSpPr>
        <p:spPr bwMode="auto">
          <a:xfrm>
            <a:off x="5873750" y="4876800"/>
            <a:ext cx="984250" cy="566738"/>
          </a:xfrm>
          <a:prstGeom prst="ellipse">
            <a:avLst/>
          </a:prstGeom>
          <a:solidFill>
            <a:srgbClr val="FFFF99">
              <a:alpha val="50195"/>
            </a:srgbClr>
          </a:solidFill>
          <a:ln w="9525">
            <a:solidFill>
              <a:srgbClr val="FFFF00"/>
            </a:solidFill>
            <a:round/>
            <a:headEnd/>
            <a:tailEnd/>
          </a:ln>
          <a:effectLst>
            <a:outerShdw blurRad="63500" dist="23000" dir="5400000" rotWithShape="0">
              <a:srgbClr val="000000">
                <a:alpha val="34999"/>
              </a:srgbClr>
            </a:outerShdw>
          </a:effectLst>
        </p:spPr>
        <p:txBody>
          <a:bodyPr lIns="91429" tIns="45715" rIns="91429" bIns="45715" anchor="ctr"/>
          <a:lstStyle/>
          <a:p>
            <a:pPr algn="ctr" defTabSz="914250">
              <a:defRPr/>
            </a:pPr>
            <a:endParaRPr lang="en-US">
              <a:solidFill>
                <a:srgbClr val="FFFFFF"/>
              </a:solidFill>
              <a:latin typeface="Arial" charset="0"/>
              <a:ea typeface="ＭＳ Ｐゴシック" charset="0"/>
              <a:cs typeface="Arial" charset="0"/>
            </a:endParaRPr>
          </a:p>
        </p:txBody>
      </p:sp>
      <p:sp>
        <p:nvSpPr>
          <p:cNvPr id="46" name="Oval 45"/>
          <p:cNvSpPr>
            <a:spLocks noChangeArrowheads="1"/>
          </p:cNvSpPr>
          <p:nvPr/>
        </p:nvSpPr>
        <p:spPr bwMode="auto">
          <a:xfrm rot="20225186">
            <a:off x="4249586" y="4439947"/>
            <a:ext cx="770995" cy="457200"/>
          </a:xfrm>
          <a:prstGeom prst="ellipse">
            <a:avLst/>
          </a:prstGeom>
          <a:solidFill>
            <a:schemeClr val="accent1">
              <a:alpha val="50195"/>
            </a:schemeClr>
          </a:solidFill>
          <a:ln w="9525">
            <a:solidFill>
              <a:srgbClr val="B6DCDF"/>
            </a:solidFill>
            <a:round/>
            <a:headEnd/>
            <a:tailEnd/>
          </a:ln>
          <a:effectLst>
            <a:outerShdw blurRad="63500" dist="23000" dir="5400000" rotWithShape="0">
              <a:srgbClr val="000000">
                <a:alpha val="34999"/>
              </a:srgbClr>
            </a:outerShdw>
          </a:effectLst>
        </p:spPr>
        <p:txBody>
          <a:bodyPr lIns="91429" tIns="45715" rIns="91429" bIns="45715" anchor="ctr"/>
          <a:lstStyle/>
          <a:p>
            <a:pPr algn="ctr" defTabSz="914250">
              <a:defRPr/>
            </a:pPr>
            <a:endParaRPr lang="en-US">
              <a:solidFill>
                <a:srgbClr val="FFFFFF"/>
              </a:solidFill>
              <a:latin typeface="Arial" charset="0"/>
              <a:ea typeface="ＭＳ Ｐゴシック" charset="0"/>
              <a:cs typeface="Arial" charset="0"/>
            </a:endParaRPr>
          </a:p>
        </p:txBody>
      </p:sp>
      <p:sp>
        <p:nvSpPr>
          <p:cNvPr id="43013" name="Rectangle 7"/>
          <p:cNvSpPr>
            <a:spLocks noChangeArrowheads="1"/>
          </p:cNvSpPr>
          <p:nvPr/>
        </p:nvSpPr>
        <p:spPr bwMode="auto">
          <a:xfrm>
            <a:off x="57881" y="605145"/>
            <a:ext cx="3263161" cy="461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defTabSz="574675" eaLnBrk="0" hangingPunct="0">
              <a:defRPr sz="900">
                <a:solidFill>
                  <a:schemeClr val="tx1"/>
                </a:solidFill>
                <a:latin typeface="Arial" pitchFamily="34" charset="0"/>
                <a:ea typeface="ＭＳ Ｐゴシック" pitchFamily="34" charset="-128"/>
              </a:defRPr>
            </a:lvl1pPr>
            <a:lvl2pPr marL="742950" indent="-285750" defTabSz="574675" eaLnBrk="0" hangingPunct="0">
              <a:defRPr sz="900">
                <a:solidFill>
                  <a:schemeClr val="tx1"/>
                </a:solidFill>
                <a:latin typeface="Arial" pitchFamily="34" charset="0"/>
                <a:ea typeface="ＭＳ Ｐゴシック" pitchFamily="34" charset="-128"/>
              </a:defRPr>
            </a:lvl2pPr>
            <a:lvl3pPr marL="1143000" indent="-228600" defTabSz="574675" eaLnBrk="0" hangingPunct="0">
              <a:defRPr sz="900">
                <a:solidFill>
                  <a:schemeClr val="tx1"/>
                </a:solidFill>
                <a:latin typeface="Arial" pitchFamily="34" charset="0"/>
                <a:ea typeface="ＭＳ Ｐゴシック" pitchFamily="34" charset="-128"/>
              </a:defRPr>
            </a:lvl3pPr>
            <a:lvl4pPr marL="1600200" indent="-228600" defTabSz="574675" eaLnBrk="0" hangingPunct="0">
              <a:defRPr sz="900">
                <a:solidFill>
                  <a:schemeClr val="tx1"/>
                </a:solidFill>
                <a:latin typeface="Arial" pitchFamily="34" charset="0"/>
                <a:ea typeface="ＭＳ Ｐゴシック" pitchFamily="34" charset="-128"/>
              </a:defRPr>
            </a:lvl4pPr>
            <a:lvl5pPr marL="2057400" indent="-228600" defTabSz="574675" eaLnBrk="0" hangingPunct="0">
              <a:defRPr sz="900">
                <a:solidFill>
                  <a:schemeClr val="tx1"/>
                </a:solidFill>
                <a:latin typeface="Arial" pitchFamily="34" charset="0"/>
                <a:ea typeface="ＭＳ Ｐゴシック" pitchFamily="34" charset="-128"/>
              </a:defRPr>
            </a:lvl5pPr>
            <a:lvl6pPr marL="25146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6pPr>
            <a:lvl7pPr marL="29718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7pPr>
            <a:lvl8pPr marL="34290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8pPr>
            <a:lvl9pPr marL="38862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9pPr>
          </a:lstStyle>
          <a:p>
            <a:pPr eaLnBrk="1" hangingPunct="1"/>
            <a:r>
              <a:rPr lang="en-US" altLang="en-US" sz="2400" dirty="0" smtClean="0">
                <a:solidFill>
                  <a:schemeClr val="bg1"/>
                </a:solidFill>
              </a:rPr>
              <a:t>Wireless </a:t>
            </a:r>
            <a:r>
              <a:rPr lang="en-US" altLang="en-US" sz="2400" dirty="0">
                <a:solidFill>
                  <a:schemeClr val="bg1"/>
                </a:solidFill>
              </a:rPr>
              <a:t>Infrastructure</a:t>
            </a:r>
          </a:p>
        </p:txBody>
      </p:sp>
      <p:sp>
        <p:nvSpPr>
          <p:cNvPr id="43014" name="AutoShape 8"/>
          <p:cNvSpPr>
            <a:spLocks noChangeArrowheads="1"/>
          </p:cNvSpPr>
          <p:nvPr/>
        </p:nvSpPr>
        <p:spPr bwMode="auto">
          <a:xfrm>
            <a:off x="7848600" y="1066800"/>
            <a:ext cx="1531937" cy="790575"/>
          </a:xfrm>
          <a:prstGeom prst="wedgeRoundRectCallout">
            <a:avLst>
              <a:gd name="adj1" fmla="val -14020"/>
              <a:gd name="adj2" fmla="val -128626"/>
              <a:gd name="adj3" fmla="val 16667"/>
            </a:avLst>
          </a:prstGeom>
          <a:solidFill>
            <a:schemeClr val="bg1">
              <a:alpha val="67058"/>
            </a:schemeClr>
          </a:solidFill>
          <a:ln w="9525">
            <a:solidFill>
              <a:schemeClr val="tx1"/>
            </a:solidFill>
            <a:miter lim="800000"/>
            <a:headEnd/>
            <a:tailEnd/>
          </a:ln>
        </p:spPr>
        <p:txBody>
          <a:bodyPr lIns="45715" tIns="22858" rIns="45715" bIns="22858"/>
          <a:lstStyle>
            <a:lvl1pPr defTabSz="574675" eaLnBrk="0" hangingPunct="0">
              <a:defRPr sz="900">
                <a:solidFill>
                  <a:schemeClr val="tx1"/>
                </a:solidFill>
                <a:latin typeface="Arial" pitchFamily="34" charset="0"/>
                <a:ea typeface="ＭＳ Ｐゴシック" pitchFamily="34" charset="-128"/>
              </a:defRPr>
            </a:lvl1pPr>
            <a:lvl2pPr marL="742950" indent="-285750" defTabSz="574675" eaLnBrk="0" hangingPunct="0">
              <a:defRPr sz="900">
                <a:solidFill>
                  <a:schemeClr val="tx1"/>
                </a:solidFill>
                <a:latin typeface="Arial" pitchFamily="34" charset="0"/>
                <a:ea typeface="ＭＳ Ｐゴシック" pitchFamily="34" charset="-128"/>
              </a:defRPr>
            </a:lvl2pPr>
            <a:lvl3pPr marL="1143000" indent="-228600" defTabSz="574675" eaLnBrk="0" hangingPunct="0">
              <a:defRPr sz="900">
                <a:solidFill>
                  <a:schemeClr val="tx1"/>
                </a:solidFill>
                <a:latin typeface="Arial" pitchFamily="34" charset="0"/>
                <a:ea typeface="ＭＳ Ｐゴシック" pitchFamily="34" charset="-128"/>
              </a:defRPr>
            </a:lvl3pPr>
            <a:lvl4pPr marL="1600200" indent="-228600" defTabSz="574675" eaLnBrk="0" hangingPunct="0">
              <a:defRPr sz="900">
                <a:solidFill>
                  <a:schemeClr val="tx1"/>
                </a:solidFill>
                <a:latin typeface="Arial" pitchFamily="34" charset="0"/>
                <a:ea typeface="ＭＳ Ｐゴシック" pitchFamily="34" charset="-128"/>
              </a:defRPr>
            </a:lvl4pPr>
            <a:lvl5pPr marL="2057400" indent="-228600" defTabSz="574675" eaLnBrk="0" hangingPunct="0">
              <a:defRPr sz="900">
                <a:solidFill>
                  <a:schemeClr val="tx1"/>
                </a:solidFill>
                <a:latin typeface="Arial" pitchFamily="34" charset="0"/>
                <a:ea typeface="ＭＳ Ｐゴシック" pitchFamily="34" charset="-128"/>
              </a:defRPr>
            </a:lvl5pPr>
            <a:lvl6pPr marL="25146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6pPr>
            <a:lvl7pPr marL="29718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7pPr>
            <a:lvl8pPr marL="34290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8pPr>
            <a:lvl9pPr marL="38862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9pPr>
          </a:lstStyle>
          <a:p>
            <a:pPr eaLnBrk="1" hangingPunct="1"/>
            <a:r>
              <a:rPr lang="en-US" altLang="en-US" sz="1600">
                <a:solidFill>
                  <a:srgbClr val="FF6600"/>
                </a:solidFill>
              </a:rPr>
              <a:t>Cahto Peak</a:t>
            </a:r>
          </a:p>
          <a:p>
            <a:pPr eaLnBrk="1" hangingPunct="1"/>
            <a:r>
              <a:rPr lang="en-US" altLang="en-US" sz="1600"/>
              <a:t>Internet Access Point</a:t>
            </a:r>
          </a:p>
        </p:txBody>
      </p:sp>
      <p:sp>
        <p:nvSpPr>
          <p:cNvPr id="43015" name="AutoShape 14"/>
          <p:cNvSpPr>
            <a:spLocks noChangeArrowheads="1"/>
          </p:cNvSpPr>
          <p:nvPr/>
        </p:nvSpPr>
        <p:spPr bwMode="auto">
          <a:xfrm>
            <a:off x="1600200" y="4622008"/>
            <a:ext cx="685800" cy="407192"/>
          </a:xfrm>
          <a:prstGeom prst="wedgeRoundRectCallout">
            <a:avLst>
              <a:gd name="adj1" fmla="val 128173"/>
              <a:gd name="adj2" fmla="val -55294"/>
              <a:gd name="adj3" fmla="val 16667"/>
            </a:avLst>
          </a:prstGeom>
          <a:solidFill>
            <a:schemeClr val="bg1">
              <a:alpha val="67058"/>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lIns="45715" tIns="22858" rIns="45715" bIns="22858"/>
          <a:lstStyle>
            <a:lvl1pPr defTabSz="574675" eaLnBrk="0" hangingPunct="0">
              <a:defRPr sz="900">
                <a:solidFill>
                  <a:schemeClr val="tx1"/>
                </a:solidFill>
                <a:latin typeface="Arial" pitchFamily="34" charset="0"/>
                <a:ea typeface="ＭＳ Ｐゴシック" pitchFamily="34" charset="-128"/>
              </a:defRPr>
            </a:lvl1pPr>
            <a:lvl2pPr marL="742950" indent="-285750" defTabSz="574675" eaLnBrk="0" hangingPunct="0">
              <a:defRPr sz="900">
                <a:solidFill>
                  <a:schemeClr val="tx1"/>
                </a:solidFill>
                <a:latin typeface="Arial" pitchFamily="34" charset="0"/>
                <a:ea typeface="ＭＳ Ｐゴシック" pitchFamily="34" charset="-128"/>
              </a:defRPr>
            </a:lvl2pPr>
            <a:lvl3pPr marL="1143000" indent="-228600" defTabSz="574675" eaLnBrk="0" hangingPunct="0">
              <a:defRPr sz="900">
                <a:solidFill>
                  <a:schemeClr val="tx1"/>
                </a:solidFill>
                <a:latin typeface="Arial" pitchFamily="34" charset="0"/>
                <a:ea typeface="ＭＳ Ｐゴシック" pitchFamily="34" charset="-128"/>
              </a:defRPr>
            </a:lvl3pPr>
            <a:lvl4pPr marL="1600200" indent="-228600" defTabSz="574675" eaLnBrk="0" hangingPunct="0">
              <a:defRPr sz="900">
                <a:solidFill>
                  <a:schemeClr val="tx1"/>
                </a:solidFill>
                <a:latin typeface="Arial" pitchFamily="34" charset="0"/>
                <a:ea typeface="ＭＳ Ｐゴシック" pitchFamily="34" charset="-128"/>
              </a:defRPr>
            </a:lvl4pPr>
            <a:lvl5pPr marL="2057400" indent="-228600" defTabSz="574675" eaLnBrk="0" hangingPunct="0">
              <a:defRPr sz="900">
                <a:solidFill>
                  <a:schemeClr val="tx1"/>
                </a:solidFill>
                <a:latin typeface="Arial" pitchFamily="34" charset="0"/>
                <a:ea typeface="ＭＳ Ｐゴシック" pitchFamily="34" charset="-128"/>
              </a:defRPr>
            </a:lvl5pPr>
            <a:lvl6pPr marL="25146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6pPr>
            <a:lvl7pPr marL="29718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7pPr>
            <a:lvl8pPr marL="34290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8pPr>
            <a:lvl9pPr marL="38862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9pPr>
          </a:lstStyle>
          <a:p>
            <a:pPr eaLnBrk="1" hangingPunct="1"/>
            <a:r>
              <a:rPr lang="en-US" altLang="en-US" sz="1600" dirty="0" smtClean="0">
                <a:solidFill>
                  <a:srgbClr val="FF6600"/>
                </a:solidFill>
              </a:rPr>
              <a:t>Relay</a:t>
            </a:r>
            <a:endParaRPr lang="en-US" altLang="en-US" sz="1600" dirty="0"/>
          </a:p>
        </p:txBody>
      </p:sp>
      <p:sp>
        <p:nvSpPr>
          <p:cNvPr id="43016" name="Line 19"/>
          <p:cNvSpPr>
            <a:spLocks noChangeShapeType="1"/>
          </p:cNvSpPr>
          <p:nvPr/>
        </p:nvSpPr>
        <p:spPr bwMode="auto">
          <a:xfrm flipH="1">
            <a:off x="2971799" y="381000"/>
            <a:ext cx="5410199" cy="4191000"/>
          </a:xfrm>
          <a:prstGeom prst="line">
            <a:avLst/>
          </a:prstGeom>
          <a:noFill/>
          <a:ln w="25400">
            <a:solidFill>
              <a:srgbClr val="FF9900"/>
            </a:solidFill>
            <a:round/>
            <a:headEnd/>
            <a:tailEnd/>
          </a:ln>
          <a:extLst>
            <a:ext uri="{909E8E84-426E-40dd-AFC4-6F175D3DCCD1}">
              <a14:hiddenFill xmlns:a14="http://schemas.microsoft.com/office/drawing/2010/main" xmlns="">
                <a:noFill/>
              </a14:hiddenFill>
            </a:ext>
          </a:extLst>
        </p:spPr>
        <p:txBody>
          <a:bodyPr lIns="145472" tIns="72736" rIns="145472" bIns="72736"/>
          <a:lstStyle/>
          <a:p>
            <a:endParaRPr lang="en-US"/>
          </a:p>
        </p:txBody>
      </p:sp>
      <p:sp>
        <p:nvSpPr>
          <p:cNvPr id="43017" name="Line 20"/>
          <p:cNvSpPr>
            <a:spLocks noChangeShapeType="1"/>
          </p:cNvSpPr>
          <p:nvPr/>
        </p:nvSpPr>
        <p:spPr bwMode="auto">
          <a:xfrm flipH="1" flipV="1">
            <a:off x="2971800" y="4572000"/>
            <a:ext cx="3048000" cy="914400"/>
          </a:xfrm>
          <a:prstGeom prst="line">
            <a:avLst/>
          </a:prstGeom>
          <a:noFill/>
          <a:ln w="25400">
            <a:solidFill>
              <a:srgbClr val="FF9900"/>
            </a:solidFill>
            <a:round/>
            <a:headEnd/>
            <a:tailEnd/>
          </a:ln>
          <a:extLst>
            <a:ext uri="{909E8E84-426E-40dd-AFC4-6F175D3DCCD1}">
              <a14:hiddenFill xmlns:a14="http://schemas.microsoft.com/office/drawing/2010/main" xmlns="">
                <a:noFill/>
              </a14:hiddenFill>
            </a:ext>
          </a:extLst>
        </p:spPr>
        <p:txBody>
          <a:bodyPr lIns="145472" tIns="72736" rIns="145472" bIns="72736"/>
          <a:lstStyle/>
          <a:p>
            <a:endParaRPr lang="en-US"/>
          </a:p>
        </p:txBody>
      </p:sp>
      <p:sp>
        <p:nvSpPr>
          <p:cNvPr id="43018" name="Line 22"/>
          <p:cNvSpPr>
            <a:spLocks noChangeShapeType="1"/>
          </p:cNvSpPr>
          <p:nvPr/>
        </p:nvSpPr>
        <p:spPr bwMode="auto">
          <a:xfrm flipV="1">
            <a:off x="6019800" y="5181600"/>
            <a:ext cx="304800" cy="304800"/>
          </a:xfrm>
          <a:prstGeom prst="line">
            <a:avLst/>
          </a:prstGeom>
          <a:noFill/>
          <a:ln w="12700">
            <a:solidFill>
              <a:srgbClr val="FF9900"/>
            </a:solidFill>
            <a:round/>
            <a:headEnd/>
            <a:tailEnd/>
          </a:ln>
          <a:extLst>
            <a:ext uri="{909E8E84-426E-40dd-AFC4-6F175D3DCCD1}">
              <a14:hiddenFill xmlns:a14="http://schemas.microsoft.com/office/drawing/2010/main" xmlns="">
                <a:noFill/>
              </a14:hiddenFill>
            </a:ext>
          </a:extLst>
        </p:spPr>
        <p:txBody>
          <a:bodyPr lIns="145472" tIns="72736" rIns="145472" bIns="72736"/>
          <a:lstStyle/>
          <a:p>
            <a:endParaRPr lang="en-US"/>
          </a:p>
        </p:txBody>
      </p:sp>
      <p:cxnSp>
        <p:nvCxnSpPr>
          <p:cNvPr id="20" name="Straight Connector 19"/>
          <p:cNvCxnSpPr>
            <a:cxnSpLocks noChangeShapeType="1"/>
            <a:endCxn id="59430" idx="4"/>
          </p:cNvCxnSpPr>
          <p:nvPr/>
        </p:nvCxnSpPr>
        <p:spPr bwMode="auto">
          <a:xfrm flipH="1">
            <a:off x="4273550" y="381000"/>
            <a:ext cx="4032251" cy="2359819"/>
          </a:xfrm>
          <a:prstGeom prst="line">
            <a:avLst/>
          </a:prstGeom>
          <a:noFill/>
          <a:ln w="25400">
            <a:solidFill>
              <a:srgbClr val="FF99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43020" name="AutoShape 18"/>
          <p:cNvSpPr>
            <a:spLocks noChangeArrowheads="1"/>
          </p:cNvSpPr>
          <p:nvPr/>
        </p:nvSpPr>
        <p:spPr bwMode="auto">
          <a:xfrm>
            <a:off x="1512888" y="3095625"/>
            <a:ext cx="696912" cy="409575"/>
          </a:xfrm>
          <a:prstGeom prst="wedgeRoundRectCallout">
            <a:avLst>
              <a:gd name="adj1" fmla="val 66273"/>
              <a:gd name="adj2" fmla="val 65342"/>
              <a:gd name="adj3" fmla="val 16667"/>
            </a:avLst>
          </a:prstGeom>
          <a:solidFill>
            <a:schemeClr val="bg1">
              <a:alpha val="54901"/>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45715" tIns="22858" rIns="45715" bIns="22858"/>
          <a:lstStyle>
            <a:lvl1pPr defTabSz="574675" eaLnBrk="0" hangingPunct="0">
              <a:defRPr sz="900">
                <a:solidFill>
                  <a:schemeClr val="tx1"/>
                </a:solidFill>
                <a:latin typeface="Arial" pitchFamily="34" charset="0"/>
                <a:ea typeface="ＭＳ Ｐゴシック" pitchFamily="34" charset="-128"/>
              </a:defRPr>
            </a:lvl1pPr>
            <a:lvl2pPr marL="742950" indent="-285750" defTabSz="574675" eaLnBrk="0" hangingPunct="0">
              <a:defRPr sz="900">
                <a:solidFill>
                  <a:schemeClr val="tx1"/>
                </a:solidFill>
                <a:latin typeface="Arial" pitchFamily="34" charset="0"/>
                <a:ea typeface="ＭＳ Ｐゴシック" pitchFamily="34" charset="-128"/>
              </a:defRPr>
            </a:lvl2pPr>
            <a:lvl3pPr marL="1143000" indent="-228600" defTabSz="574675" eaLnBrk="0" hangingPunct="0">
              <a:defRPr sz="900">
                <a:solidFill>
                  <a:schemeClr val="tx1"/>
                </a:solidFill>
                <a:latin typeface="Arial" pitchFamily="34" charset="0"/>
                <a:ea typeface="ＭＳ Ｐゴシック" pitchFamily="34" charset="-128"/>
              </a:defRPr>
            </a:lvl3pPr>
            <a:lvl4pPr marL="1600200" indent="-228600" defTabSz="574675" eaLnBrk="0" hangingPunct="0">
              <a:defRPr sz="900">
                <a:solidFill>
                  <a:schemeClr val="tx1"/>
                </a:solidFill>
                <a:latin typeface="Arial" pitchFamily="34" charset="0"/>
                <a:ea typeface="ＭＳ Ｐゴシック" pitchFamily="34" charset="-128"/>
              </a:defRPr>
            </a:lvl4pPr>
            <a:lvl5pPr marL="2057400" indent="-228600" defTabSz="574675" eaLnBrk="0" hangingPunct="0">
              <a:defRPr sz="900">
                <a:solidFill>
                  <a:schemeClr val="tx1"/>
                </a:solidFill>
                <a:latin typeface="Arial" pitchFamily="34" charset="0"/>
                <a:ea typeface="ＭＳ Ｐゴシック" pitchFamily="34" charset="-128"/>
              </a:defRPr>
            </a:lvl5pPr>
            <a:lvl6pPr marL="25146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6pPr>
            <a:lvl7pPr marL="29718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7pPr>
            <a:lvl8pPr marL="34290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8pPr>
            <a:lvl9pPr marL="38862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9pPr>
          </a:lstStyle>
          <a:p>
            <a:pPr eaLnBrk="1" hangingPunct="1"/>
            <a:r>
              <a:rPr lang="en-US" altLang="en-US" sz="1600" dirty="0" smtClean="0">
                <a:solidFill>
                  <a:srgbClr val="FF6600"/>
                </a:solidFill>
              </a:rPr>
              <a:t>Relay</a:t>
            </a:r>
            <a:endParaRPr lang="en-US" altLang="en-US" sz="1600" dirty="0"/>
          </a:p>
        </p:txBody>
      </p:sp>
      <p:cxnSp>
        <p:nvCxnSpPr>
          <p:cNvPr id="23" name="Straight Connector 22"/>
          <p:cNvCxnSpPr>
            <a:cxnSpLocks noChangeShapeType="1"/>
            <a:stCxn id="59430" idx="2"/>
            <a:endCxn id="59431" idx="4"/>
          </p:cNvCxnSpPr>
          <p:nvPr/>
        </p:nvCxnSpPr>
        <p:spPr bwMode="auto">
          <a:xfrm flipH="1">
            <a:off x="2520950" y="2740819"/>
            <a:ext cx="1593850" cy="838200"/>
          </a:xfrm>
          <a:prstGeom prst="line">
            <a:avLst/>
          </a:prstGeom>
          <a:noFill/>
          <a:ln w="25400">
            <a:solidFill>
              <a:srgbClr val="FF99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26" name="Straight Connector 25"/>
          <p:cNvCxnSpPr>
            <a:cxnSpLocks noChangeShapeType="1"/>
            <a:stCxn id="59431" idx="3"/>
            <a:endCxn id="59436" idx="2"/>
          </p:cNvCxnSpPr>
          <p:nvPr/>
        </p:nvCxnSpPr>
        <p:spPr bwMode="auto">
          <a:xfrm>
            <a:off x="2441575" y="3652838"/>
            <a:ext cx="454026" cy="147637"/>
          </a:xfrm>
          <a:prstGeom prst="line">
            <a:avLst/>
          </a:prstGeom>
          <a:noFill/>
          <a:ln w="25400">
            <a:solidFill>
              <a:srgbClr val="FF99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34" name="Straight Connector 33"/>
          <p:cNvCxnSpPr>
            <a:cxnSpLocks noChangeShapeType="1"/>
            <a:stCxn id="59429" idx="4"/>
            <a:endCxn id="59437" idx="1"/>
          </p:cNvCxnSpPr>
          <p:nvPr/>
        </p:nvCxnSpPr>
        <p:spPr bwMode="auto">
          <a:xfrm flipV="1">
            <a:off x="3054350" y="4501091"/>
            <a:ext cx="1702064" cy="73290"/>
          </a:xfrm>
          <a:prstGeom prst="line">
            <a:avLst/>
          </a:prstGeom>
          <a:noFill/>
          <a:ln w="25400">
            <a:solidFill>
              <a:srgbClr val="FF99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36" name="Straight Connector 35"/>
          <p:cNvCxnSpPr>
            <a:cxnSpLocks noChangeShapeType="1"/>
            <a:stCxn id="59437" idx="2"/>
            <a:endCxn id="59435" idx="5"/>
          </p:cNvCxnSpPr>
          <p:nvPr/>
        </p:nvCxnSpPr>
        <p:spPr bwMode="auto">
          <a:xfrm flipH="1">
            <a:off x="4419600" y="4574646"/>
            <a:ext cx="264583" cy="66410"/>
          </a:xfrm>
          <a:prstGeom prst="line">
            <a:avLst/>
          </a:prstGeom>
          <a:noFill/>
          <a:ln w="25400">
            <a:solidFill>
              <a:srgbClr val="FF99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51" name="Oval 50"/>
          <p:cNvSpPr>
            <a:spLocks noChangeArrowheads="1"/>
          </p:cNvSpPr>
          <p:nvPr/>
        </p:nvSpPr>
        <p:spPr bwMode="auto">
          <a:xfrm>
            <a:off x="152400" y="6226968"/>
            <a:ext cx="1135063" cy="478632"/>
          </a:xfrm>
          <a:prstGeom prst="ellipse">
            <a:avLst/>
          </a:prstGeom>
          <a:solidFill>
            <a:srgbClr val="FFFF99">
              <a:alpha val="50195"/>
            </a:srgbClr>
          </a:solidFill>
          <a:ln w="9525">
            <a:solidFill>
              <a:srgbClr val="FFFF00"/>
            </a:solidFill>
            <a:round/>
            <a:headEnd/>
            <a:tailEnd/>
          </a:ln>
          <a:effectLst>
            <a:outerShdw blurRad="63500" dist="23000" dir="5400000" rotWithShape="0">
              <a:srgbClr val="000000">
                <a:alpha val="34999"/>
              </a:srgbClr>
            </a:outerShdw>
          </a:effectLst>
        </p:spPr>
        <p:txBody>
          <a:bodyPr lIns="91429" tIns="45715" rIns="91429" bIns="45715" anchor="ctr"/>
          <a:lstStyle/>
          <a:p>
            <a:pPr algn="ctr" defTabSz="914250">
              <a:defRPr/>
            </a:pPr>
            <a:endParaRPr lang="en-US">
              <a:solidFill>
                <a:srgbClr val="000000"/>
              </a:solidFill>
              <a:latin typeface="Arial" charset="0"/>
              <a:ea typeface="ＭＳ Ｐゴシック" charset="0"/>
              <a:cs typeface="Arial" charset="0"/>
            </a:endParaRPr>
          </a:p>
        </p:txBody>
      </p:sp>
      <p:sp>
        <p:nvSpPr>
          <p:cNvPr id="52" name="Oval 51"/>
          <p:cNvSpPr>
            <a:spLocks noChangeArrowheads="1"/>
          </p:cNvSpPr>
          <p:nvPr/>
        </p:nvSpPr>
        <p:spPr bwMode="auto">
          <a:xfrm>
            <a:off x="202672" y="5650705"/>
            <a:ext cx="1058333" cy="438150"/>
          </a:xfrm>
          <a:prstGeom prst="ellipse">
            <a:avLst/>
          </a:prstGeom>
          <a:solidFill>
            <a:schemeClr val="accent1">
              <a:alpha val="50195"/>
            </a:schemeClr>
          </a:solidFill>
          <a:ln w="9525">
            <a:solidFill>
              <a:srgbClr val="B6DCDF"/>
            </a:solidFill>
            <a:round/>
            <a:headEnd/>
            <a:tailEnd/>
          </a:ln>
          <a:effectLst>
            <a:outerShdw blurRad="63500" dist="23000" dir="5400000" rotWithShape="0">
              <a:srgbClr val="000000">
                <a:alpha val="34999"/>
              </a:srgbClr>
            </a:outerShdw>
          </a:effectLst>
        </p:spPr>
        <p:txBody>
          <a:bodyPr lIns="91429" tIns="45715" rIns="91429" bIns="45715" anchor="ctr"/>
          <a:lstStyle/>
          <a:p>
            <a:pPr algn="ctr" defTabSz="914250">
              <a:defRPr/>
            </a:pPr>
            <a:endParaRPr lang="en-US">
              <a:solidFill>
                <a:srgbClr val="000000"/>
              </a:solidFill>
              <a:latin typeface="Arial" charset="0"/>
              <a:ea typeface="ＭＳ Ｐゴシック" charset="0"/>
              <a:cs typeface="Arial" charset="0"/>
            </a:endParaRPr>
          </a:p>
        </p:txBody>
      </p:sp>
      <p:cxnSp>
        <p:nvCxnSpPr>
          <p:cNvPr id="54" name="Straight Connector 53"/>
          <p:cNvCxnSpPr>
            <a:cxnSpLocks noChangeShapeType="1"/>
          </p:cNvCxnSpPr>
          <p:nvPr/>
        </p:nvCxnSpPr>
        <p:spPr bwMode="auto">
          <a:xfrm>
            <a:off x="263526" y="5417343"/>
            <a:ext cx="1023938" cy="23813"/>
          </a:xfrm>
          <a:prstGeom prst="line">
            <a:avLst/>
          </a:prstGeom>
          <a:noFill/>
          <a:ln w="25400">
            <a:solidFill>
              <a:srgbClr val="FF99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43028" name="TextBox 54"/>
          <p:cNvSpPr txBox="1">
            <a:spLocks noChangeArrowheads="1"/>
          </p:cNvSpPr>
          <p:nvPr/>
        </p:nvSpPr>
        <p:spPr bwMode="auto">
          <a:xfrm>
            <a:off x="1309158" y="5260181"/>
            <a:ext cx="3028928" cy="38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defTabSz="574675" eaLnBrk="0" hangingPunct="0">
              <a:defRPr sz="900">
                <a:solidFill>
                  <a:schemeClr val="tx1"/>
                </a:solidFill>
                <a:latin typeface="Arial" pitchFamily="34" charset="0"/>
                <a:ea typeface="ＭＳ Ｐゴシック" pitchFamily="34" charset="-128"/>
              </a:defRPr>
            </a:lvl1pPr>
            <a:lvl2pPr marL="742950" indent="-285750" defTabSz="574675" eaLnBrk="0" hangingPunct="0">
              <a:defRPr sz="900">
                <a:solidFill>
                  <a:schemeClr val="tx1"/>
                </a:solidFill>
                <a:latin typeface="Arial" pitchFamily="34" charset="0"/>
                <a:ea typeface="ＭＳ Ｐゴシック" pitchFamily="34" charset="-128"/>
              </a:defRPr>
            </a:lvl2pPr>
            <a:lvl3pPr marL="1143000" indent="-228600" defTabSz="574675" eaLnBrk="0" hangingPunct="0">
              <a:defRPr sz="900">
                <a:solidFill>
                  <a:schemeClr val="tx1"/>
                </a:solidFill>
                <a:latin typeface="Arial" pitchFamily="34" charset="0"/>
                <a:ea typeface="ＭＳ Ｐゴシック" pitchFamily="34" charset="-128"/>
              </a:defRPr>
            </a:lvl3pPr>
            <a:lvl4pPr marL="1600200" indent="-228600" defTabSz="574675" eaLnBrk="0" hangingPunct="0">
              <a:defRPr sz="900">
                <a:solidFill>
                  <a:schemeClr val="tx1"/>
                </a:solidFill>
                <a:latin typeface="Arial" pitchFamily="34" charset="0"/>
                <a:ea typeface="ＭＳ Ｐゴシック" pitchFamily="34" charset="-128"/>
              </a:defRPr>
            </a:lvl4pPr>
            <a:lvl5pPr marL="2057400" indent="-228600" defTabSz="574675" eaLnBrk="0" hangingPunct="0">
              <a:defRPr sz="900">
                <a:solidFill>
                  <a:schemeClr val="tx1"/>
                </a:solidFill>
                <a:latin typeface="Arial" pitchFamily="34" charset="0"/>
                <a:ea typeface="ＭＳ Ｐゴシック" pitchFamily="34" charset="-128"/>
              </a:defRPr>
            </a:lvl5pPr>
            <a:lvl6pPr marL="25146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6pPr>
            <a:lvl7pPr marL="29718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7pPr>
            <a:lvl8pPr marL="34290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8pPr>
            <a:lvl9pPr marL="38862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9pPr>
          </a:lstStyle>
          <a:p>
            <a:pPr eaLnBrk="1" hangingPunct="1"/>
            <a:r>
              <a:rPr lang="en-US" altLang="en-US" sz="1900" dirty="0">
                <a:solidFill>
                  <a:srgbClr val="FF9900"/>
                </a:solidFill>
              </a:rPr>
              <a:t>Backbone </a:t>
            </a:r>
            <a:r>
              <a:rPr lang="en-US" altLang="en-US" sz="1900" dirty="0" smtClean="0">
                <a:solidFill>
                  <a:srgbClr val="FF9900"/>
                </a:solidFill>
              </a:rPr>
              <a:t>2.4ghz Network</a:t>
            </a:r>
            <a:endParaRPr lang="en-US" altLang="en-US" sz="1900" dirty="0">
              <a:solidFill>
                <a:srgbClr val="FF9900"/>
              </a:solidFill>
            </a:endParaRPr>
          </a:p>
        </p:txBody>
      </p:sp>
      <p:sp>
        <p:nvSpPr>
          <p:cNvPr id="43029" name="Rectangle 55"/>
          <p:cNvSpPr>
            <a:spLocks noChangeArrowheads="1"/>
          </p:cNvSpPr>
          <p:nvPr/>
        </p:nvSpPr>
        <p:spPr bwMode="auto">
          <a:xfrm>
            <a:off x="1247447" y="5712618"/>
            <a:ext cx="3109711" cy="38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defTabSz="574675" eaLnBrk="0" hangingPunct="0">
              <a:defRPr sz="900">
                <a:solidFill>
                  <a:schemeClr val="tx1"/>
                </a:solidFill>
                <a:latin typeface="Arial" pitchFamily="34" charset="0"/>
                <a:ea typeface="ＭＳ Ｐゴシック" pitchFamily="34" charset="-128"/>
              </a:defRPr>
            </a:lvl1pPr>
            <a:lvl2pPr marL="742950" indent="-285750" defTabSz="574675" eaLnBrk="0" hangingPunct="0">
              <a:defRPr sz="900">
                <a:solidFill>
                  <a:schemeClr val="tx1"/>
                </a:solidFill>
                <a:latin typeface="Arial" pitchFamily="34" charset="0"/>
                <a:ea typeface="ＭＳ Ｐゴシック" pitchFamily="34" charset="-128"/>
              </a:defRPr>
            </a:lvl2pPr>
            <a:lvl3pPr marL="1143000" indent="-228600" defTabSz="574675" eaLnBrk="0" hangingPunct="0">
              <a:defRPr sz="900">
                <a:solidFill>
                  <a:schemeClr val="tx1"/>
                </a:solidFill>
                <a:latin typeface="Arial" pitchFamily="34" charset="0"/>
                <a:ea typeface="ＭＳ Ｐゴシック" pitchFamily="34" charset="-128"/>
              </a:defRPr>
            </a:lvl3pPr>
            <a:lvl4pPr marL="1600200" indent="-228600" defTabSz="574675" eaLnBrk="0" hangingPunct="0">
              <a:defRPr sz="900">
                <a:solidFill>
                  <a:schemeClr val="tx1"/>
                </a:solidFill>
                <a:latin typeface="Arial" pitchFamily="34" charset="0"/>
                <a:ea typeface="ＭＳ Ｐゴシック" pitchFamily="34" charset="-128"/>
              </a:defRPr>
            </a:lvl4pPr>
            <a:lvl5pPr marL="2057400" indent="-228600" defTabSz="574675" eaLnBrk="0" hangingPunct="0">
              <a:defRPr sz="900">
                <a:solidFill>
                  <a:schemeClr val="tx1"/>
                </a:solidFill>
                <a:latin typeface="Arial" pitchFamily="34" charset="0"/>
                <a:ea typeface="ＭＳ Ｐゴシック" pitchFamily="34" charset="-128"/>
              </a:defRPr>
            </a:lvl5pPr>
            <a:lvl6pPr marL="25146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6pPr>
            <a:lvl7pPr marL="29718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7pPr>
            <a:lvl8pPr marL="34290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8pPr>
            <a:lvl9pPr marL="38862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9pPr>
          </a:lstStyle>
          <a:p>
            <a:pPr algn="ctr" eaLnBrk="1" hangingPunct="1"/>
            <a:r>
              <a:rPr lang="en-US" altLang="en-US" sz="1900" dirty="0">
                <a:solidFill>
                  <a:srgbClr val="66CCFF"/>
                </a:solidFill>
              </a:rPr>
              <a:t>Campbell </a:t>
            </a:r>
            <a:r>
              <a:rPr lang="en-US" altLang="en-US" sz="1900" dirty="0" smtClean="0">
                <a:solidFill>
                  <a:srgbClr val="66CCFF"/>
                </a:solidFill>
              </a:rPr>
              <a:t>900mhz Network</a:t>
            </a:r>
            <a:endParaRPr lang="en-US" altLang="en-US" sz="1900" dirty="0">
              <a:solidFill>
                <a:srgbClr val="66CCFF"/>
              </a:solidFill>
            </a:endParaRPr>
          </a:p>
        </p:txBody>
      </p:sp>
      <p:sp>
        <p:nvSpPr>
          <p:cNvPr id="43030" name="Rectangle 56"/>
          <p:cNvSpPr>
            <a:spLocks noChangeArrowheads="1"/>
          </p:cNvSpPr>
          <p:nvPr/>
        </p:nvSpPr>
        <p:spPr bwMode="auto">
          <a:xfrm>
            <a:off x="1309158" y="6281737"/>
            <a:ext cx="2509017" cy="38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defTabSz="574675" eaLnBrk="0" hangingPunct="0">
              <a:defRPr sz="900">
                <a:solidFill>
                  <a:schemeClr val="tx1"/>
                </a:solidFill>
                <a:latin typeface="Arial" pitchFamily="34" charset="0"/>
                <a:ea typeface="ＭＳ Ｐゴシック" pitchFamily="34" charset="-128"/>
              </a:defRPr>
            </a:lvl1pPr>
            <a:lvl2pPr marL="742950" indent="-285750" defTabSz="574675" eaLnBrk="0" hangingPunct="0">
              <a:defRPr sz="900">
                <a:solidFill>
                  <a:schemeClr val="tx1"/>
                </a:solidFill>
                <a:latin typeface="Arial" pitchFamily="34" charset="0"/>
                <a:ea typeface="ＭＳ Ｐゴシック" pitchFamily="34" charset="-128"/>
              </a:defRPr>
            </a:lvl2pPr>
            <a:lvl3pPr marL="1143000" indent="-228600" defTabSz="574675" eaLnBrk="0" hangingPunct="0">
              <a:defRPr sz="900">
                <a:solidFill>
                  <a:schemeClr val="tx1"/>
                </a:solidFill>
                <a:latin typeface="Arial" pitchFamily="34" charset="0"/>
                <a:ea typeface="ＭＳ Ｐゴシック" pitchFamily="34" charset="-128"/>
              </a:defRPr>
            </a:lvl3pPr>
            <a:lvl4pPr marL="1600200" indent="-228600" defTabSz="574675" eaLnBrk="0" hangingPunct="0">
              <a:defRPr sz="900">
                <a:solidFill>
                  <a:schemeClr val="tx1"/>
                </a:solidFill>
                <a:latin typeface="Arial" pitchFamily="34" charset="0"/>
                <a:ea typeface="ＭＳ Ｐゴシック" pitchFamily="34" charset="-128"/>
              </a:defRPr>
            </a:lvl4pPr>
            <a:lvl5pPr marL="2057400" indent="-228600" defTabSz="574675" eaLnBrk="0" hangingPunct="0">
              <a:defRPr sz="900">
                <a:solidFill>
                  <a:schemeClr val="tx1"/>
                </a:solidFill>
                <a:latin typeface="Arial" pitchFamily="34" charset="0"/>
                <a:ea typeface="ＭＳ Ｐゴシック" pitchFamily="34" charset="-128"/>
              </a:defRPr>
            </a:lvl5pPr>
            <a:lvl6pPr marL="25146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6pPr>
            <a:lvl7pPr marL="29718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7pPr>
            <a:lvl8pPr marL="34290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8pPr>
            <a:lvl9pPr marL="38862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9pPr>
          </a:lstStyle>
          <a:p>
            <a:pPr algn="ctr" eaLnBrk="1" hangingPunct="1"/>
            <a:r>
              <a:rPr lang="en-US" altLang="en-US" sz="1900" dirty="0" err="1">
                <a:solidFill>
                  <a:srgbClr val="FFFF66"/>
                </a:solidFill>
              </a:rPr>
              <a:t>Wifi</a:t>
            </a:r>
            <a:r>
              <a:rPr lang="en-US" altLang="en-US" sz="1900" dirty="0">
                <a:solidFill>
                  <a:srgbClr val="FFFF66"/>
                </a:solidFill>
              </a:rPr>
              <a:t> (802.11) </a:t>
            </a:r>
            <a:r>
              <a:rPr lang="en-US" altLang="en-US" sz="1900" dirty="0" smtClean="0">
                <a:solidFill>
                  <a:srgbClr val="FFFF66"/>
                </a:solidFill>
              </a:rPr>
              <a:t>Network</a:t>
            </a:r>
            <a:endParaRPr lang="en-US" altLang="en-US" sz="1900" dirty="0">
              <a:solidFill>
                <a:srgbClr val="FFFF66"/>
              </a:solidFill>
            </a:endParaRPr>
          </a:p>
        </p:txBody>
      </p:sp>
      <p:sp>
        <p:nvSpPr>
          <p:cNvPr id="43031" name="AutoShape 17"/>
          <p:cNvSpPr>
            <a:spLocks noChangeArrowheads="1"/>
          </p:cNvSpPr>
          <p:nvPr/>
        </p:nvSpPr>
        <p:spPr bwMode="auto">
          <a:xfrm>
            <a:off x="2555875" y="2438400"/>
            <a:ext cx="1254125" cy="531018"/>
          </a:xfrm>
          <a:prstGeom prst="wedgeRoundRectCallout">
            <a:avLst>
              <a:gd name="adj1" fmla="val -17067"/>
              <a:gd name="adj2" fmla="val 146791"/>
              <a:gd name="adj3" fmla="val 16667"/>
            </a:avLst>
          </a:prstGeom>
          <a:solidFill>
            <a:schemeClr val="bg1">
              <a:alpha val="59999"/>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45715" tIns="22858" rIns="45715" bIns="22858"/>
          <a:lstStyle>
            <a:lvl1pPr defTabSz="574675" eaLnBrk="0" hangingPunct="0">
              <a:defRPr sz="900">
                <a:solidFill>
                  <a:schemeClr val="tx1"/>
                </a:solidFill>
                <a:latin typeface="Arial" pitchFamily="34" charset="0"/>
                <a:ea typeface="ＭＳ Ｐゴシック" pitchFamily="34" charset="-128"/>
              </a:defRPr>
            </a:lvl1pPr>
            <a:lvl2pPr marL="742950" indent="-285750" defTabSz="574675" eaLnBrk="0" hangingPunct="0">
              <a:defRPr sz="900">
                <a:solidFill>
                  <a:schemeClr val="tx1"/>
                </a:solidFill>
                <a:latin typeface="Arial" pitchFamily="34" charset="0"/>
                <a:ea typeface="ＭＳ Ｐゴシック" pitchFamily="34" charset="-128"/>
              </a:defRPr>
            </a:lvl2pPr>
            <a:lvl3pPr marL="1143000" indent="-228600" defTabSz="574675" eaLnBrk="0" hangingPunct="0">
              <a:defRPr sz="900">
                <a:solidFill>
                  <a:schemeClr val="tx1"/>
                </a:solidFill>
                <a:latin typeface="Arial" pitchFamily="34" charset="0"/>
                <a:ea typeface="ＭＳ Ｐゴシック" pitchFamily="34" charset="-128"/>
              </a:defRPr>
            </a:lvl3pPr>
            <a:lvl4pPr marL="1600200" indent="-228600" defTabSz="574675" eaLnBrk="0" hangingPunct="0">
              <a:defRPr sz="900">
                <a:solidFill>
                  <a:schemeClr val="tx1"/>
                </a:solidFill>
                <a:latin typeface="Arial" pitchFamily="34" charset="0"/>
                <a:ea typeface="ＭＳ Ｐゴシック" pitchFamily="34" charset="-128"/>
              </a:defRPr>
            </a:lvl4pPr>
            <a:lvl5pPr marL="2057400" indent="-228600" defTabSz="574675" eaLnBrk="0" hangingPunct="0">
              <a:defRPr sz="900">
                <a:solidFill>
                  <a:schemeClr val="tx1"/>
                </a:solidFill>
                <a:latin typeface="Arial" pitchFamily="34" charset="0"/>
                <a:ea typeface="ＭＳ Ｐゴシック" pitchFamily="34" charset="-128"/>
              </a:defRPr>
            </a:lvl5pPr>
            <a:lvl6pPr marL="25146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6pPr>
            <a:lvl7pPr marL="29718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7pPr>
            <a:lvl8pPr marL="34290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8pPr>
            <a:lvl9pPr marL="38862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9pPr>
          </a:lstStyle>
          <a:p>
            <a:pPr eaLnBrk="1" hangingPunct="1"/>
            <a:r>
              <a:rPr lang="en-US" altLang="en-US" sz="1600" dirty="0">
                <a:solidFill>
                  <a:srgbClr val="663300"/>
                </a:solidFill>
              </a:rPr>
              <a:t>Wilderness Lodge</a:t>
            </a:r>
          </a:p>
        </p:txBody>
      </p:sp>
      <p:sp>
        <p:nvSpPr>
          <p:cNvPr id="43032" name="AutoShape 17"/>
          <p:cNvSpPr>
            <a:spLocks noChangeArrowheads="1"/>
          </p:cNvSpPr>
          <p:nvPr/>
        </p:nvSpPr>
        <p:spPr bwMode="auto">
          <a:xfrm>
            <a:off x="4385205" y="3352800"/>
            <a:ext cx="1177395" cy="609600"/>
          </a:xfrm>
          <a:prstGeom prst="wedgeRoundRectCallout">
            <a:avLst>
              <a:gd name="adj1" fmla="val -46503"/>
              <a:gd name="adj2" fmla="val 126445"/>
              <a:gd name="adj3" fmla="val 16667"/>
            </a:avLst>
          </a:prstGeom>
          <a:solidFill>
            <a:schemeClr val="bg1">
              <a:alpha val="59999"/>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45715" tIns="22858" rIns="45715" bIns="22858"/>
          <a:lstStyle>
            <a:lvl1pPr defTabSz="574675" eaLnBrk="0" hangingPunct="0">
              <a:defRPr sz="900">
                <a:solidFill>
                  <a:schemeClr val="tx1"/>
                </a:solidFill>
                <a:latin typeface="Arial" pitchFamily="34" charset="0"/>
                <a:ea typeface="ＭＳ Ｐゴシック" pitchFamily="34" charset="-128"/>
              </a:defRPr>
            </a:lvl1pPr>
            <a:lvl2pPr marL="742950" indent="-285750" defTabSz="574675" eaLnBrk="0" hangingPunct="0">
              <a:defRPr sz="900">
                <a:solidFill>
                  <a:schemeClr val="tx1"/>
                </a:solidFill>
                <a:latin typeface="Arial" pitchFamily="34" charset="0"/>
                <a:ea typeface="ＭＳ Ｐゴシック" pitchFamily="34" charset="-128"/>
              </a:defRPr>
            </a:lvl2pPr>
            <a:lvl3pPr marL="1143000" indent="-228600" defTabSz="574675" eaLnBrk="0" hangingPunct="0">
              <a:defRPr sz="900">
                <a:solidFill>
                  <a:schemeClr val="tx1"/>
                </a:solidFill>
                <a:latin typeface="Arial" pitchFamily="34" charset="0"/>
                <a:ea typeface="ＭＳ Ｐゴシック" pitchFamily="34" charset="-128"/>
              </a:defRPr>
            </a:lvl3pPr>
            <a:lvl4pPr marL="1600200" indent="-228600" defTabSz="574675" eaLnBrk="0" hangingPunct="0">
              <a:defRPr sz="900">
                <a:solidFill>
                  <a:schemeClr val="tx1"/>
                </a:solidFill>
                <a:latin typeface="Arial" pitchFamily="34" charset="0"/>
                <a:ea typeface="ＭＳ Ｐゴシック" pitchFamily="34" charset="-128"/>
              </a:defRPr>
            </a:lvl4pPr>
            <a:lvl5pPr marL="2057400" indent="-228600" defTabSz="574675" eaLnBrk="0" hangingPunct="0">
              <a:defRPr sz="900">
                <a:solidFill>
                  <a:schemeClr val="tx1"/>
                </a:solidFill>
                <a:latin typeface="Arial" pitchFamily="34" charset="0"/>
                <a:ea typeface="ＭＳ Ｐゴシック" pitchFamily="34" charset="-128"/>
              </a:defRPr>
            </a:lvl5pPr>
            <a:lvl6pPr marL="25146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6pPr>
            <a:lvl7pPr marL="29718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7pPr>
            <a:lvl8pPr marL="34290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8pPr>
            <a:lvl9pPr marL="38862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9pPr>
          </a:lstStyle>
          <a:p>
            <a:pPr eaLnBrk="1" hangingPunct="1"/>
            <a:r>
              <a:rPr lang="en-US" altLang="en-US" sz="1600" dirty="0" smtClean="0">
                <a:solidFill>
                  <a:srgbClr val="663300"/>
                </a:solidFill>
              </a:rPr>
              <a:t>Steward’s </a:t>
            </a:r>
            <a:r>
              <a:rPr lang="en-US" altLang="en-US" sz="1600" dirty="0">
                <a:solidFill>
                  <a:srgbClr val="663300"/>
                </a:solidFill>
              </a:rPr>
              <a:t>Residence</a:t>
            </a:r>
            <a:endParaRPr lang="en-US" altLang="en-US" sz="1600" dirty="0">
              <a:solidFill>
                <a:srgbClr val="000000"/>
              </a:solidFill>
            </a:endParaRPr>
          </a:p>
        </p:txBody>
      </p:sp>
      <p:sp>
        <p:nvSpPr>
          <p:cNvPr id="43033" name="AutoShape 17"/>
          <p:cNvSpPr>
            <a:spLocks noChangeArrowheads="1"/>
          </p:cNvSpPr>
          <p:nvPr/>
        </p:nvSpPr>
        <p:spPr bwMode="auto">
          <a:xfrm>
            <a:off x="5699656" y="3626644"/>
            <a:ext cx="1463144" cy="869156"/>
          </a:xfrm>
          <a:prstGeom prst="wedgeRoundRectCallout">
            <a:avLst>
              <a:gd name="adj1" fmla="val -100110"/>
              <a:gd name="adj2" fmla="val 53742"/>
              <a:gd name="adj3" fmla="val 16667"/>
            </a:avLst>
          </a:prstGeom>
          <a:solidFill>
            <a:schemeClr val="bg1">
              <a:alpha val="59999"/>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45715" tIns="58189" rIns="45715" bIns="58189"/>
          <a:lstStyle>
            <a:lvl1pPr defTabSz="574675" eaLnBrk="0" hangingPunct="0">
              <a:defRPr sz="900">
                <a:solidFill>
                  <a:schemeClr val="tx1"/>
                </a:solidFill>
                <a:latin typeface="Arial" pitchFamily="34" charset="0"/>
                <a:ea typeface="ＭＳ Ｐゴシック" pitchFamily="34" charset="-128"/>
              </a:defRPr>
            </a:lvl1pPr>
            <a:lvl2pPr marL="742950" indent="-285750" defTabSz="574675" eaLnBrk="0" hangingPunct="0">
              <a:defRPr sz="900">
                <a:solidFill>
                  <a:schemeClr val="tx1"/>
                </a:solidFill>
                <a:latin typeface="Arial" pitchFamily="34" charset="0"/>
                <a:ea typeface="ＭＳ Ｐゴシック" pitchFamily="34" charset="-128"/>
              </a:defRPr>
            </a:lvl2pPr>
            <a:lvl3pPr marL="1143000" indent="-228600" defTabSz="574675" eaLnBrk="0" hangingPunct="0">
              <a:defRPr sz="900">
                <a:solidFill>
                  <a:schemeClr val="tx1"/>
                </a:solidFill>
                <a:latin typeface="Arial" pitchFamily="34" charset="0"/>
                <a:ea typeface="ＭＳ Ｐゴシック" pitchFamily="34" charset="-128"/>
              </a:defRPr>
            </a:lvl3pPr>
            <a:lvl4pPr marL="1600200" indent="-228600" defTabSz="574675" eaLnBrk="0" hangingPunct="0">
              <a:defRPr sz="900">
                <a:solidFill>
                  <a:schemeClr val="tx1"/>
                </a:solidFill>
                <a:latin typeface="Arial" pitchFamily="34" charset="0"/>
                <a:ea typeface="ＭＳ Ｐゴシック" pitchFamily="34" charset="-128"/>
              </a:defRPr>
            </a:lvl4pPr>
            <a:lvl5pPr marL="2057400" indent="-228600" defTabSz="574675" eaLnBrk="0" hangingPunct="0">
              <a:defRPr sz="900">
                <a:solidFill>
                  <a:schemeClr val="tx1"/>
                </a:solidFill>
                <a:latin typeface="Arial" pitchFamily="34" charset="0"/>
                <a:ea typeface="ＭＳ Ｐゴシック" pitchFamily="34" charset="-128"/>
              </a:defRPr>
            </a:lvl5pPr>
            <a:lvl6pPr marL="25146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6pPr>
            <a:lvl7pPr marL="29718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7pPr>
            <a:lvl8pPr marL="34290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8pPr>
            <a:lvl9pPr marL="38862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9pPr>
          </a:lstStyle>
          <a:p>
            <a:pPr eaLnBrk="1" hangingPunct="1"/>
            <a:r>
              <a:rPr lang="en-US" altLang="en-US" sz="1600" dirty="0" smtClean="0">
                <a:solidFill>
                  <a:srgbClr val="0066FF"/>
                </a:solidFill>
              </a:rPr>
              <a:t>Rivendell Research Site</a:t>
            </a:r>
            <a:endParaRPr lang="en-US" altLang="en-US" sz="1600" dirty="0">
              <a:solidFill>
                <a:srgbClr val="0066FF"/>
              </a:solidFill>
            </a:endParaRPr>
          </a:p>
          <a:p>
            <a:pPr eaLnBrk="1" hangingPunct="1"/>
            <a:r>
              <a:rPr lang="en-US" altLang="en-US" sz="1600" dirty="0" smtClean="0">
                <a:solidFill>
                  <a:srgbClr val="0066FF"/>
                </a:solidFill>
              </a:rPr>
              <a:t>ERCZO</a:t>
            </a:r>
            <a:endParaRPr lang="en-US" altLang="en-US" sz="1600" dirty="0">
              <a:solidFill>
                <a:srgbClr val="0066FF"/>
              </a:solidFill>
            </a:endParaRPr>
          </a:p>
        </p:txBody>
      </p:sp>
      <p:sp>
        <p:nvSpPr>
          <p:cNvPr id="43034" name="AutoShape 11"/>
          <p:cNvSpPr>
            <a:spLocks noChangeArrowheads="1"/>
          </p:cNvSpPr>
          <p:nvPr/>
        </p:nvSpPr>
        <p:spPr bwMode="auto">
          <a:xfrm>
            <a:off x="7296678" y="4572000"/>
            <a:ext cx="1390122" cy="381000"/>
          </a:xfrm>
          <a:prstGeom prst="wedgeRoundRectCallout">
            <a:avLst>
              <a:gd name="adj1" fmla="val -106270"/>
              <a:gd name="adj2" fmla="val 70079"/>
              <a:gd name="adj3" fmla="val 16667"/>
            </a:avLst>
          </a:prstGeom>
          <a:solidFill>
            <a:schemeClr val="bg1">
              <a:alpha val="67058"/>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lIns="45715" tIns="22858" rIns="45715" bIns="22858"/>
          <a:lstStyle>
            <a:lvl1pPr defTabSz="574675" eaLnBrk="0" hangingPunct="0">
              <a:defRPr sz="900">
                <a:solidFill>
                  <a:schemeClr val="tx1"/>
                </a:solidFill>
                <a:latin typeface="Arial" pitchFamily="34" charset="0"/>
                <a:ea typeface="ＭＳ Ｐゴシック" pitchFamily="34" charset="-128"/>
              </a:defRPr>
            </a:lvl1pPr>
            <a:lvl2pPr marL="742950" indent="-285750" defTabSz="574675" eaLnBrk="0" hangingPunct="0">
              <a:defRPr sz="900">
                <a:solidFill>
                  <a:schemeClr val="tx1"/>
                </a:solidFill>
                <a:latin typeface="Arial" pitchFamily="34" charset="0"/>
                <a:ea typeface="ＭＳ Ｐゴシック" pitchFamily="34" charset="-128"/>
              </a:defRPr>
            </a:lvl2pPr>
            <a:lvl3pPr marL="1143000" indent="-228600" defTabSz="574675" eaLnBrk="0" hangingPunct="0">
              <a:defRPr sz="900">
                <a:solidFill>
                  <a:schemeClr val="tx1"/>
                </a:solidFill>
                <a:latin typeface="Arial" pitchFamily="34" charset="0"/>
                <a:ea typeface="ＭＳ Ｐゴシック" pitchFamily="34" charset="-128"/>
              </a:defRPr>
            </a:lvl3pPr>
            <a:lvl4pPr marL="1600200" indent="-228600" defTabSz="574675" eaLnBrk="0" hangingPunct="0">
              <a:defRPr sz="900">
                <a:solidFill>
                  <a:schemeClr val="tx1"/>
                </a:solidFill>
                <a:latin typeface="Arial" pitchFamily="34" charset="0"/>
                <a:ea typeface="ＭＳ Ｐゴシック" pitchFamily="34" charset="-128"/>
              </a:defRPr>
            </a:lvl4pPr>
            <a:lvl5pPr marL="2057400" indent="-228600" defTabSz="574675" eaLnBrk="0" hangingPunct="0">
              <a:defRPr sz="900">
                <a:solidFill>
                  <a:schemeClr val="tx1"/>
                </a:solidFill>
                <a:latin typeface="Arial" pitchFamily="34" charset="0"/>
                <a:ea typeface="ＭＳ Ｐゴシック" pitchFamily="34" charset="-128"/>
              </a:defRPr>
            </a:lvl5pPr>
            <a:lvl6pPr marL="25146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6pPr>
            <a:lvl7pPr marL="29718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7pPr>
            <a:lvl8pPr marL="34290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8pPr>
            <a:lvl9pPr marL="38862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9pPr>
          </a:lstStyle>
          <a:p>
            <a:pPr eaLnBrk="1" hangingPunct="1"/>
            <a:r>
              <a:rPr lang="en-US" altLang="en-US" sz="1600" dirty="0" smtClean="0">
                <a:solidFill>
                  <a:srgbClr val="663300"/>
                </a:solidFill>
              </a:rPr>
              <a:t>Headquarters</a:t>
            </a:r>
            <a:endParaRPr lang="en-US" altLang="en-US" sz="1600" dirty="0">
              <a:solidFill>
                <a:srgbClr val="663300"/>
              </a:solidFill>
            </a:endParaRPr>
          </a:p>
        </p:txBody>
      </p:sp>
      <p:sp>
        <p:nvSpPr>
          <p:cNvPr id="59429" name="AutoShape 37"/>
          <p:cNvSpPr>
            <a:spLocks noChangeArrowheads="1"/>
          </p:cNvSpPr>
          <p:nvPr/>
        </p:nvSpPr>
        <p:spPr bwMode="auto">
          <a:xfrm>
            <a:off x="2895600" y="4500562"/>
            <a:ext cx="158750" cy="147638"/>
          </a:xfrm>
          <a:prstGeom prst="can">
            <a:avLst>
              <a:gd name="adj" fmla="val 25833"/>
            </a:avLst>
          </a:prstGeom>
          <a:solidFill>
            <a:srgbClr val="FF99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45472" tIns="72736" rIns="145472" bIns="72736" anchor="ctr"/>
          <a:lstStyle/>
          <a:p>
            <a:pPr>
              <a:defRPr/>
            </a:pPr>
            <a:endParaRPr lang="en-US">
              <a:latin typeface="Arial" charset="0"/>
              <a:ea typeface="ＭＳ Ｐゴシック" charset="0"/>
              <a:cs typeface="Arial" charset="0"/>
            </a:endParaRPr>
          </a:p>
        </p:txBody>
      </p:sp>
      <p:sp>
        <p:nvSpPr>
          <p:cNvPr id="59430" name="AutoShape 38"/>
          <p:cNvSpPr>
            <a:spLocks noChangeArrowheads="1"/>
          </p:cNvSpPr>
          <p:nvPr/>
        </p:nvSpPr>
        <p:spPr bwMode="auto">
          <a:xfrm>
            <a:off x="4114800" y="2667000"/>
            <a:ext cx="158750" cy="147638"/>
          </a:xfrm>
          <a:prstGeom prst="can">
            <a:avLst>
              <a:gd name="adj" fmla="val 25833"/>
            </a:avLst>
          </a:prstGeom>
          <a:solidFill>
            <a:srgbClr val="FF99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45472" tIns="72736" rIns="145472" bIns="72736" anchor="ctr"/>
          <a:lstStyle/>
          <a:p>
            <a:pPr>
              <a:defRPr/>
            </a:pPr>
            <a:endParaRPr lang="en-US">
              <a:latin typeface="Arial" charset="0"/>
              <a:ea typeface="ＭＳ Ｐゴシック" charset="0"/>
              <a:cs typeface="Arial" charset="0"/>
            </a:endParaRPr>
          </a:p>
        </p:txBody>
      </p:sp>
      <p:sp>
        <p:nvSpPr>
          <p:cNvPr id="59431" name="AutoShape 39"/>
          <p:cNvSpPr>
            <a:spLocks noChangeArrowheads="1"/>
          </p:cNvSpPr>
          <p:nvPr/>
        </p:nvSpPr>
        <p:spPr bwMode="auto">
          <a:xfrm>
            <a:off x="2362200" y="3505200"/>
            <a:ext cx="158750" cy="147638"/>
          </a:xfrm>
          <a:prstGeom prst="can">
            <a:avLst>
              <a:gd name="adj" fmla="val 25833"/>
            </a:avLst>
          </a:prstGeom>
          <a:solidFill>
            <a:srgbClr val="FF99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45472" tIns="72736" rIns="145472" bIns="72736" anchor="ctr"/>
          <a:lstStyle/>
          <a:p>
            <a:pPr>
              <a:defRPr/>
            </a:pPr>
            <a:endParaRPr lang="en-US">
              <a:latin typeface="Arial" charset="0"/>
              <a:ea typeface="ＭＳ Ｐゴシック" charset="0"/>
              <a:cs typeface="Arial" charset="0"/>
            </a:endParaRPr>
          </a:p>
        </p:txBody>
      </p:sp>
      <p:sp>
        <p:nvSpPr>
          <p:cNvPr id="59432" name="AutoShape 40"/>
          <p:cNvSpPr>
            <a:spLocks noChangeArrowheads="1"/>
          </p:cNvSpPr>
          <p:nvPr/>
        </p:nvSpPr>
        <p:spPr bwMode="auto">
          <a:xfrm>
            <a:off x="5937250" y="5414962"/>
            <a:ext cx="158750" cy="147638"/>
          </a:xfrm>
          <a:prstGeom prst="can">
            <a:avLst>
              <a:gd name="adj" fmla="val 25833"/>
            </a:avLst>
          </a:prstGeom>
          <a:solidFill>
            <a:srgbClr val="FF99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45472" tIns="72736" rIns="145472" bIns="72736" anchor="ctr"/>
          <a:lstStyle/>
          <a:p>
            <a:pPr>
              <a:defRPr/>
            </a:pPr>
            <a:endParaRPr lang="en-US">
              <a:latin typeface="Arial" charset="0"/>
              <a:ea typeface="ＭＳ Ｐゴシック" charset="0"/>
              <a:cs typeface="Arial" charset="0"/>
            </a:endParaRPr>
          </a:p>
        </p:txBody>
      </p:sp>
      <p:sp>
        <p:nvSpPr>
          <p:cNvPr id="59433" name="AutoShape 41"/>
          <p:cNvSpPr>
            <a:spLocks noChangeArrowheads="1"/>
          </p:cNvSpPr>
          <p:nvPr/>
        </p:nvSpPr>
        <p:spPr bwMode="auto">
          <a:xfrm>
            <a:off x="8299450" y="304800"/>
            <a:ext cx="158750" cy="147638"/>
          </a:xfrm>
          <a:prstGeom prst="can">
            <a:avLst>
              <a:gd name="adj" fmla="val 25833"/>
            </a:avLst>
          </a:prstGeom>
          <a:solidFill>
            <a:srgbClr val="FF99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45472" tIns="72736" rIns="145472" bIns="72736" anchor="ctr"/>
          <a:lstStyle/>
          <a:p>
            <a:pPr>
              <a:defRPr/>
            </a:pPr>
            <a:endParaRPr lang="en-US">
              <a:latin typeface="Arial" charset="0"/>
              <a:ea typeface="ＭＳ Ｐゴシック" charset="0"/>
              <a:cs typeface="Arial" charset="0"/>
            </a:endParaRPr>
          </a:p>
        </p:txBody>
      </p:sp>
      <p:sp>
        <p:nvSpPr>
          <p:cNvPr id="59434" name="AutoShape 42"/>
          <p:cNvSpPr>
            <a:spLocks noChangeArrowheads="1"/>
          </p:cNvSpPr>
          <p:nvPr/>
        </p:nvSpPr>
        <p:spPr bwMode="auto">
          <a:xfrm>
            <a:off x="6251046" y="5029200"/>
            <a:ext cx="225954" cy="228600"/>
          </a:xfrm>
          <a:prstGeom prst="cube">
            <a:avLst>
              <a:gd name="adj" fmla="val 25000"/>
            </a:avLst>
          </a:prstGeom>
          <a:solidFill>
            <a:srgbClr val="996633"/>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45472" tIns="72736" rIns="145472" bIns="72736" anchor="ctr"/>
          <a:lstStyle/>
          <a:p>
            <a:pPr>
              <a:defRPr/>
            </a:pPr>
            <a:endParaRPr lang="en-US">
              <a:latin typeface="Arial" charset="0"/>
              <a:ea typeface="ＭＳ Ｐゴシック" charset="0"/>
              <a:cs typeface="Arial" charset="0"/>
            </a:endParaRPr>
          </a:p>
        </p:txBody>
      </p:sp>
      <p:sp>
        <p:nvSpPr>
          <p:cNvPr id="59435" name="AutoShape 43"/>
          <p:cNvSpPr>
            <a:spLocks noChangeArrowheads="1"/>
          </p:cNvSpPr>
          <p:nvPr/>
        </p:nvSpPr>
        <p:spPr bwMode="auto">
          <a:xfrm>
            <a:off x="4271433" y="4591050"/>
            <a:ext cx="148167" cy="133350"/>
          </a:xfrm>
          <a:prstGeom prst="cube">
            <a:avLst>
              <a:gd name="adj" fmla="val 25000"/>
            </a:avLst>
          </a:prstGeom>
          <a:solidFill>
            <a:srgbClr val="996633"/>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45472" tIns="72736" rIns="145472" bIns="72736" anchor="ctr"/>
          <a:lstStyle/>
          <a:p>
            <a:pPr>
              <a:defRPr/>
            </a:pPr>
            <a:endParaRPr lang="en-US">
              <a:latin typeface="Arial" charset="0"/>
              <a:ea typeface="ＭＳ Ｐゴシック" charset="0"/>
              <a:cs typeface="Arial" charset="0"/>
            </a:endParaRPr>
          </a:p>
        </p:txBody>
      </p:sp>
      <p:sp>
        <p:nvSpPr>
          <p:cNvPr id="59436" name="AutoShape 44"/>
          <p:cNvSpPr>
            <a:spLocks noChangeArrowheads="1"/>
          </p:cNvSpPr>
          <p:nvPr/>
        </p:nvSpPr>
        <p:spPr bwMode="auto">
          <a:xfrm>
            <a:off x="2895601" y="3657600"/>
            <a:ext cx="228600" cy="228600"/>
          </a:xfrm>
          <a:prstGeom prst="cube">
            <a:avLst>
              <a:gd name="adj" fmla="val 25000"/>
            </a:avLst>
          </a:prstGeom>
          <a:solidFill>
            <a:srgbClr val="996633"/>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45472" tIns="72736" rIns="145472" bIns="72736" anchor="ctr"/>
          <a:lstStyle/>
          <a:p>
            <a:pPr>
              <a:defRPr/>
            </a:pPr>
            <a:endParaRPr lang="en-US">
              <a:latin typeface="Arial" charset="0"/>
              <a:ea typeface="ＭＳ Ｐゴシック" charset="0"/>
              <a:cs typeface="Arial" charset="0"/>
            </a:endParaRPr>
          </a:p>
        </p:txBody>
      </p:sp>
      <p:sp>
        <p:nvSpPr>
          <p:cNvPr id="59437" name="AutoShape 45"/>
          <p:cNvSpPr>
            <a:spLocks noChangeArrowheads="1"/>
          </p:cNvSpPr>
          <p:nvPr/>
        </p:nvSpPr>
        <p:spPr bwMode="auto">
          <a:xfrm>
            <a:off x="4684183" y="4452937"/>
            <a:ext cx="192617" cy="195263"/>
          </a:xfrm>
          <a:prstGeom prst="cube">
            <a:avLst>
              <a:gd name="adj" fmla="val 25000"/>
            </a:avLst>
          </a:prstGeom>
          <a:solidFill>
            <a:srgbClr val="3366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45472" tIns="72736" rIns="145472" bIns="72736" anchor="ctr"/>
          <a:lstStyle/>
          <a:p>
            <a:pPr>
              <a:defRPr/>
            </a:pPr>
            <a:endParaRPr lang="en-US">
              <a:latin typeface="Arial" charset="0"/>
              <a:ea typeface="ＭＳ Ｐゴシック" charset="0"/>
              <a:cs typeface="Arial" charset="0"/>
            </a:endParaRPr>
          </a:p>
        </p:txBody>
      </p:sp>
      <p:sp>
        <p:nvSpPr>
          <p:cNvPr id="43044" name="AutoShape 13"/>
          <p:cNvSpPr>
            <a:spLocks noChangeArrowheads="1"/>
          </p:cNvSpPr>
          <p:nvPr/>
        </p:nvSpPr>
        <p:spPr bwMode="auto">
          <a:xfrm>
            <a:off x="5791200" y="5960268"/>
            <a:ext cx="762000" cy="364332"/>
          </a:xfrm>
          <a:prstGeom prst="wedgeRoundRectCallout">
            <a:avLst>
              <a:gd name="adj1" fmla="val -21277"/>
              <a:gd name="adj2" fmla="val -148628"/>
              <a:gd name="adj3" fmla="val 16667"/>
            </a:avLst>
          </a:prstGeom>
          <a:solidFill>
            <a:schemeClr val="bg1">
              <a:alpha val="67058"/>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lIns="45715" tIns="22858" rIns="45715" bIns="22858"/>
          <a:lstStyle>
            <a:lvl1pPr defTabSz="574675" eaLnBrk="0" hangingPunct="0">
              <a:defRPr sz="900">
                <a:solidFill>
                  <a:schemeClr val="tx1"/>
                </a:solidFill>
                <a:latin typeface="Arial" pitchFamily="34" charset="0"/>
                <a:ea typeface="ＭＳ Ｐゴシック" pitchFamily="34" charset="-128"/>
              </a:defRPr>
            </a:lvl1pPr>
            <a:lvl2pPr marL="742950" indent="-285750" defTabSz="574675" eaLnBrk="0" hangingPunct="0">
              <a:defRPr sz="900">
                <a:solidFill>
                  <a:schemeClr val="tx1"/>
                </a:solidFill>
                <a:latin typeface="Arial" pitchFamily="34" charset="0"/>
                <a:ea typeface="ＭＳ Ｐゴシック" pitchFamily="34" charset="-128"/>
              </a:defRPr>
            </a:lvl2pPr>
            <a:lvl3pPr marL="1143000" indent="-228600" defTabSz="574675" eaLnBrk="0" hangingPunct="0">
              <a:defRPr sz="900">
                <a:solidFill>
                  <a:schemeClr val="tx1"/>
                </a:solidFill>
                <a:latin typeface="Arial" pitchFamily="34" charset="0"/>
                <a:ea typeface="ＭＳ Ｐゴシック" pitchFamily="34" charset="-128"/>
              </a:defRPr>
            </a:lvl3pPr>
            <a:lvl4pPr marL="1600200" indent="-228600" defTabSz="574675" eaLnBrk="0" hangingPunct="0">
              <a:defRPr sz="900">
                <a:solidFill>
                  <a:schemeClr val="tx1"/>
                </a:solidFill>
                <a:latin typeface="Arial" pitchFamily="34" charset="0"/>
                <a:ea typeface="ＭＳ Ｐゴシック" pitchFamily="34" charset="-128"/>
              </a:defRPr>
            </a:lvl4pPr>
            <a:lvl5pPr marL="2057400" indent="-228600" defTabSz="574675" eaLnBrk="0" hangingPunct="0">
              <a:defRPr sz="900">
                <a:solidFill>
                  <a:schemeClr val="tx1"/>
                </a:solidFill>
                <a:latin typeface="Arial" pitchFamily="34" charset="0"/>
                <a:ea typeface="ＭＳ Ｐゴシック" pitchFamily="34" charset="-128"/>
              </a:defRPr>
            </a:lvl5pPr>
            <a:lvl6pPr marL="25146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6pPr>
            <a:lvl7pPr marL="29718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7pPr>
            <a:lvl8pPr marL="34290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8pPr>
            <a:lvl9pPr marL="38862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9pPr>
          </a:lstStyle>
          <a:p>
            <a:pPr eaLnBrk="1" hangingPunct="1"/>
            <a:r>
              <a:rPr lang="en-US" altLang="en-US" sz="1600" dirty="0" smtClean="0">
                <a:solidFill>
                  <a:srgbClr val="FF6600"/>
                </a:solidFill>
              </a:rPr>
              <a:t>Relay</a:t>
            </a:r>
            <a:endParaRPr lang="en-US" altLang="en-US" sz="1600" dirty="0"/>
          </a:p>
        </p:txBody>
      </p:sp>
      <p:sp>
        <p:nvSpPr>
          <p:cNvPr id="43045" name="AutoShape 16"/>
          <p:cNvSpPr>
            <a:spLocks noChangeArrowheads="1"/>
          </p:cNvSpPr>
          <p:nvPr/>
        </p:nvSpPr>
        <p:spPr bwMode="auto">
          <a:xfrm>
            <a:off x="3962400" y="1981200"/>
            <a:ext cx="781050" cy="342900"/>
          </a:xfrm>
          <a:prstGeom prst="wedgeRoundRectCallout">
            <a:avLst>
              <a:gd name="adj1" fmla="val -22679"/>
              <a:gd name="adj2" fmla="val 118285"/>
              <a:gd name="adj3" fmla="val 16667"/>
            </a:avLst>
          </a:prstGeom>
          <a:solidFill>
            <a:schemeClr val="bg1">
              <a:alpha val="54901"/>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45715" tIns="22858" rIns="45715" bIns="22858"/>
          <a:lstStyle>
            <a:lvl1pPr defTabSz="574675" eaLnBrk="0" hangingPunct="0">
              <a:defRPr sz="900">
                <a:solidFill>
                  <a:schemeClr val="tx1"/>
                </a:solidFill>
                <a:latin typeface="Arial" pitchFamily="34" charset="0"/>
                <a:ea typeface="ＭＳ Ｐゴシック" pitchFamily="34" charset="-128"/>
              </a:defRPr>
            </a:lvl1pPr>
            <a:lvl2pPr marL="742950" indent="-285750" defTabSz="574675" eaLnBrk="0" hangingPunct="0">
              <a:defRPr sz="900">
                <a:solidFill>
                  <a:schemeClr val="tx1"/>
                </a:solidFill>
                <a:latin typeface="Arial" pitchFamily="34" charset="0"/>
                <a:ea typeface="ＭＳ Ｐゴシック" pitchFamily="34" charset="-128"/>
              </a:defRPr>
            </a:lvl2pPr>
            <a:lvl3pPr marL="1143000" indent="-228600" defTabSz="574675" eaLnBrk="0" hangingPunct="0">
              <a:defRPr sz="900">
                <a:solidFill>
                  <a:schemeClr val="tx1"/>
                </a:solidFill>
                <a:latin typeface="Arial" pitchFamily="34" charset="0"/>
                <a:ea typeface="ＭＳ Ｐゴシック" pitchFamily="34" charset="-128"/>
              </a:defRPr>
            </a:lvl3pPr>
            <a:lvl4pPr marL="1600200" indent="-228600" defTabSz="574675" eaLnBrk="0" hangingPunct="0">
              <a:defRPr sz="900">
                <a:solidFill>
                  <a:schemeClr val="tx1"/>
                </a:solidFill>
                <a:latin typeface="Arial" pitchFamily="34" charset="0"/>
                <a:ea typeface="ＭＳ Ｐゴシック" pitchFamily="34" charset="-128"/>
              </a:defRPr>
            </a:lvl4pPr>
            <a:lvl5pPr marL="2057400" indent="-228600" defTabSz="574675" eaLnBrk="0" hangingPunct="0">
              <a:defRPr sz="900">
                <a:solidFill>
                  <a:schemeClr val="tx1"/>
                </a:solidFill>
                <a:latin typeface="Arial" pitchFamily="34" charset="0"/>
                <a:ea typeface="ＭＳ Ｐゴシック" pitchFamily="34" charset="-128"/>
              </a:defRPr>
            </a:lvl5pPr>
            <a:lvl6pPr marL="25146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6pPr>
            <a:lvl7pPr marL="29718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7pPr>
            <a:lvl8pPr marL="34290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8pPr>
            <a:lvl9pPr marL="3886200" indent="-228600" defTabSz="574675" eaLnBrk="0" fontAlgn="base" hangingPunct="0">
              <a:spcBef>
                <a:spcPct val="0"/>
              </a:spcBef>
              <a:spcAft>
                <a:spcPct val="0"/>
              </a:spcAft>
              <a:defRPr sz="900">
                <a:solidFill>
                  <a:schemeClr val="tx1"/>
                </a:solidFill>
                <a:latin typeface="Arial" pitchFamily="34" charset="0"/>
                <a:ea typeface="ＭＳ Ｐゴシック" pitchFamily="34" charset="-128"/>
              </a:defRPr>
            </a:lvl9pPr>
          </a:lstStyle>
          <a:p>
            <a:pPr eaLnBrk="1" hangingPunct="1"/>
            <a:r>
              <a:rPr lang="en-US" altLang="en-US" sz="1600" dirty="0" smtClean="0">
                <a:solidFill>
                  <a:srgbClr val="FF6600"/>
                </a:solidFill>
              </a:rPr>
              <a:t>Relay</a:t>
            </a:r>
            <a:endParaRPr lang="en-US" altLang="en-US" sz="1600" dirty="0">
              <a:solidFill>
                <a:srgbClr val="FF6600"/>
              </a:solidFill>
            </a:endParaRPr>
          </a:p>
        </p:txBody>
      </p:sp>
      <p:sp>
        <p:nvSpPr>
          <p:cNvPr id="39" name="TextBox 5"/>
          <p:cNvSpPr txBox="1">
            <a:spLocks noChangeArrowheads="1"/>
          </p:cNvSpPr>
          <p:nvPr/>
        </p:nvSpPr>
        <p:spPr bwMode="auto">
          <a:xfrm>
            <a:off x="17810" y="76200"/>
            <a:ext cx="493519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smtClean="0">
                <a:solidFill>
                  <a:schemeClr val="bg1"/>
                </a:solidFill>
              </a:rPr>
              <a:t>Angelo Coast Range Reserve</a:t>
            </a:r>
          </a:p>
        </p:txBody>
      </p:sp>
    </p:spTree>
    <p:extLst>
      <p:ext uri="{BB962C8B-B14F-4D97-AF65-F5344CB8AC3E}">
        <p14:creationId xmlns:p14="http://schemas.microsoft.com/office/powerpoint/2010/main" val="2350582107"/>
      </p:ext>
    </p:extLst>
  </p:cSld>
  <p:clrMapOvr>
    <a:masterClrMapping/>
  </p:clrMapOvr>
  <mc:AlternateContent xmlns:mc="http://schemas.openxmlformats.org/markup-compatibility/2006" xmlns:p14="http://schemas.microsoft.com/office/powerpoint/2010/main">
    <mc:Choice Requires="p14">
      <p:transition spd="slow" p14:dur="2000" advTm="59300"/>
    </mc:Choice>
    <mc:Fallback xmlns="">
      <p:transition xmlns:p14="http://schemas.microsoft.com/office/powerpoint/2010/main" spd="slow" advTm="593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76200"/>
            <a:ext cx="5764976" cy="584775"/>
          </a:xfrm>
          <a:prstGeom prst="rect">
            <a:avLst/>
          </a:prstGeom>
          <a:noFill/>
        </p:spPr>
        <p:txBody>
          <a:bodyPr wrap="none" rtlCol="0">
            <a:spAutoFit/>
          </a:bodyPr>
          <a:lstStyle/>
          <a:p>
            <a:r>
              <a:rPr lang="en-US" sz="3200" dirty="0" smtClean="0"/>
              <a:t>Networking: </a:t>
            </a:r>
            <a:r>
              <a:rPr lang="en-US" sz="3200" dirty="0" smtClean="0"/>
              <a:t>Internet </a:t>
            </a:r>
            <a:r>
              <a:rPr lang="en-US" sz="3200" dirty="0" smtClean="0"/>
              <a:t>Radio Types</a:t>
            </a:r>
            <a:endParaRPr lang="en-US" sz="3200" dirty="0"/>
          </a:p>
        </p:txBody>
      </p:sp>
      <p:sp>
        <p:nvSpPr>
          <p:cNvPr id="5" name="TextBox 4"/>
          <p:cNvSpPr txBox="1"/>
          <p:nvPr/>
        </p:nvSpPr>
        <p:spPr>
          <a:xfrm>
            <a:off x="-484" y="706285"/>
            <a:ext cx="5917004" cy="461665"/>
          </a:xfrm>
          <a:prstGeom prst="rect">
            <a:avLst/>
          </a:prstGeom>
          <a:noFill/>
        </p:spPr>
        <p:txBody>
          <a:bodyPr wrap="none" rtlCol="0">
            <a:spAutoFit/>
          </a:bodyPr>
          <a:lstStyle/>
          <a:p>
            <a:r>
              <a:rPr lang="en-US" sz="2400" b="1" dirty="0" smtClean="0"/>
              <a:t>Backhaul</a:t>
            </a:r>
            <a:r>
              <a:rPr lang="en-US" sz="2400" dirty="0" smtClean="0"/>
              <a:t>: High Power P2P Radios (5-15 watts)</a:t>
            </a:r>
            <a:endParaRPr lang="en-US" sz="2400" dirty="0"/>
          </a:p>
        </p:txBody>
      </p:sp>
      <p:sp>
        <p:nvSpPr>
          <p:cNvPr id="8" name="TextBox 7"/>
          <p:cNvSpPr txBox="1"/>
          <p:nvPr/>
        </p:nvSpPr>
        <p:spPr>
          <a:xfrm>
            <a:off x="381000" y="1219200"/>
            <a:ext cx="2236510" cy="923330"/>
          </a:xfrm>
          <a:prstGeom prst="rect">
            <a:avLst/>
          </a:prstGeom>
          <a:noFill/>
        </p:spPr>
        <p:txBody>
          <a:bodyPr wrap="none" rtlCol="0">
            <a:spAutoFit/>
          </a:bodyPr>
          <a:lstStyle/>
          <a:p>
            <a:pPr marL="285750" indent="-285750">
              <a:buFont typeface="Arial"/>
              <a:buChar char="•"/>
            </a:pPr>
            <a:r>
              <a:rPr lang="en-US" dirty="0" err="1" smtClean="0">
                <a:latin typeface="Arial"/>
                <a:cs typeface="Arial"/>
              </a:rPr>
              <a:t>Ubiquiti</a:t>
            </a:r>
            <a:r>
              <a:rPr lang="en-US" dirty="0" smtClean="0">
                <a:latin typeface="Arial"/>
                <a:cs typeface="Arial"/>
              </a:rPr>
              <a:t> Rocket</a:t>
            </a:r>
          </a:p>
          <a:p>
            <a:pPr marL="285750" indent="-285750">
              <a:buFont typeface="Arial"/>
              <a:buChar char="•"/>
            </a:pPr>
            <a:r>
              <a:rPr lang="en-US" dirty="0" smtClean="0">
                <a:latin typeface="Arial"/>
                <a:cs typeface="Arial"/>
              </a:rPr>
              <a:t>Motorola Canopy</a:t>
            </a:r>
          </a:p>
          <a:p>
            <a:pPr marL="285750" indent="-285750">
              <a:buFont typeface="Arial"/>
              <a:buChar char="•"/>
            </a:pPr>
            <a:r>
              <a:rPr lang="en-US" dirty="0" err="1" smtClean="0">
                <a:latin typeface="Arial"/>
                <a:cs typeface="Arial"/>
              </a:rPr>
              <a:t>Eion</a:t>
            </a:r>
            <a:r>
              <a:rPr lang="en-US" dirty="0" smtClean="0">
                <a:latin typeface="Arial"/>
                <a:cs typeface="Arial"/>
              </a:rPr>
              <a:t> VIP110-24</a:t>
            </a:r>
          </a:p>
        </p:txBody>
      </p:sp>
      <p:pic>
        <p:nvPicPr>
          <p:cNvPr id="4" name="Picture 3" descr="campbell rf450.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000" y="4191000"/>
            <a:ext cx="2362200" cy="1267714"/>
          </a:xfrm>
          <a:prstGeom prst="rect">
            <a:avLst/>
          </a:prstGeom>
        </p:spPr>
      </p:pic>
      <p:sp>
        <p:nvSpPr>
          <p:cNvPr id="6" name="TextBox 5"/>
          <p:cNvSpPr txBox="1"/>
          <p:nvPr/>
        </p:nvSpPr>
        <p:spPr>
          <a:xfrm>
            <a:off x="0" y="3613666"/>
            <a:ext cx="3329006" cy="461665"/>
          </a:xfrm>
          <a:prstGeom prst="rect">
            <a:avLst/>
          </a:prstGeom>
          <a:noFill/>
        </p:spPr>
        <p:txBody>
          <a:bodyPr wrap="none" rtlCol="0">
            <a:spAutoFit/>
          </a:bodyPr>
          <a:lstStyle/>
          <a:p>
            <a:r>
              <a:rPr lang="en-US" sz="2400" b="1" dirty="0" smtClean="0"/>
              <a:t>Uplink</a:t>
            </a:r>
            <a:r>
              <a:rPr lang="en-US" sz="2400" dirty="0" smtClean="0"/>
              <a:t> Radios (1-5 watts)</a:t>
            </a:r>
            <a:endParaRPr lang="en-US" sz="2400" dirty="0"/>
          </a:p>
        </p:txBody>
      </p:sp>
      <p:sp>
        <p:nvSpPr>
          <p:cNvPr id="11" name="TextBox 10"/>
          <p:cNvSpPr txBox="1"/>
          <p:nvPr/>
        </p:nvSpPr>
        <p:spPr>
          <a:xfrm>
            <a:off x="533400" y="4038600"/>
            <a:ext cx="3191899" cy="646331"/>
          </a:xfrm>
          <a:prstGeom prst="rect">
            <a:avLst/>
          </a:prstGeom>
          <a:noFill/>
        </p:spPr>
        <p:txBody>
          <a:bodyPr wrap="none" rtlCol="0">
            <a:spAutoFit/>
          </a:bodyPr>
          <a:lstStyle/>
          <a:p>
            <a:pPr marL="285750" indent="-285750">
              <a:buFont typeface="Arial"/>
              <a:buChar char="•"/>
            </a:pPr>
            <a:r>
              <a:rPr lang="en-US" dirty="0" smtClean="0">
                <a:latin typeface="Arial"/>
                <a:cs typeface="Arial"/>
              </a:rPr>
              <a:t>Campbell Scientific RF450</a:t>
            </a:r>
          </a:p>
          <a:p>
            <a:pPr marL="285750" indent="-285750">
              <a:buFont typeface="Arial"/>
              <a:buChar char="•"/>
            </a:pPr>
            <a:r>
              <a:rPr lang="en-US" dirty="0" smtClean="0">
                <a:latin typeface="Arial"/>
                <a:cs typeface="Arial"/>
              </a:rPr>
              <a:t>Custom </a:t>
            </a:r>
            <a:r>
              <a:rPr lang="en-US" dirty="0" err="1" smtClean="0">
                <a:latin typeface="Arial"/>
                <a:cs typeface="Arial"/>
              </a:rPr>
              <a:t>Wifi</a:t>
            </a:r>
            <a:r>
              <a:rPr lang="en-US" dirty="0" smtClean="0">
                <a:latin typeface="Arial"/>
                <a:cs typeface="Arial"/>
              </a:rPr>
              <a:t> radios</a:t>
            </a:r>
            <a:endParaRPr lang="en-US" dirty="0">
              <a:latin typeface="Arial"/>
              <a:cs typeface="Arial"/>
            </a:endParaRPr>
          </a:p>
        </p:txBody>
      </p:sp>
      <p:grpSp>
        <p:nvGrpSpPr>
          <p:cNvPr id="20" name="Group 19"/>
          <p:cNvGrpSpPr/>
          <p:nvPr/>
        </p:nvGrpSpPr>
        <p:grpSpPr>
          <a:xfrm>
            <a:off x="0" y="2133600"/>
            <a:ext cx="9144000" cy="2514600"/>
            <a:chOff x="0" y="2133600"/>
            <a:chExt cx="9144000" cy="2514600"/>
          </a:xfrm>
        </p:grpSpPr>
        <p:sp>
          <p:nvSpPr>
            <p:cNvPr id="10" name="TextBox 9"/>
            <p:cNvSpPr txBox="1"/>
            <p:nvPr/>
          </p:nvSpPr>
          <p:spPr>
            <a:xfrm>
              <a:off x="0" y="2133600"/>
              <a:ext cx="1782159" cy="461665"/>
            </a:xfrm>
            <a:prstGeom prst="rect">
              <a:avLst/>
            </a:prstGeom>
            <a:noFill/>
          </p:spPr>
          <p:txBody>
            <a:bodyPr wrap="none" rtlCol="0">
              <a:spAutoFit/>
            </a:bodyPr>
            <a:lstStyle/>
            <a:p>
              <a:r>
                <a:rPr lang="en-US" sz="2400" dirty="0" smtClean="0"/>
                <a:t>Mesh Radios</a:t>
              </a:r>
            </a:p>
          </p:txBody>
        </p:sp>
        <p:sp>
          <p:nvSpPr>
            <p:cNvPr id="12" name="Rectangle 11"/>
            <p:cNvSpPr/>
            <p:nvPr/>
          </p:nvSpPr>
          <p:spPr>
            <a:xfrm>
              <a:off x="457199" y="2438400"/>
              <a:ext cx="3657601" cy="1200329"/>
            </a:xfrm>
            <a:prstGeom prst="rect">
              <a:avLst/>
            </a:prstGeom>
          </p:spPr>
          <p:txBody>
            <a:bodyPr wrap="square">
              <a:spAutoFit/>
            </a:bodyPr>
            <a:lstStyle/>
            <a:p>
              <a:pPr marL="285750" indent="-285750">
                <a:buFont typeface="Arial"/>
                <a:buChar char="•"/>
              </a:pPr>
              <a:r>
                <a:rPr lang="en-US" dirty="0" smtClean="0">
                  <a:latin typeface="Arial"/>
                  <a:cs typeface="Arial"/>
                </a:rPr>
                <a:t>Prof. Steven Glazer </a:t>
              </a:r>
              <a:r>
                <a:rPr lang="en-US" dirty="0" err="1" smtClean="0">
                  <a:latin typeface="Arial"/>
                  <a:cs typeface="Arial"/>
                </a:rPr>
                <a:t>NeoMotes</a:t>
              </a:r>
              <a:endParaRPr lang="en-US" dirty="0" smtClean="0">
                <a:latin typeface="Arial"/>
                <a:cs typeface="Arial"/>
              </a:endParaRPr>
            </a:p>
            <a:p>
              <a:pPr marL="285750" indent="-285750">
                <a:buFont typeface="Arial"/>
                <a:buChar char="•"/>
              </a:pPr>
              <a:r>
                <a:rPr lang="en-US" dirty="0" err="1">
                  <a:latin typeface="Arial"/>
                  <a:cs typeface="Arial"/>
                </a:rPr>
                <a:t>TerraSense</a:t>
              </a:r>
              <a:r>
                <a:rPr lang="en-US" dirty="0">
                  <a:latin typeface="Arial"/>
                  <a:cs typeface="Arial"/>
                </a:rPr>
                <a:t> Arduino Motes</a:t>
              </a:r>
            </a:p>
            <a:p>
              <a:pPr marL="285750" indent="-285750">
                <a:buFont typeface="Arial"/>
                <a:buChar char="•"/>
              </a:pPr>
              <a:r>
                <a:rPr lang="en-US" dirty="0" err="1" smtClean="0">
                  <a:latin typeface="Arial"/>
                  <a:cs typeface="Arial"/>
                </a:rPr>
                <a:t>Tranzeo</a:t>
              </a:r>
              <a:r>
                <a:rPr lang="en-US" dirty="0" smtClean="0">
                  <a:latin typeface="Arial"/>
                  <a:cs typeface="Arial"/>
                </a:rPr>
                <a:t> </a:t>
              </a:r>
              <a:r>
                <a:rPr lang="en-US" dirty="0">
                  <a:latin typeface="Arial"/>
                  <a:cs typeface="Arial"/>
                </a:rPr>
                <a:t>Mesh</a:t>
              </a:r>
            </a:p>
            <a:p>
              <a:pPr marL="285750" indent="-285750">
                <a:buFont typeface="Arial"/>
                <a:buChar char="•"/>
              </a:pPr>
              <a:r>
                <a:rPr lang="en-US" dirty="0" err="1">
                  <a:latin typeface="Arial"/>
                  <a:cs typeface="Arial"/>
                </a:rPr>
                <a:t>Memsic</a:t>
              </a:r>
              <a:r>
                <a:rPr lang="en-US" dirty="0">
                  <a:latin typeface="Arial"/>
                  <a:cs typeface="Arial"/>
                </a:rPr>
                <a:t> </a:t>
              </a:r>
              <a:r>
                <a:rPr lang="en-US" dirty="0" err="1">
                  <a:latin typeface="Arial"/>
                  <a:cs typeface="Arial"/>
                </a:rPr>
                <a:t>Eko</a:t>
              </a:r>
              <a:r>
                <a:rPr lang="en-US" dirty="0">
                  <a:latin typeface="Arial"/>
                  <a:cs typeface="Arial"/>
                </a:rPr>
                <a:t> </a:t>
              </a:r>
              <a:r>
                <a:rPr lang="en-US" dirty="0" smtClean="0">
                  <a:latin typeface="Arial"/>
                  <a:cs typeface="Arial"/>
                </a:rPr>
                <a:t>Motes</a:t>
              </a:r>
            </a:p>
          </p:txBody>
        </p:sp>
        <p:pic>
          <p:nvPicPr>
            <p:cNvPr id="9" name="Picture 8" descr="eko_node.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57600" y="2209800"/>
              <a:ext cx="1524000" cy="1473200"/>
            </a:xfrm>
            <a:prstGeom prst="rect">
              <a:avLst/>
            </a:prstGeom>
          </p:spPr>
        </p:pic>
        <p:pic>
          <p:nvPicPr>
            <p:cNvPr id="14" name="Picture 13" descr="tranzeo_mesh.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10200" y="2244157"/>
              <a:ext cx="3733800" cy="2404043"/>
            </a:xfrm>
            <a:prstGeom prst="rect">
              <a:avLst/>
            </a:prstGeom>
          </p:spPr>
        </p:pic>
      </p:grpSp>
      <p:grpSp>
        <p:nvGrpSpPr>
          <p:cNvPr id="18" name="Group 17"/>
          <p:cNvGrpSpPr/>
          <p:nvPr/>
        </p:nvGrpSpPr>
        <p:grpSpPr>
          <a:xfrm>
            <a:off x="0" y="4731965"/>
            <a:ext cx="9193253" cy="2126035"/>
            <a:chOff x="0" y="4731965"/>
            <a:chExt cx="9193253" cy="2126035"/>
          </a:xfrm>
        </p:grpSpPr>
        <p:sp>
          <p:nvSpPr>
            <p:cNvPr id="7" name="TextBox 6"/>
            <p:cNvSpPr txBox="1"/>
            <p:nvPr/>
          </p:nvSpPr>
          <p:spPr>
            <a:xfrm>
              <a:off x="0" y="5320605"/>
              <a:ext cx="3916906" cy="461665"/>
            </a:xfrm>
            <a:prstGeom prst="rect">
              <a:avLst/>
            </a:prstGeom>
            <a:noFill/>
          </p:spPr>
          <p:txBody>
            <a:bodyPr wrap="none" rtlCol="0">
              <a:spAutoFit/>
            </a:bodyPr>
            <a:lstStyle/>
            <a:p>
              <a:r>
                <a:rPr lang="en-US" sz="2400" dirty="0" smtClean="0"/>
                <a:t>Low Power Radios (</a:t>
              </a:r>
              <a:r>
                <a:rPr lang="en-US" sz="2400" dirty="0" err="1" smtClean="0"/>
                <a:t>milliwatts</a:t>
              </a:r>
              <a:r>
                <a:rPr lang="en-US" sz="2400" dirty="0" smtClean="0"/>
                <a:t>)</a:t>
              </a:r>
              <a:endParaRPr lang="en-US" sz="2400" dirty="0"/>
            </a:p>
          </p:txBody>
        </p:sp>
        <p:sp>
          <p:nvSpPr>
            <p:cNvPr id="13" name="TextBox 12"/>
            <p:cNvSpPr txBox="1"/>
            <p:nvPr/>
          </p:nvSpPr>
          <p:spPr>
            <a:xfrm>
              <a:off x="685800" y="5706070"/>
              <a:ext cx="3249608" cy="923330"/>
            </a:xfrm>
            <a:prstGeom prst="rect">
              <a:avLst/>
            </a:prstGeom>
            <a:noFill/>
          </p:spPr>
          <p:txBody>
            <a:bodyPr wrap="none" rtlCol="0">
              <a:spAutoFit/>
            </a:bodyPr>
            <a:lstStyle/>
            <a:p>
              <a:pPr marL="285750" indent="-285750">
                <a:buFont typeface="Arial"/>
                <a:buChar char="•"/>
              </a:pPr>
              <a:r>
                <a:rPr lang="en-US" dirty="0" smtClean="0">
                  <a:latin typeface="Arial"/>
                  <a:cs typeface="Arial"/>
                </a:rPr>
                <a:t>Cellular modems</a:t>
              </a:r>
            </a:p>
            <a:p>
              <a:pPr marL="285750" indent="-285750">
                <a:buFont typeface="Arial"/>
                <a:buChar char="•"/>
              </a:pPr>
              <a:r>
                <a:rPr lang="en-US" dirty="0" smtClean="0">
                  <a:latin typeface="Arial"/>
                  <a:cs typeface="Arial"/>
                </a:rPr>
                <a:t>VHF, UHF Telemetry radios</a:t>
              </a:r>
            </a:p>
            <a:p>
              <a:pPr marL="285750" indent="-285750">
                <a:buFont typeface="Arial"/>
                <a:buChar char="•"/>
              </a:pPr>
              <a:endParaRPr lang="en-US" dirty="0">
                <a:latin typeface="Arial"/>
                <a:cs typeface="Arial"/>
              </a:endParaRPr>
            </a:p>
          </p:txBody>
        </p:sp>
        <p:pic>
          <p:nvPicPr>
            <p:cNvPr id="15" name="Picture 14" descr="cellphone.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38800" y="4731965"/>
              <a:ext cx="3505200" cy="2126035"/>
            </a:xfrm>
            <a:prstGeom prst="rect">
              <a:avLst/>
            </a:prstGeom>
          </p:spPr>
        </p:pic>
        <p:sp>
          <p:nvSpPr>
            <p:cNvPr id="16" name="TextBox 15"/>
            <p:cNvSpPr txBox="1"/>
            <p:nvPr/>
          </p:nvSpPr>
          <p:spPr>
            <a:xfrm>
              <a:off x="7467600" y="6581001"/>
              <a:ext cx="1725653" cy="276999"/>
            </a:xfrm>
            <a:prstGeom prst="rect">
              <a:avLst/>
            </a:prstGeom>
            <a:noFill/>
          </p:spPr>
          <p:txBody>
            <a:bodyPr wrap="none" rtlCol="0">
              <a:spAutoFit/>
            </a:bodyPr>
            <a:lstStyle/>
            <a:p>
              <a:r>
                <a:rPr lang="en-US" sz="1200" dirty="0" smtClean="0"/>
                <a:t>Phone credit John </a:t>
              </a:r>
              <a:r>
                <a:rPr lang="en-US" sz="1200" dirty="0" err="1" smtClean="0"/>
                <a:t>Selker</a:t>
              </a:r>
              <a:endParaRPr lang="en-US" sz="1200" dirty="0"/>
            </a:p>
          </p:txBody>
        </p:sp>
      </p:grpSp>
      <p:pic>
        <p:nvPicPr>
          <p:cNvPr id="17" name="Picture 16" descr="wilan_cahto_peak.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477000" y="0"/>
            <a:ext cx="2667000" cy="2138790"/>
          </a:xfrm>
          <a:prstGeom prst="rect">
            <a:avLst/>
          </a:prstGeom>
        </p:spPr>
      </p:pic>
      <p:sp>
        <p:nvSpPr>
          <p:cNvPr id="2" name="TextBox 1"/>
          <p:cNvSpPr txBox="1"/>
          <p:nvPr/>
        </p:nvSpPr>
        <p:spPr>
          <a:xfrm>
            <a:off x="76200" y="6324600"/>
            <a:ext cx="2373967" cy="461665"/>
          </a:xfrm>
          <a:prstGeom prst="rect">
            <a:avLst/>
          </a:prstGeom>
          <a:noFill/>
        </p:spPr>
        <p:txBody>
          <a:bodyPr wrap="none" rtlCol="0">
            <a:spAutoFit/>
          </a:bodyPr>
          <a:lstStyle/>
          <a:p>
            <a:r>
              <a:rPr lang="en-US" sz="2400" dirty="0" smtClean="0"/>
              <a:t>Satellite Modems</a:t>
            </a:r>
            <a:endParaRPr lang="en-US" sz="2400" dirty="0"/>
          </a:p>
        </p:txBody>
      </p:sp>
    </p:spTree>
    <p:extLst>
      <p:ext uri="{BB962C8B-B14F-4D97-AF65-F5344CB8AC3E}">
        <p14:creationId xmlns:p14="http://schemas.microsoft.com/office/powerpoint/2010/main" val="725991491"/>
      </p:ext>
    </p:extLst>
  </p:cSld>
  <p:clrMapOvr>
    <a:masterClrMapping/>
  </p:clrMapOvr>
  <mc:AlternateContent xmlns:mc="http://schemas.openxmlformats.org/markup-compatibility/2006" xmlns:p14="http://schemas.microsoft.com/office/powerpoint/2010/main">
    <mc:Choice Requires="p14">
      <p:transition spd="slow" p14:dur="2000" advTm="39189"/>
    </mc:Choice>
    <mc:Fallback xmlns="">
      <p:transition xmlns:p14="http://schemas.microsoft.com/office/powerpoint/2010/main" spd="slow" advTm="39189"/>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38125" y="914400"/>
            <a:ext cx="2856205" cy="197922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800" dirty="0" smtClean="0"/>
              <a:t>Low frequencies</a:t>
            </a:r>
          </a:p>
          <a:p>
            <a:r>
              <a:rPr lang="en-US" sz="2000" dirty="0" smtClean="0"/>
              <a:t>better transmission</a:t>
            </a:r>
          </a:p>
          <a:p>
            <a:r>
              <a:rPr lang="en-US" sz="2000" dirty="0" smtClean="0"/>
              <a:t>bad interference</a:t>
            </a:r>
          </a:p>
          <a:p>
            <a:r>
              <a:rPr lang="en-US" sz="2000" dirty="0" smtClean="0"/>
              <a:t>lower data transfer</a:t>
            </a:r>
          </a:p>
          <a:p>
            <a:r>
              <a:rPr lang="en-US" sz="2000" dirty="0" smtClean="0"/>
              <a:t>low power</a:t>
            </a:r>
            <a:endParaRPr lang="en-US" sz="2000" dirty="0"/>
          </a:p>
        </p:txBody>
      </p:sp>
      <p:graphicFrame>
        <p:nvGraphicFramePr>
          <p:cNvPr id="4" name="Table 3"/>
          <p:cNvGraphicFramePr>
            <a:graphicFrameLocks noGrp="1"/>
          </p:cNvGraphicFramePr>
          <p:nvPr>
            <p:extLst>
              <p:ext uri="{D42A27DB-BD31-4B8C-83A1-F6EECF244321}">
                <p14:modId xmlns:p14="http://schemas.microsoft.com/office/powerpoint/2010/main" val="1963150585"/>
              </p:ext>
            </p:extLst>
          </p:nvPr>
        </p:nvGraphicFramePr>
        <p:xfrm>
          <a:off x="3962400" y="299722"/>
          <a:ext cx="4935322" cy="6583679"/>
        </p:xfrm>
        <a:graphic>
          <a:graphicData uri="http://schemas.openxmlformats.org/drawingml/2006/table">
            <a:tbl>
              <a:tblPr firstRow="1" bandRow="1">
                <a:tableStyleId>{5C22544A-7EE6-4342-B048-85BDC9FD1C3A}</a:tableStyleId>
              </a:tblPr>
              <a:tblGrid>
                <a:gridCol w="2082394"/>
                <a:gridCol w="2852928"/>
              </a:tblGrid>
              <a:tr h="370840">
                <a:tc>
                  <a:txBody>
                    <a:bodyPr/>
                    <a:lstStyle/>
                    <a:p>
                      <a:r>
                        <a:rPr lang="en-US" sz="2800" dirty="0" smtClean="0">
                          <a:solidFill>
                            <a:schemeClr val="tx1"/>
                          </a:solidFill>
                        </a:rPr>
                        <a:t>Frequency</a:t>
                      </a:r>
                      <a:endParaRPr lang="en-US" sz="2800" dirty="0">
                        <a:solidFill>
                          <a:schemeClr val="tx1"/>
                        </a:solidFill>
                      </a:endParaRPr>
                    </a:p>
                  </a:txBody>
                  <a:tcPr>
                    <a:noFill/>
                  </a:tcPr>
                </a:tc>
                <a:tc>
                  <a:txBody>
                    <a:bodyPr/>
                    <a:lstStyle/>
                    <a:p>
                      <a:r>
                        <a:rPr lang="en-US" sz="2800" dirty="0" smtClean="0">
                          <a:solidFill>
                            <a:schemeClr val="tx1"/>
                          </a:solidFill>
                        </a:rPr>
                        <a:t>Use</a:t>
                      </a:r>
                      <a:endParaRPr lang="en-US" sz="2800" dirty="0">
                        <a:solidFill>
                          <a:schemeClr val="tx1"/>
                        </a:solidFill>
                      </a:endParaRPr>
                    </a:p>
                  </a:txBody>
                  <a:tcPr>
                    <a:noFill/>
                  </a:tcPr>
                </a:tc>
              </a:tr>
              <a:tr h="370840">
                <a:tc>
                  <a:txBody>
                    <a:bodyPr/>
                    <a:lstStyle/>
                    <a:p>
                      <a:r>
                        <a:rPr lang="en-US" sz="2000" dirty="0" smtClean="0">
                          <a:solidFill>
                            <a:schemeClr val="tx1"/>
                          </a:solidFill>
                        </a:rPr>
                        <a:t>530kHz – 1.7MHz</a:t>
                      </a:r>
                      <a:endParaRPr lang="en-US" sz="2000" dirty="0">
                        <a:solidFill>
                          <a:schemeClr val="tx1"/>
                        </a:solidFill>
                      </a:endParaRPr>
                    </a:p>
                  </a:txBody>
                  <a:tcPr>
                    <a:noFill/>
                  </a:tcPr>
                </a:tc>
                <a:tc>
                  <a:txBody>
                    <a:bodyPr/>
                    <a:lstStyle/>
                    <a:p>
                      <a:r>
                        <a:rPr lang="en-US" sz="2000" dirty="0" smtClean="0">
                          <a:solidFill>
                            <a:schemeClr val="tx1"/>
                          </a:solidFill>
                        </a:rPr>
                        <a:t>AM Radio</a:t>
                      </a:r>
                    </a:p>
                  </a:txBody>
                  <a:tcPr>
                    <a:noFill/>
                  </a:tcPr>
                </a:tc>
              </a:tr>
              <a:tr h="370840">
                <a:tc>
                  <a:txBody>
                    <a:bodyPr/>
                    <a:lstStyle/>
                    <a:p>
                      <a:r>
                        <a:rPr lang="en-US" sz="2000" dirty="0" smtClean="0">
                          <a:solidFill>
                            <a:schemeClr val="tx1"/>
                          </a:solidFill>
                        </a:rPr>
                        <a:t>  88 – 108MHz</a:t>
                      </a:r>
                      <a:endParaRPr lang="en-US" sz="2000" dirty="0">
                        <a:solidFill>
                          <a:schemeClr val="tx1"/>
                        </a:solidFill>
                      </a:endParaRPr>
                    </a:p>
                  </a:txBody>
                  <a:tcPr>
                    <a:noFill/>
                  </a:tcPr>
                </a:tc>
                <a:tc>
                  <a:txBody>
                    <a:bodyPr/>
                    <a:lstStyle/>
                    <a:p>
                      <a:r>
                        <a:rPr lang="en-US" sz="2000" dirty="0" smtClean="0">
                          <a:solidFill>
                            <a:schemeClr val="tx1"/>
                          </a:solidFill>
                        </a:rPr>
                        <a:t>FM Radio</a:t>
                      </a:r>
                      <a:endParaRPr lang="en-US" sz="2000" dirty="0">
                        <a:solidFill>
                          <a:schemeClr val="tx1"/>
                        </a:solidFill>
                      </a:endParaRPr>
                    </a:p>
                  </a:txBody>
                  <a:tcPr>
                    <a:noFill/>
                  </a:tcPr>
                </a:tc>
              </a:tr>
              <a:tr h="370840">
                <a:tc>
                  <a:txBody>
                    <a:bodyPr/>
                    <a:lstStyle/>
                    <a:p>
                      <a:r>
                        <a:rPr lang="en-US" sz="2000" dirty="0" smtClean="0">
                          <a:solidFill>
                            <a:schemeClr val="tx1"/>
                          </a:solidFill>
                        </a:rPr>
                        <a:t>    3 -    30MHz</a:t>
                      </a:r>
                      <a:endParaRPr lang="en-US" sz="2000" dirty="0">
                        <a:solidFill>
                          <a:schemeClr val="tx1"/>
                        </a:solidFill>
                      </a:endParaRPr>
                    </a:p>
                  </a:txBody>
                  <a:tcPr>
                    <a:noFill/>
                  </a:tcPr>
                </a:tc>
                <a:tc>
                  <a:txBody>
                    <a:bodyPr/>
                    <a:lstStyle/>
                    <a:p>
                      <a:r>
                        <a:rPr lang="en-US" sz="2000" dirty="0" smtClean="0">
                          <a:solidFill>
                            <a:schemeClr val="tx1"/>
                          </a:solidFill>
                        </a:rPr>
                        <a:t>VHF</a:t>
                      </a:r>
                      <a:r>
                        <a:rPr lang="en-US" sz="2000" baseline="0" dirty="0" smtClean="0">
                          <a:solidFill>
                            <a:schemeClr val="tx1"/>
                          </a:solidFill>
                        </a:rPr>
                        <a:t> – ship radios</a:t>
                      </a:r>
                      <a:endParaRPr lang="en-US" sz="2000" dirty="0">
                        <a:solidFill>
                          <a:schemeClr val="tx1"/>
                        </a:solidFill>
                      </a:endParaRPr>
                    </a:p>
                  </a:txBody>
                  <a:tcPr>
                    <a:noFill/>
                  </a:tcPr>
                </a:tc>
              </a:tr>
              <a:tr h="370840">
                <a:tc>
                  <a:txBody>
                    <a:bodyPr/>
                    <a:lstStyle/>
                    <a:p>
                      <a:r>
                        <a:rPr lang="en-US" sz="2000" dirty="0" smtClean="0">
                          <a:solidFill>
                            <a:schemeClr val="tx1"/>
                          </a:solidFill>
                        </a:rPr>
                        <a:t>170 – 698MHz</a:t>
                      </a:r>
                      <a:endParaRPr lang="en-US" sz="2000" dirty="0">
                        <a:solidFill>
                          <a:schemeClr val="tx1"/>
                        </a:solidFill>
                      </a:endParaRPr>
                    </a:p>
                  </a:txBody>
                  <a:tcPr>
                    <a:noFill/>
                  </a:tcPr>
                </a:tc>
                <a:tc>
                  <a:txBody>
                    <a:bodyPr/>
                    <a:lstStyle/>
                    <a:p>
                      <a:r>
                        <a:rPr lang="en-US" sz="2000" dirty="0" smtClean="0">
                          <a:solidFill>
                            <a:schemeClr val="tx1"/>
                          </a:solidFill>
                        </a:rPr>
                        <a:t>TV</a:t>
                      </a:r>
                      <a:r>
                        <a:rPr lang="en-US" sz="2000" baseline="0" dirty="0" smtClean="0">
                          <a:solidFill>
                            <a:schemeClr val="tx1"/>
                          </a:solidFill>
                        </a:rPr>
                        <a:t> broadcast (</a:t>
                      </a:r>
                      <a:r>
                        <a:rPr lang="en-US" sz="2000" baseline="0" dirty="0" smtClean="0">
                          <a:solidFill>
                            <a:srgbClr val="FF6600"/>
                          </a:solidFill>
                        </a:rPr>
                        <a:t>Whitespace</a:t>
                      </a:r>
                      <a:r>
                        <a:rPr lang="en-US" sz="2000" baseline="0" dirty="0" smtClean="0">
                          <a:solidFill>
                            <a:schemeClr val="tx1"/>
                          </a:solidFill>
                        </a:rPr>
                        <a:t>)</a:t>
                      </a:r>
                      <a:endParaRPr lang="en-US" sz="2000" dirty="0">
                        <a:solidFill>
                          <a:schemeClr val="tx1"/>
                        </a:solidFill>
                      </a:endParaRPr>
                    </a:p>
                  </a:txBody>
                  <a:tcPr>
                    <a:noFill/>
                  </a:tcPr>
                </a:tc>
              </a:tr>
              <a:tr h="370840">
                <a:tc>
                  <a:txBody>
                    <a:bodyPr/>
                    <a:lstStyle/>
                    <a:p>
                      <a:r>
                        <a:rPr lang="en-US" sz="2000" dirty="0" smtClean="0">
                          <a:solidFill>
                            <a:schemeClr val="tx1"/>
                          </a:solidFill>
                        </a:rPr>
                        <a:t>  30 – 300MHz</a:t>
                      </a:r>
                      <a:endParaRPr lang="en-US" sz="2000" dirty="0">
                        <a:solidFill>
                          <a:schemeClr val="tx1"/>
                        </a:solidFill>
                      </a:endParaRPr>
                    </a:p>
                  </a:txBody>
                  <a:tcPr>
                    <a:noFill/>
                  </a:tcPr>
                </a:tc>
                <a:tc>
                  <a:txBody>
                    <a:bodyPr/>
                    <a:lstStyle/>
                    <a:p>
                      <a:r>
                        <a:rPr lang="en-US" sz="2000" dirty="0" smtClean="0">
                          <a:solidFill>
                            <a:schemeClr val="tx1"/>
                          </a:solidFill>
                        </a:rPr>
                        <a:t>UHF</a:t>
                      </a:r>
                      <a:r>
                        <a:rPr lang="en-US" sz="2000" baseline="0" dirty="0" smtClean="0">
                          <a:solidFill>
                            <a:schemeClr val="tx1"/>
                          </a:solidFill>
                        </a:rPr>
                        <a:t> – animal tracking</a:t>
                      </a:r>
                      <a:endParaRPr lang="en-US" sz="2000" dirty="0">
                        <a:solidFill>
                          <a:schemeClr val="tx1"/>
                        </a:solidFill>
                      </a:endParaRPr>
                    </a:p>
                  </a:txBody>
                  <a:tcPr>
                    <a:noFill/>
                  </a:tcPr>
                </a:tc>
              </a:tr>
              <a:tr h="370840">
                <a:tc>
                  <a:txBody>
                    <a:bodyPr/>
                    <a:lstStyle/>
                    <a:p>
                      <a:r>
                        <a:rPr lang="en-US" sz="2000" dirty="0" smtClean="0">
                          <a:solidFill>
                            <a:schemeClr val="accent6">
                              <a:lumMod val="75000"/>
                            </a:schemeClr>
                          </a:solidFill>
                        </a:rPr>
                        <a:t>          700MHz</a:t>
                      </a:r>
                      <a:endParaRPr lang="en-US" sz="2000" dirty="0">
                        <a:solidFill>
                          <a:schemeClr val="accent6">
                            <a:lumMod val="75000"/>
                          </a:schemeClr>
                        </a:solidFill>
                      </a:endParaRPr>
                    </a:p>
                  </a:txBody>
                  <a:tcPr>
                    <a:noFill/>
                  </a:tcPr>
                </a:tc>
                <a:tc>
                  <a:txBody>
                    <a:bodyPr/>
                    <a:lstStyle/>
                    <a:p>
                      <a:r>
                        <a:rPr lang="en-US" sz="2000" dirty="0" smtClean="0">
                          <a:solidFill>
                            <a:schemeClr val="accent6">
                              <a:lumMod val="75000"/>
                            </a:schemeClr>
                          </a:solidFill>
                        </a:rPr>
                        <a:t>4G – AT&amp;T, Verizon</a:t>
                      </a:r>
                    </a:p>
                  </a:txBody>
                  <a:tcPr>
                    <a:noFill/>
                  </a:tcPr>
                </a:tc>
              </a:tr>
              <a:tr h="370840">
                <a:tc>
                  <a:txBody>
                    <a:bodyPr/>
                    <a:lstStyle/>
                    <a:p>
                      <a:r>
                        <a:rPr lang="en-US" sz="2000" smtClean="0">
                          <a:solidFill>
                            <a:schemeClr val="accent6">
                              <a:lumMod val="75000"/>
                            </a:schemeClr>
                          </a:solidFill>
                        </a:rPr>
                        <a:t>          800MHz</a:t>
                      </a:r>
                      <a:endParaRPr lang="en-US" sz="2000" dirty="0">
                        <a:solidFill>
                          <a:schemeClr val="accent6">
                            <a:lumMod val="75000"/>
                          </a:schemeClr>
                        </a:solidFill>
                      </a:endParaRPr>
                    </a:p>
                  </a:txBody>
                  <a:tcPr>
                    <a:noFill/>
                  </a:tcPr>
                </a:tc>
                <a:tc>
                  <a:txBody>
                    <a:bodyPr/>
                    <a:lstStyle/>
                    <a:p>
                      <a:r>
                        <a:rPr lang="en-US" sz="2000" dirty="0" smtClean="0">
                          <a:solidFill>
                            <a:schemeClr val="accent6">
                              <a:lumMod val="75000"/>
                            </a:schemeClr>
                          </a:solidFill>
                        </a:rPr>
                        <a:t>Cell phones</a:t>
                      </a:r>
                      <a:endParaRPr lang="en-US" sz="2000" dirty="0">
                        <a:solidFill>
                          <a:schemeClr val="accent6">
                            <a:lumMod val="75000"/>
                          </a:schemeClr>
                        </a:solidFill>
                      </a:endParaRPr>
                    </a:p>
                  </a:txBody>
                  <a:tcPr>
                    <a:noFill/>
                  </a:tcPr>
                </a:tc>
              </a:tr>
              <a:tr h="370840">
                <a:tc>
                  <a:txBody>
                    <a:bodyPr/>
                    <a:lstStyle/>
                    <a:p>
                      <a:r>
                        <a:rPr lang="en-US" sz="2000" dirty="0" smtClean="0">
                          <a:solidFill>
                            <a:schemeClr val="accent6">
                              <a:lumMod val="75000"/>
                            </a:schemeClr>
                          </a:solidFill>
                        </a:rPr>
                        <a:t>          900MHz</a:t>
                      </a:r>
                      <a:endParaRPr lang="en-US" sz="2000" dirty="0">
                        <a:solidFill>
                          <a:schemeClr val="accent6">
                            <a:lumMod val="75000"/>
                          </a:schemeClr>
                        </a:solidFill>
                      </a:endParaRPr>
                    </a:p>
                  </a:txBody>
                  <a:tcPr>
                    <a:noFill/>
                  </a:tcPr>
                </a:tc>
                <a:tc>
                  <a:txBody>
                    <a:bodyPr/>
                    <a:lstStyle/>
                    <a:p>
                      <a:r>
                        <a:rPr lang="en-US" sz="2000" dirty="0" smtClean="0">
                          <a:solidFill>
                            <a:schemeClr val="accent6">
                              <a:lumMod val="75000"/>
                            </a:schemeClr>
                          </a:solidFill>
                        </a:rPr>
                        <a:t>Unlicensed</a:t>
                      </a:r>
                    </a:p>
                  </a:txBody>
                  <a:tcPr>
                    <a:noFill/>
                  </a:tcPr>
                </a:tc>
              </a:tr>
              <a:tr h="370840">
                <a:tc>
                  <a:txBody>
                    <a:bodyPr/>
                    <a:lstStyle/>
                    <a:p>
                      <a:r>
                        <a:rPr lang="en-US" sz="2000" dirty="0" smtClean="0">
                          <a:solidFill>
                            <a:schemeClr val="tx1"/>
                          </a:solidFill>
                        </a:rPr>
                        <a:t>           1.5GHz</a:t>
                      </a:r>
                      <a:endParaRPr lang="en-US" sz="2000" dirty="0">
                        <a:solidFill>
                          <a:schemeClr val="tx1"/>
                        </a:solidFill>
                      </a:endParaRPr>
                    </a:p>
                  </a:txBody>
                  <a:tcPr>
                    <a:noFill/>
                  </a:tcPr>
                </a:tc>
                <a:tc>
                  <a:txBody>
                    <a:bodyPr/>
                    <a:lstStyle/>
                    <a:p>
                      <a:r>
                        <a:rPr lang="en-US" sz="2000" dirty="0" smtClean="0">
                          <a:solidFill>
                            <a:schemeClr val="tx1"/>
                          </a:solidFill>
                        </a:rPr>
                        <a:t>GPS</a:t>
                      </a:r>
                      <a:endParaRPr lang="en-US" sz="2000" dirty="0">
                        <a:solidFill>
                          <a:schemeClr val="tx1"/>
                        </a:solidFill>
                      </a:endParaRPr>
                    </a:p>
                  </a:txBody>
                  <a:tcPr>
                    <a:noFill/>
                  </a:tcPr>
                </a:tc>
              </a:tr>
              <a:tr h="370840">
                <a:tc>
                  <a:txBody>
                    <a:bodyPr/>
                    <a:lstStyle/>
                    <a:p>
                      <a:r>
                        <a:rPr lang="en-US" sz="2000" dirty="0" smtClean="0">
                          <a:solidFill>
                            <a:schemeClr val="tx1"/>
                          </a:solidFill>
                        </a:rPr>
                        <a:t>           1.7GHz</a:t>
                      </a:r>
                      <a:endParaRPr lang="en-US" sz="2000" dirty="0">
                        <a:solidFill>
                          <a:schemeClr val="tx1"/>
                        </a:solidFill>
                      </a:endParaRPr>
                    </a:p>
                  </a:txBody>
                  <a:tcPr>
                    <a:noFill/>
                  </a:tcPr>
                </a:tc>
                <a:tc>
                  <a:txBody>
                    <a:bodyPr/>
                    <a:lstStyle/>
                    <a:p>
                      <a:r>
                        <a:rPr lang="en-US" sz="2000" dirty="0" smtClean="0">
                          <a:solidFill>
                            <a:schemeClr val="tx1"/>
                          </a:solidFill>
                        </a:rPr>
                        <a:t>4G –</a:t>
                      </a:r>
                      <a:r>
                        <a:rPr lang="en-US" sz="2000" baseline="0" dirty="0" smtClean="0">
                          <a:solidFill>
                            <a:schemeClr val="tx1"/>
                          </a:solidFill>
                        </a:rPr>
                        <a:t> Sprint, T-Mobile, USA, </a:t>
                      </a:r>
                      <a:r>
                        <a:rPr lang="en-US" sz="2000" baseline="0" dirty="0" err="1" smtClean="0">
                          <a:solidFill>
                            <a:schemeClr val="tx1"/>
                          </a:solidFill>
                        </a:rPr>
                        <a:t>MetroPCS</a:t>
                      </a:r>
                      <a:endParaRPr lang="en-US" sz="2000" dirty="0">
                        <a:solidFill>
                          <a:schemeClr val="tx1"/>
                        </a:solidFill>
                      </a:endParaRPr>
                    </a:p>
                  </a:txBody>
                  <a:tcPr>
                    <a:noFill/>
                  </a:tcPr>
                </a:tc>
              </a:tr>
              <a:tr h="370840">
                <a:tc>
                  <a:txBody>
                    <a:bodyPr/>
                    <a:lstStyle/>
                    <a:p>
                      <a:r>
                        <a:rPr lang="en-US" sz="2000" dirty="0" smtClean="0">
                          <a:solidFill>
                            <a:schemeClr val="accent6">
                              <a:lumMod val="75000"/>
                            </a:schemeClr>
                          </a:solidFill>
                        </a:rPr>
                        <a:t>           2.4GHz</a:t>
                      </a:r>
                      <a:endParaRPr lang="en-US" sz="2000" dirty="0">
                        <a:solidFill>
                          <a:schemeClr val="accent6">
                            <a:lumMod val="75000"/>
                          </a:schemeClr>
                        </a:solidFill>
                      </a:endParaRPr>
                    </a:p>
                  </a:txBody>
                  <a:tcPr>
                    <a:noFill/>
                  </a:tcPr>
                </a:tc>
                <a:tc>
                  <a:txBody>
                    <a:bodyPr/>
                    <a:lstStyle/>
                    <a:p>
                      <a:r>
                        <a:rPr lang="en-US" sz="2000" dirty="0" err="1" smtClean="0">
                          <a:solidFill>
                            <a:schemeClr val="accent6">
                              <a:lumMod val="75000"/>
                            </a:schemeClr>
                          </a:solidFill>
                        </a:rPr>
                        <a:t>WiFi</a:t>
                      </a:r>
                      <a:r>
                        <a:rPr lang="en-US" sz="2000" dirty="0" smtClean="0">
                          <a:solidFill>
                            <a:schemeClr val="accent6">
                              <a:lumMod val="75000"/>
                            </a:schemeClr>
                          </a:solidFill>
                        </a:rPr>
                        <a:t>, Unlicensed</a:t>
                      </a:r>
                      <a:endParaRPr lang="en-US" sz="2000" dirty="0">
                        <a:solidFill>
                          <a:schemeClr val="accent6">
                            <a:lumMod val="75000"/>
                          </a:schemeClr>
                        </a:solidFill>
                      </a:endParaRPr>
                    </a:p>
                  </a:txBody>
                  <a:tcPr>
                    <a:noFill/>
                  </a:tcPr>
                </a:tc>
              </a:tr>
              <a:tr h="370840">
                <a:tc>
                  <a:txBody>
                    <a:bodyPr/>
                    <a:lstStyle/>
                    <a:p>
                      <a:r>
                        <a:rPr lang="en-US" sz="2000" dirty="0" smtClean="0">
                          <a:solidFill>
                            <a:schemeClr val="tx1"/>
                          </a:solidFill>
                        </a:rPr>
                        <a:t>           4.8GHz</a:t>
                      </a:r>
                      <a:endParaRPr lang="en-US" sz="2000" dirty="0">
                        <a:solidFill>
                          <a:schemeClr val="tx1"/>
                        </a:solidFill>
                      </a:endParaRPr>
                    </a:p>
                  </a:txBody>
                  <a:tcPr>
                    <a:noFill/>
                  </a:tcPr>
                </a:tc>
                <a:tc>
                  <a:txBody>
                    <a:bodyPr/>
                    <a:lstStyle/>
                    <a:p>
                      <a:r>
                        <a:rPr lang="en-US" sz="2000" dirty="0" smtClean="0">
                          <a:solidFill>
                            <a:schemeClr val="tx1"/>
                          </a:solidFill>
                        </a:rPr>
                        <a:t>Point-to-point</a:t>
                      </a:r>
                      <a:r>
                        <a:rPr lang="en-US" sz="2000" baseline="0" dirty="0" smtClean="0">
                          <a:solidFill>
                            <a:schemeClr val="tx1"/>
                          </a:solidFill>
                        </a:rPr>
                        <a:t>, </a:t>
                      </a:r>
                      <a:r>
                        <a:rPr lang="en-US" sz="2000" dirty="0" smtClean="0">
                          <a:solidFill>
                            <a:schemeClr val="tx1"/>
                          </a:solidFill>
                        </a:rPr>
                        <a:t>Unlicensed</a:t>
                      </a:r>
                      <a:endParaRPr lang="en-US" sz="2000" dirty="0">
                        <a:solidFill>
                          <a:schemeClr val="tx1"/>
                        </a:solidFill>
                      </a:endParaRPr>
                    </a:p>
                  </a:txBody>
                  <a:tcPr>
                    <a:noFill/>
                  </a:tcPr>
                </a:tc>
              </a:tr>
              <a:tr h="370840">
                <a:tc>
                  <a:txBody>
                    <a:bodyPr/>
                    <a:lstStyle/>
                    <a:p>
                      <a:r>
                        <a:rPr lang="en-US" sz="2000" dirty="0" smtClean="0">
                          <a:solidFill>
                            <a:schemeClr val="tx1"/>
                          </a:solidFill>
                        </a:rPr>
                        <a:t>         12.0GHz</a:t>
                      </a:r>
                      <a:endParaRPr lang="en-US" sz="2000" dirty="0">
                        <a:solidFill>
                          <a:schemeClr val="tx1"/>
                        </a:solidFill>
                      </a:endParaRPr>
                    </a:p>
                  </a:txBody>
                  <a:tcPr>
                    <a:noFill/>
                  </a:tcPr>
                </a:tc>
                <a:tc>
                  <a:txBody>
                    <a:bodyPr/>
                    <a:lstStyle/>
                    <a:p>
                      <a:r>
                        <a:rPr lang="en-US" sz="2000" dirty="0" smtClean="0">
                          <a:solidFill>
                            <a:schemeClr val="tx1"/>
                          </a:solidFill>
                        </a:rPr>
                        <a:t>Satellite</a:t>
                      </a:r>
                      <a:endParaRPr lang="en-US" sz="2000" dirty="0">
                        <a:solidFill>
                          <a:schemeClr val="tx1"/>
                        </a:solidFill>
                      </a:endParaRPr>
                    </a:p>
                  </a:txBody>
                  <a:tcPr>
                    <a:noFill/>
                  </a:tcPr>
                </a:tc>
              </a:tr>
            </a:tbl>
          </a:graphicData>
        </a:graphic>
      </p:graphicFrame>
      <p:sp>
        <p:nvSpPr>
          <p:cNvPr id="5" name="Rectangle 4"/>
          <p:cNvSpPr/>
          <p:nvPr/>
        </p:nvSpPr>
        <p:spPr>
          <a:xfrm>
            <a:off x="7175560" y="6412468"/>
            <a:ext cx="1892240" cy="369332"/>
          </a:xfrm>
          <a:prstGeom prst="rect">
            <a:avLst/>
          </a:prstGeom>
        </p:spPr>
        <p:txBody>
          <a:bodyPr wrap="none">
            <a:spAutoFit/>
          </a:bodyPr>
          <a:lstStyle/>
          <a:p>
            <a:pPr marL="0" indent="0">
              <a:buNone/>
            </a:pPr>
            <a:r>
              <a:rPr lang="en-US" dirty="0" smtClean="0"/>
              <a:t>(Rappaport</a:t>
            </a:r>
            <a:r>
              <a:rPr lang="en-US" dirty="0"/>
              <a:t>, </a:t>
            </a:r>
            <a:r>
              <a:rPr lang="en-US" dirty="0" smtClean="0"/>
              <a:t>2002)</a:t>
            </a:r>
            <a:endParaRPr lang="en-US" dirty="0"/>
          </a:p>
        </p:txBody>
      </p:sp>
      <p:sp>
        <p:nvSpPr>
          <p:cNvPr id="6" name="Rectangle 5"/>
          <p:cNvSpPr/>
          <p:nvPr/>
        </p:nvSpPr>
        <p:spPr>
          <a:xfrm>
            <a:off x="128015" y="4417874"/>
            <a:ext cx="3763671" cy="1754326"/>
          </a:xfrm>
          <a:prstGeom prst="rect">
            <a:avLst/>
          </a:prstGeom>
        </p:spPr>
        <p:txBody>
          <a:bodyPr wrap="square">
            <a:spAutoFit/>
          </a:bodyPr>
          <a:lstStyle/>
          <a:p>
            <a:pPr marL="0" indent="0">
              <a:buNone/>
            </a:pPr>
            <a:r>
              <a:rPr lang="en-US" sz="2800" dirty="0"/>
              <a:t>High frequencies</a:t>
            </a:r>
          </a:p>
          <a:p>
            <a:pPr marL="285750" indent="-285750">
              <a:buFont typeface="Arial" pitchFamily="34" charset="0"/>
              <a:buChar char="•"/>
            </a:pPr>
            <a:r>
              <a:rPr lang="en-US" sz="2000" dirty="0" smtClean="0"/>
              <a:t>poor transmission</a:t>
            </a:r>
            <a:endParaRPr lang="en-US" sz="2000" dirty="0"/>
          </a:p>
          <a:p>
            <a:pPr marL="285750" indent="-285750">
              <a:buFont typeface="Arial" pitchFamily="34" charset="0"/>
              <a:buChar char="•"/>
            </a:pPr>
            <a:r>
              <a:rPr lang="en-US" sz="2000" dirty="0" smtClean="0"/>
              <a:t>less interference</a:t>
            </a:r>
            <a:endParaRPr lang="en-US" sz="2000" dirty="0"/>
          </a:p>
          <a:p>
            <a:pPr marL="285750" indent="-285750">
              <a:buFont typeface="Arial" pitchFamily="34" charset="0"/>
              <a:buChar char="•"/>
            </a:pPr>
            <a:r>
              <a:rPr lang="en-US" sz="2000" dirty="0"/>
              <a:t>higher data </a:t>
            </a:r>
            <a:r>
              <a:rPr lang="en-US" sz="2000" dirty="0" smtClean="0"/>
              <a:t>transfer</a:t>
            </a:r>
          </a:p>
          <a:p>
            <a:pPr marL="285750" indent="-285750">
              <a:buFont typeface="Arial" pitchFamily="34" charset="0"/>
              <a:buChar char="•"/>
            </a:pPr>
            <a:r>
              <a:rPr lang="en-US" sz="2000" dirty="0" smtClean="0"/>
              <a:t>high power</a:t>
            </a:r>
            <a:endParaRPr lang="en-US" sz="2000" dirty="0"/>
          </a:p>
        </p:txBody>
      </p:sp>
      <p:grpSp>
        <p:nvGrpSpPr>
          <p:cNvPr id="12" name="Group 11"/>
          <p:cNvGrpSpPr/>
          <p:nvPr/>
        </p:nvGrpSpPr>
        <p:grpSpPr>
          <a:xfrm>
            <a:off x="2590800" y="2207828"/>
            <a:ext cx="992137" cy="882094"/>
            <a:chOff x="2713938" y="2999213"/>
            <a:chExt cx="992137" cy="882094"/>
          </a:xfrm>
        </p:grpSpPr>
        <p:sp>
          <p:nvSpPr>
            <p:cNvPr id="8" name="Tree"/>
            <p:cNvSpPr>
              <a:spLocks noEditPoints="1" noChangeArrowheads="1"/>
            </p:cNvSpPr>
            <p:nvPr/>
          </p:nvSpPr>
          <p:spPr bwMode="auto">
            <a:xfrm>
              <a:off x="2713938" y="2999213"/>
              <a:ext cx="992137" cy="743179"/>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p>
          </p:txBody>
        </p:sp>
        <p:pic>
          <p:nvPicPr>
            <p:cNvPr id="10" name="Picture 3" descr="C:\Users\me\AppData\Local\Microsoft\Windows\Temporary Internet Files\Content.IE5\IY9W5OO7\MC900441735[1].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2786231">
              <a:off x="2778196" y="3017688"/>
              <a:ext cx="863619" cy="86361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4" name="Group 13"/>
          <p:cNvGrpSpPr/>
          <p:nvPr/>
        </p:nvGrpSpPr>
        <p:grpSpPr>
          <a:xfrm>
            <a:off x="2817863" y="4667071"/>
            <a:ext cx="992137" cy="1200329"/>
            <a:chOff x="2713938" y="4495800"/>
            <a:chExt cx="992137" cy="1200329"/>
          </a:xfrm>
        </p:grpSpPr>
        <p:sp>
          <p:nvSpPr>
            <p:cNvPr id="9" name="Tree"/>
            <p:cNvSpPr>
              <a:spLocks noEditPoints="1" noChangeArrowheads="1"/>
            </p:cNvSpPr>
            <p:nvPr/>
          </p:nvSpPr>
          <p:spPr bwMode="auto">
            <a:xfrm>
              <a:off x="2713938" y="4797538"/>
              <a:ext cx="992137" cy="743179"/>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2843784" y="4495800"/>
              <a:ext cx="585216" cy="1200329"/>
            </a:xfrm>
            <a:prstGeom prst="rect">
              <a:avLst/>
            </a:prstGeom>
            <a:noFill/>
          </p:spPr>
          <p:txBody>
            <a:bodyPr wrap="square" rtlCol="0">
              <a:spAutoFit/>
            </a:bodyPr>
            <a:lstStyle/>
            <a:p>
              <a:r>
                <a:rPr lang="en-US" sz="7200" b="1" dirty="0" smtClean="0"/>
                <a:t>X</a:t>
              </a:r>
              <a:endParaRPr lang="en-US" sz="7200" b="1" dirty="0"/>
            </a:p>
          </p:txBody>
        </p:sp>
      </p:grpSp>
      <p:sp>
        <p:nvSpPr>
          <p:cNvPr id="15" name="TextBox 14"/>
          <p:cNvSpPr txBox="1"/>
          <p:nvPr/>
        </p:nvSpPr>
        <p:spPr>
          <a:xfrm>
            <a:off x="76200" y="-76200"/>
            <a:ext cx="5393624" cy="584776"/>
          </a:xfrm>
          <a:prstGeom prst="rect">
            <a:avLst/>
          </a:prstGeom>
          <a:noFill/>
        </p:spPr>
        <p:txBody>
          <a:bodyPr wrap="none" rtlCol="0">
            <a:spAutoFit/>
          </a:bodyPr>
          <a:lstStyle/>
          <a:p>
            <a:r>
              <a:rPr lang="en-US" sz="3200" dirty="0" smtClean="0"/>
              <a:t>Networking: Radio Frequencies</a:t>
            </a:r>
            <a:endParaRPr lang="en-US" sz="3200" dirty="0"/>
          </a:p>
        </p:txBody>
      </p:sp>
    </p:spTree>
    <p:extLst>
      <p:ext uri="{BB962C8B-B14F-4D97-AF65-F5344CB8AC3E}">
        <p14:creationId xmlns:p14="http://schemas.microsoft.com/office/powerpoint/2010/main" val="1427113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 y="-76200"/>
            <a:ext cx="4695165" cy="523220"/>
          </a:xfrm>
          <a:prstGeom prst="rect">
            <a:avLst/>
          </a:prstGeom>
          <a:noFill/>
        </p:spPr>
        <p:txBody>
          <a:bodyPr wrap="none" rtlCol="0">
            <a:spAutoFit/>
          </a:bodyPr>
          <a:lstStyle/>
          <a:p>
            <a:r>
              <a:rPr lang="en-US" sz="2800" dirty="0" smtClean="0">
                <a:latin typeface="Arial"/>
                <a:cs typeface="Arial"/>
              </a:rPr>
              <a:t>Solar Power: Tree &amp; Ground</a:t>
            </a:r>
            <a:endParaRPr lang="en-US" sz="2800" dirty="0">
              <a:latin typeface="Arial"/>
              <a:cs typeface="Arial"/>
            </a:endParaRPr>
          </a:p>
        </p:txBody>
      </p:sp>
      <p:pic>
        <p:nvPicPr>
          <p:cNvPr id="3" name="Picture 2" descr="reb long vie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7882"/>
            <a:ext cx="3581400" cy="6320118"/>
          </a:xfrm>
          <a:prstGeom prst="rect">
            <a:avLst/>
          </a:prstGeom>
        </p:spPr>
      </p:pic>
      <p:pic>
        <p:nvPicPr>
          <p:cNvPr id="6" name="Picture 5" descr="2006-09-23_uber_0783.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2500" y="0"/>
            <a:ext cx="5143500" cy="6858000"/>
          </a:xfrm>
          <a:prstGeom prst="rect">
            <a:avLst/>
          </a:prstGeom>
        </p:spPr>
      </p:pic>
      <p:pic>
        <p:nvPicPr>
          <p:cNvPr id="4" name="Picture 3" descr="2006-10-13_reb_0897 solar system.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90800" y="533400"/>
            <a:ext cx="4407033" cy="57206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94877869"/>
      </p:ext>
    </p:extLst>
  </p:cSld>
  <p:clrMapOvr>
    <a:masterClrMapping/>
  </p:clrMapOvr>
  <mc:AlternateContent xmlns:mc="http://schemas.openxmlformats.org/markup-compatibility/2006" xmlns:p14="http://schemas.microsoft.com/office/powerpoint/2010/main">
    <mc:Choice Requires="p14">
      <p:transition spd="slow" p14:dur="2000" advTm="36584"/>
    </mc:Choice>
    <mc:Fallback xmlns="">
      <p:transition xmlns:p14="http://schemas.microsoft.com/office/powerpoint/2010/main" spd="slow" advTm="365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descr="2006-10-13_reb_089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4343400" cy="5791200"/>
          </a:xfrm>
          <a:prstGeom prst="rect">
            <a:avLst/>
          </a:prstGeom>
          <a:noFill/>
        </p:spPr>
      </p:pic>
      <p:pic>
        <p:nvPicPr>
          <p:cNvPr id="32774" name="Picture 6" descr="2006-10-13_reb_089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400" y="2971800"/>
            <a:ext cx="5181600" cy="3886200"/>
          </a:xfrm>
          <a:prstGeom prst="rect">
            <a:avLst/>
          </a:prstGeom>
          <a:noFill/>
        </p:spPr>
      </p:pic>
      <p:sp>
        <p:nvSpPr>
          <p:cNvPr id="32776" name="Text Box 8"/>
          <p:cNvSpPr txBox="1">
            <a:spLocks noChangeArrowheads="1"/>
          </p:cNvSpPr>
          <p:nvPr/>
        </p:nvSpPr>
        <p:spPr bwMode="auto">
          <a:xfrm>
            <a:off x="4572000" y="1905000"/>
            <a:ext cx="4095993" cy="1015663"/>
          </a:xfrm>
          <a:prstGeom prst="rect">
            <a:avLst/>
          </a:prstGeom>
          <a:noFill/>
          <a:ln w="9525">
            <a:noFill/>
            <a:miter lim="800000"/>
            <a:headEnd/>
            <a:tailEnd/>
          </a:ln>
          <a:effectLst/>
        </p:spPr>
        <p:txBody>
          <a:bodyPr wrap="none">
            <a:prstTxWarp prst="textNoShape">
              <a:avLst/>
            </a:prstTxWarp>
            <a:spAutoFit/>
          </a:bodyPr>
          <a:lstStyle/>
          <a:p>
            <a:pPr>
              <a:buFontTx/>
              <a:buChar char="•"/>
            </a:pPr>
            <a:r>
              <a:rPr lang="en-US" sz="2000" dirty="0">
                <a:solidFill>
                  <a:srgbClr val="000000"/>
                </a:solidFill>
                <a:latin typeface="Arial"/>
                <a:cs typeface="Arial"/>
              </a:rPr>
              <a:t>Redwood height:</a:t>
            </a:r>
            <a:r>
              <a:rPr lang="en-US" sz="2000" dirty="0" smtClean="0">
                <a:solidFill>
                  <a:srgbClr val="000000"/>
                </a:solidFill>
                <a:latin typeface="Arial"/>
                <a:cs typeface="Arial"/>
              </a:rPr>
              <a:t> 40 meters</a:t>
            </a:r>
          </a:p>
          <a:p>
            <a:pPr>
              <a:buFontTx/>
              <a:buChar char="•"/>
            </a:pPr>
            <a:r>
              <a:rPr lang="en-US" sz="2000" dirty="0">
                <a:solidFill>
                  <a:srgbClr val="000000"/>
                </a:solidFill>
                <a:latin typeface="Arial"/>
                <a:cs typeface="Arial"/>
              </a:rPr>
              <a:t>Solar System total weight:</a:t>
            </a:r>
            <a:r>
              <a:rPr lang="en-US" sz="2000" dirty="0" smtClean="0">
                <a:solidFill>
                  <a:srgbClr val="000000"/>
                </a:solidFill>
                <a:latin typeface="Arial"/>
                <a:cs typeface="Arial"/>
              </a:rPr>
              <a:t> 80kilos</a:t>
            </a:r>
          </a:p>
          <a:p>
            <a:pPr>
              <a:buFontTx/>
              <a:buChar char="•"/>
            </a:pPr>
            <a:r>
              <a:rPr lang="en-US" sz="2000" dirty="0">
                <a:solidFill>
                  <a:srgbClr val="000000"/>
                </a:solidFill>
                <a:latin typeface="Arial"/>
                <a:cs typeface="Arial"/>
              </a:rPr>
              <a:t>Arms: very sore</a:t>
            </a:r>
          </a:p>
        </p:txBody>
      </p:sp>
      <p:sp>
        <p:nvSpPr>
          <p:cNvPr id="6" name="Title 1"/>
          <p:cNvSpPr txBox="1">
            <a:spLocks/>
          </p:cNvSpPr>
          <p:nvPr/>
        </p:nvSpPr>
        <p:spPr bwMode="auto">
          <a:xfrm>
            <a:off x="4506913" y="134758"/>
            <a:ext cx="4560887" cy="85584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2800" kern="0" dirty="0" smtClean="0">
                <a:solidFill>
                  <a:srgbClr val="000000"/>
                </a:solidFill>
                <a:latin typeface="Arial"/>
                <a:ea typeface="ＭＳ Ｐゴシック" pitchFamily="-65" charset="-128"/>
                <a:cs typeface="Arial"/>
              </a:rPr>
              <a:t>Network &amp; Power</a:t>
            </a:r>
            <a:r>
              <a:rPr kumimoji="0" lang="en-US" sz="2800" b="0" i="0" u="none" strike="noStrike" kern="0" cap="none" spc="0" normalizeH="0" noProof="0" dirty="0" smtClean="0">
                <a:ln>
                  <a:noFill/>
                </a:ln>
                <a:solidFill>
                  <a:srgbClr val="000000"/>
                </a:solidFill>
                <a:effectLst/>
                <a:uLnTx/>
                <a:uFillTx/>
                <a:latin typeface="Arial"/>
                <a:ea typeface="ＭＳ Ｐゴシック" pitchFamily="-65" charset="-128"/>
                <a:cs typeface="Arial"/>
              </a:rPr>
              <a:t> </a:t>
            </a:r>
            <a:endParaRPr kumimoji="0" lang="en-US" sz="2800" b="0" i="0" u="none" strike="noStrike" kern="0" cap="none" spc="0" normalizeH="0" baseline="0" noProof="0" dirty="0" smtClean="0">
              <a:ln>
                <a:noFill/>
              </a:ln>
              <a:solidFill>
                <a:srgbClr val="000000"/>
              </a:solidFill>
              <a:effectLst/>
              <a:uLnTx/>
              <a:uFillTx/>
              <a:latin typeface="Arial"/>
              <a:ea typeface="ＭＳ Ｐゴシック" pitchFamily="-65" charset="-128"/>
              <a:cs typeface="Arial"/>
            </a:endParaRPr>
          </a:p>
        </p:txBody>
      </p:sp>
    </p:spTree>
    <p:extLst>
      <p:ext uri="{BB962C8B-B14F-4D97-AF65-F5344CB8AC3E}">
        <p14:creationId xmlns:p14="http://schemas.microsoft.com/office/powerpoint/2010/main" val="718747710"/>
      </p:ext>
    </p:extLst>
  </p:cSld>
  <p:clrMapOvr>
    <a:masterClrMapping/>
  </p:clrMapOvr>
  <p:transition advTm="17755"/>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p:cNvGrpSpPr>
            <a:grpSpLocks/>
          </p:cNvGrpSpPr>
          <p:nvPr/>
        </p:nvGrpSpPr>
        <p:grpSpPr bwMode="auto">
          <a:xfrm>
            <a:off x="4800600" y="762000"/>
            <a:ext cx="3830638" cy="5735638"/>
            <a:chOff x="275" y="432"/>
            <a:chExt cx="2413" cy="3613"/>
          </a:xfrm>
        </p:grpSpPr>
        <p:pic>
          <p:nvPicPr>
            <p:cNvPr id="64518" name="Picture 6" descr="2006-10-13_reb_088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5" y="432"/>
              <a:ext cx="2413" cy="3216"/>
            </a:xfrm>
            <a:prstGeom prst="rect">
              <a:avLst/>
            </a:prstGeom>
            <a:noFill/>
          </p:spPr>
        </p:pic>
        <p:sp>
          <p:nvSpPr>
            <p:cNvPr id="64519" name="Text Box 7"/>
            <p:cNvSpPr txBox="1">
              <a:spLocks noChangeArrowheads="1"/>
            </p:cNvSpPr>
            <p:nvPr/>
          </p:nvSpPr>
          <p:spPr bwMode="auto">
            <a:xfrm>
              <a:off x="710" y="3638"/>
              <a:ext cx="1858" cy="407"/>
            </a:xfrm>
            <a:prstGeom prst="rect">
              <a:avLst/>
            </a:prstGeom>
            <a:noFill/>
            <a:ln w="9525">
              <a:noFill/>
              <a:miter lim="800000"/>
              <a:headEnd/>
              <a:tailEnd/>
            </a:ln>
            <a:effectLst/>
          </p:spPr>
          <p:txBody>
            <a:bodyPr wrap="none">
              <a:prstTxWarp prst="textNoShape">
                <a:avLst/>
              </a:prstTxWarp>
              <a:spAutoFit/>
            </a:bodyPr>
            <a:lstStyle/>
            <a:p>
              <a:r>
                <a:rPr lang="en-US"/>
                <a:t>Peter Steel, Reserve Steward,</a:t>
              </a:r>
            </a:p>
            <a:p>
              <a:r>
                <a:rPr lang="en-US"/>
                <a:t>Setting up radio and antenna</a:t>
              </a:r>
            </a:p>
          </p:txBody>
        </p:sp>
      </p:grpSp>
      <p:grpSp>
        <p:nvGrpSpPr>
          <p:cNvPr id="3" name="Group 28"/>
          <p:cNvGrpSpPr>
            <a:grpSpLocks/>
          </p:cNvGrpSpPr>
          <p:nvPr/>
        </p:nvGrpSpPr>
        <p:grpSpPr bwMode="auto">
          <a:xfrm>
            <a:off x="381000" y="762000"/>
            <a:ext cx="3900488" cy="5551488"/>
            <a:chOff x="3011" y="528"/>
            <a:chExt cx="2457" cy="3497"/>
          </a:xfrm>
        </p:grpSpPr>
        <p:pic>
          <p:nvPicPr>
            <p:cNvPr id="64517" name="Picture 5" descr="2006-10-13_reb_090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11" y="528"/>
              <a:ext cx="2413" cy="3216"/>
            </a:xfrm>
            <a:prstGeom prst="rect">
              <a:avLst/>
            </a:prstGeom>
            <a:noFill/>
          </p:spPr>
        </p:pic>
        <p:sp>
          <p:nvSpPr>
            <p:cNvPr id="64520" name="Text Box 8"/>
            <p:cNvSpPr txBox="1">
              <a:spLocks noChangeArrowheads="1"/>
            </p:cNvSpPr>
            <p:nvPr/>
          </p:nvSpPr>
          <p:spPr bwMode="auto">
            <a:xfrm>
              <a:off x="3168" y="3792"/>
              <a:ext cx="2300" cy="233"/>
            </a:xfrm>
            <a:prstGeom prst="rect">
              <a:avLst/>
            </a:prstGeom>
            <a:noFill/>
            <a:ln w="9525">
              <a:noFill/>
              <a:miter lim="800000"/>
              <a:headEnd/>
              <a:tailEnd/>
            </a:ln>
            <a:effectLst/>
          </p:spPr>
          <p:txBody>
            <a:bodyPr wrap="none">
              <a:prstTxWarp prst="textNoShape">
                <a:avLst/>
              </a:prstTxWarp>
              <a:spAutoFit/>
            </a:bodyPr>
            <a:lstStyle/>
            <a:p>
              <a:r>
                <a:rPr lang="en-US" dirty="0"/>
                <a:t>Collin Bode, configuring at</a:t>
              </a:r>
              <a:r>
                <a:rPr lang="en-US" dirty="0" smtClean="0"/>
                <a:t> 35 meters</a:t>
              </a:r>
              <a:endParaRPr lang="en-US" dirty="0"/>
            </a:p>
          </p:txBody>
        </p:sp>
      </p:grpSp>
      <p:sp>
        <p:nvSpPr>
          <p:cNvPr id="9" name="Title 1"/>
          <p:cNvSpPr txBox="1">
            <a:spLocks/>
          </p:cNvSpPr>
          <p:nvPr/>
        </p:nvSpPr>
        <p:spPr bwMode="auto">
          <a:xfrm>
            <a:off x="228600" y="76200"/>
            <a:ext cx="7904162" cy="374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2800" kern="0" dirty="0" smtClean="0">
                <a:latin typeface="+mj-lt"/>
                <a:ea typeface="ＭＳ Ｐゴシック" pitchFamily="-65" charset="-128"/>
                <a:cs typeface="ＭＳ Ｐゴシック" pitchFamily="-65" charset="-128"/>
              </a:rPr>
              <a:t>Network &amp; Power</a:t>
            </a:r>
            <a:endParaRPr kumimoji="0" lang="en-US" sz="2800" b="0" i="0" u="none" strike="noStrike" kern="0" cap="none" spc="0" normalizeH="0" baseline="0" noProof="0" dirty="0" smtClean="0">
              <a:ln>
                <a:noFill/>
              </a:ln>
              <a:effectLst/>
              <a:uLnTx/>
              <a:uFillTx/>
              <a:latin typeface="+mj-lt"/>
              <a:ea typeface="ＭＳ Ｐゴシック" pitchFamily="-65" charset="-128"/>
              <a:cs typeface="ＭＳ Ｐゴシック" pitchFamily="-65" charset="-128"/>
            </a:endParaRPr>
          </a:p>
        </p:txBody>
      </p:sp>
    </p:spTree>
    <p:extLst>
      <p:ext uri="{BB962C8B-B14F-4D97-AF65-F5344CB8AC3E}">
        <p14:creationId xmlns:p14="http://schemas.microsoft.com/office/powerpoint/2010/main" val="1306695154"/>
      </p:ext>
    </p:extLst>
  </p:cSld>
  <p:clrMapOvr>
    <a:masterClrMapping/>
  </p:clrMapOvr>
  <p:transition advTm="211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erkeley Field Station Sensor Data Workflow.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3400" y="533400"/>
            <a:ext cx="8123147" cy="6276977"/>
          </a:xfrm>
          <a:prstGeom prst="rect">
            <a:avLst/>
          </a:prstGeom>
        </p:spPr>
      </p:pic>
      <p:grpSp>
        <p:nvGrpSpPr>
          <p:cNvPr id="13" name="Group 12"/>
          <p:cNvGrpSpPr/>
          <p:nvPr/>
        </p:nvGrpSpPr>
        <p:grpSpPr>
          <a:xfrm>
            <a:off x="2941746" y="1021242"/>
            <a:ext cx="5077296" cy="4977101"/>
            <a:chOff x="3066893" y="1130979"/>
            <a:chExt cx="4701200" cy="4608427"/>
          </a:xfrm>
        </p:grpSpPr>
        <p:sp>
          <p:nvSpPr>
            <p:cNvPr id="14" name="Rounded Rectangle 13"/>
            <p:cNvSpPr/>
            <p:nvPr/>
          </p:nvSpPr>
          <p:spPr>
            <a:xfrm>
              <a:off x="5138393" y="1130979"/>
              <a:ext cx="1904933" cy="1871626"/>
            </a:xfrm>
            <a:prstGeom prst="roundRect">
              <a:avLst/>
            </a:prstGeom>
            <a:noFill/>
            <a:ln w="254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5566033" y="2999024"/>
              <a:ext cx="1290638" cy="338554"/>
            </a:xfrm>
            <a:prstGeom prst="rect">
              <a:avLst/>
            </a:prstGeom>
            <a:noFill/>
            <a:ln w="25400">
              <a:noFill/>
            </a:ln>
          </p:spPr>
          <p:txBody>
            <a:bodyPr wrap="none" rtlCol="0">
              <a:spAutoFit/>
            </a:bodyPr>
            <a:lstStyle/>
            <a:p>
              <a:pPr algn="ctr"/>
              <a:r>
                <a:rPr lang="en-US" sz="1600" b="1" dirty="0" smtClean="0">
                  <a:solidFill>
                    <a:srgbClr val="FF6600"/>
                  </a:solidFill>
                </a:rPr>
                <a:t>Informatics</a:t>
              </a:r>
              <a:endParaRPr lang="en-US" sz="1600" b="1" dirty="0">
                <a:solidFill>
                  <a:srgbClr val="FF6600"/>
                </a:solidFill>
              </a:endParaRPr>
            </a:p>
          </p:txBody>
        </p:sp>
        <p:sp>
          <p:nvSpPr>
            <p:cNvPr id="16" name="Rounded Rectangle 15"/>
            <p:cNvSpPr/>
            <p:nvPr/>
          </p:nvSpPr>
          <p:spPr>
            <a:xfrm>
              <a:off x="3066893" y="3523809"/>
              <a:ext cx="4701200" cy="2215597"/>
            </a:xfrm>
            <a:prstGeom prst="roundRect">
              <a:avLst/>
            </a:prstGeom>
            <a:noFill/>
            <a:ln w="254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TextBox 19"/>
          <p:cNvSpPr txBox="1"/>
          <p:nvPr/>
        </p:nvSpPr>
        <p:spPr>
          <a:xfrm>
            <a:off x="76200" y="-76200"/>
            <a:ext cx="6410529" cy="584776"/>
          </a:xfrm>
          <a:prstGeom prst="rect">
            <a:avLst/>
          </a:prstGeom>
          <a:noFill/>
        </p:spPr>
        <p:txBody>
          <a:bodyPr wrap="none" rtlCol="0">
            <a:spAutoFit/>
          </a:bodyPr>
          <a:lstStyle/>
          <a:p>
            <a:r>
              <a:rPr lang="en-US" sz="3200" dirty="0" smtClean="0"/>
              <a:t>Informatics: </a:t>
            </a:r>
            <a:r>
              <a:rPr lang="en-US" sz="3200" dirty="0" err="1" smtClean="0"/>
              <a:t>Bereley</a:t>
            </a:r>
            <a:r>
              <a:rPr lang="en-US" sz="3200" dirty="0" smtClean="0"/>
              <a:t> Sensor Database</a:t>
            </a:r>
            <a:endParaRPr lang="en-US" sz="3200" dirty="0"/>
          </a:p>
        </p:txBody>
      </p:sp>
      <p:sp>
        <p:nvSpPr>
          <p:cNvPr id="8" name="TextBox 7"/>
          <p:cNvSpPr txBox="1"/>
          <p:nvPr/>
        </p:nvSpPr>
        <p:spPr>
          <a:xfrm>
            <a:off x="555441" y="1066800"/>
            <a:ext cx="4549960" cy="2369880"/>
          </a:xfrm>
          <a:prstGeom prst="rect">
            <a:avLst/>
          </a:prstGeom>
          <a:solidFill>
            <a:schemeClr val="bg1"/>
          </a:solidFill>
        </p:spPr>
        <p:txBody>
          <a:bodyPr wrap="square" rtlCol="0">
            <a:spAutoFit/>
          </a:bodyPr>
          <a:lstStyle/>
          <a:p>
            <a:r>
              <a:rPr lang="en-US" sz="2800" dirty="0" smtClean="0"/>
              <a:t>Sensor Database Design Goals</a:t>
            </a:r>
          </a:p>
          <a:p>
            <a:pPr marL="285750" indent="-285750">
              <a:buFont typeface="Arial" pitchFamily="34" charset="0"/>
              <a:buChar char="•"/>
            </a:pPr>
            <a:r>
              <a:rPr lang="en-US" sz="2400" dirty="0" smtClean="0"/>
              <a:t>Standardization</a:t>
            </a:r>
          </a:p>
          <a:p>
            <a:pPr marL="285750" indent="-285750">
              <a:buFont typeface="Arial" pitchFamily="34" charset="0"/>
              <a:buChar char="•"/>
            </a:pPr>
            <a:r>
              <a:rPr lang="en-US" sz="2400" dirty="0" smtClean="0"/>
              <a:t>Automation</a:t>
            </a:r>
          </a:p>
          <a:p>
            <a:pPr marL="285750" indent="-285750">
              <a:buFont typeface="Arial" pitchFamily="34" charset="0"/>
              <a:buChar char="•"/>
            </a:pPr>
            <a:r>
              <a:rPr lang="en-US" sz="2400" dirty="0" smtClean="0"/>
              <a:t>System Maintenance</a:t>
            </a:r>
          </a:p>
          <a:p>
            <a:pPr marL="285750" indent="-285750">
              <a:buFont typeface="Arial" pitchFamily="34" charset="0"/>
              <a:buChar char="•"/>
            </a:pPr>
            <a:r>
              <a:rPr lang="en-US" sz="2400" dirty="0" smtClean="0"/>
              <a:t>Quality Control</a:t>
            </a:r>
          </a:p>
          <a:p>
            <a:pPr marL="285750" indent="-285750">
              <a:buFont typeface="Arial" pitchFamily="34" charset="0"/>
              <a:buChar char="•"/>
            </a:pPr>
            <a:endParaRPr lang="en-US" sz="2400" dirty="0"/>
          </a:p>
        </p:txBody>
      </p:sp>
    </p:spTree>
    <p:extLst>
      <p:ext uri="{BB962C8B-B14F-4D97-AF65-F5344CB8AC3E}">
        <p14:creationId xmlns:p14="http://schemas.microsoft.com/office/powerpoint/2010/main" val="4273174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43755" y="0"/>
            <a:ext cx="5900245" cy="6858000"/>
          </a:xfrm>
          <a:prstGeom prst="rect">
            <a:avLst/>
          </a:prstGeom>
        </p:spPr>
      </p:pic>
      <p:sp>
        <p:nvSpPr>
          <p:cNvPr id="6" name="TextBox 5"/>
          <p:cNvSpPr txBox="1"/>
          <p:nvPr/>
        </p:nvSpPr>
        <p:spPr>
          <a:xfrm>
            <a:off x="76200" y="-76200"/>
            <a:ext cx="2269789" cy="584775"/>
          </a:xfrm>
          <a:prstGeom prst="rect">
            <a:avLst/>
          </a:prstGeom>
          <a:noFill/>
        </p:spPr>
        <p:txBody>
          <a:bodyPr wrap="none" rtlCol="0">
            <a:spAutoFit/>
          </a:bodyPr>
          <a:lstStyle/>
          <a:p>
            <a:r>
              <a:rPr lang="en-US" sz="3200" dirty="0" smtClean="0"/>
              <a:t>Informatics: </a:t>
            </a:r>
            <a:endParaRPr lang="en-US" sz="3200" dirty="0"/>
          </a:p>
        </p:txBody>
      </p:sp>
      <p:sp>
        <p:nvSpPr>
          <p:cNvPr id="7" name="TextBox 6"/>
          <p:cNvSpPr txBox="1"/>
          <p:nvPr/>
        </p:nvSpPr>
        <p:spPr>
          <a:xfrm>
            <a:off x="228600" y="1037272"/>
            <a:ext cx="2668038" cy="1477328"/>
          </a:xfrm>
          <a:prstGeom prst="rect">
            <a:avLst/>
          </a:prstGeom>
          <a:noFill/>
        </p:spPr>
        <p:txBody>
          <a:bodyPr wrap="none" rtlCol="0">
            <a:spAutoFit/>
          </a:bodyPr>
          <a:lstStyle/>
          <a:p>
            <a:r>
              <a:rPr lang="en-US" dirty="0" smtClean="0"/>
              <a:t>Sensor Database</a:t>
            </a:r>
          </a:p>
          <a:p>
            <a:pPr marL="285750" indent="-285750">
              <a:buFont typeface="Arial" pitchFamily="34" charset="0"/>
              <a:buChar char="•"/>
            </a:pPr>
            <a:r>
              <a:rPr lang="en-US" dirty="0" smtClean="0"/>
              <a:t>Number of users: </a:t>
            </a:r>
            <a:r>
              <a:rPr lang="en-US" dirty="0" smtClean="0"/>
              <a:t>60</a:t>
            </a:r>
            <a:endParaRPr lang="en-US" dirty="0"/>
          </a:p>
          <a:p>
            <a:pPr marL="285750" indent="-285750">
              <a:buFont typeface="Arial" pitchFamily="34" charset="0"/>
              <a:buChar char="•"/>
            </a:pPr>
            <a:r>
              <a:rPr lang="en-US" dirty="0" smtClean="0"/>
              <a:t>Data storage, retrieval</a:t>
            </a:r>
          </a:p>
          <a:p>
            <a:pPr marL="285750" indent="-285750">
              <a:buFont typeface="Arial" pitchFamily="34" charset="0"/>
              <a:buChar char="•"/>
            </a:pPr>
            <a:r>
              <a:rPr lang="en-US" dirty="0" smtClean="0"/>
              <a:t>Data quick visualization</a:t>
            </a:r>
          </a:p>
          <a:p>
            <a:pPr marL="285750" indent="-285750">
              <a:buFont typeface="Arial" pitchFamily="34" charset="0"/>
              <a:buChar char="•"/>
            </a:pPr>
            <a:r>
              <a:rPr lang="en-US" dirty="0" smtClean="0"/>
              <a:t>Maintenance </a:t>
            </a:r>
          </a:p>
        </p:txBody>
      </p:sp>
      <p:sp>
        <p:nvSpPr>
          <p:cNvPr id="8" name="TextBox 7"/>
          <p:cNvSpPr txBox="1"/>
          <p:nvPr/>
        </p:nvSpPr>
        <p:spPr>
          <a:xfrm>
            <a:off x="228600" y="555247"/>
            <a:ext cx="2504912" cy="338554"/>
          </a:xfrm>
          <a:prstGeom prst="rect">
            <a:avLst/>
          </a:prstGeom>
          <a:noFill/>
        </p:spPr>
        <p:txBody>
          <a:bodyPr wrap="none" rtlCol="0">
            <a:spAutoFit/>
          </a:bodyPr>
          <a:lstStyle/>
          <a:p>
            <a:r>
              <a:rPr lang="en-US" sz="1600" b="1" dirty="0" smtClean="0">
                <a:solidFill>
                  <a:srgbClr val="000000"/>
                </a:solidFill>
              </a:rPr>
              <a:t>http://</a:t>
            </a:r>
            <a:r>
              <a:rPr lang="en-US" sz="1600" b="1" dirty="0" err="1" smtClean="0">
                <a:solidFill>
                  <a:srgbClr val="000000"/>
                </a:solidFill>
              </a:rPr>
              <a:t>sensor.berkeley.edu</a:t>
            </a:r>
            <a:endParaRPr lang="en-US" sz="1600" b="1" dirty="0">
              <a:solidFill>
                <a:srgbClr val="000000"/>
              </a:solidFill>
            </a:endParaRPr>
          </a:p>
        </p:txBody>
      </p:sp>
    </p:spTree>
    <p:extLst>
      <p:ext uri="{BB962C8B-B14F-4D97-AF65-F5344CB8AC3E}">
        <p14:creationId xmlns:p14="http://schemas.microsoft.com/office/powerpoint/2010/main" val="13199281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DM1_1SchemaDiagram_m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14" y="1087960"/>
            <a:ext cx="8554886" cy="5465240"/>
          </a:xfrm>
          <a:prstGeom prst="rect">
            <a:avLst/>
          </a:prstGeom>
        </p:spPr>
      </p:pic>
      <p:sp>
        <p:nvSpPr>
          <p:cNvPr id="4" name="TextBox 3"/>
          <p:cNvSpPr txBox="1"/>
          <p:nvPr/>
        </p:nvSpPr>
        <p:spPr>
          <a:xfrm>
            <a:off x="76200" y="-76200"/>
            <a:ext cx="7621598" cy="584776"/>
          </a:xfrm>
          <a:prstGeom prst="rect">
            <a:avLst/>
          </a:prstGeom>
          <a:noFill/>
        </p:spPr>
        <p:txBody>
          <a:bodyPr wrap="none" rtlCol="0">
            <a:spAutoFit/>
          </a:bodyPr>
          <a:lstStyle/>
          <a:p>
            <a:r>
              <a:rPr lang="en-US" sz="3200" dirty="0" smtClean="0">
                <a:solidFill>
                  <a:srgbClr val="000000"/>
                </a:solidFill>
              </a:rPr>
              <a:t>CUAHSI Observations Data Model (ODM) 1.1</a:t>
            </a:r>
            <a:endParaRPr lang="en-US" sz="3200" dirty="0">
              <a:solidFill>
                <a:srgbClr val="000000"/>
              </a:solidFill>
            </a:endParaRPr>
          </a:p>
        </p:txBody>
      </p:sp>
      <p:sp>
        <p:nvSpPr>
          <p:cNvPr id="5" name="TextBox 4"/>
          <p:cNvSpPr txBox="1"/>
          <p:nvPr/>
        </p:nvSpPr>
        <p:spPr>
          <a:xfrm>
            <a:off x="169294" y="457200"/>
            <a:ext cx="3869306" cy="369332"/>
          </a:xfrm>
          <a:prstGeom prst="rect">
            <a:avLst/>
          </a:prstGeom>
          <a:noFill/>
        </p:spPr>
        <p:txBody>
          <a:bodyPr wrap="none" rtlCol="0">
            <a:spAutoFit/>
          </a:bodyPr>
          <a:lstStyle/>
          <a:p>
            <a:r>
              <a:rPr lang="en-US" dirty="0" smtClean="0"/>
              <a:t>Microsoft SQL Server Database Schema</a:t>
            </a:r>
            <a:endParaRPr lang="en-US" dirty="0"/>
          </a:p>
        </p:txBody>
      </p:sp>
    </p:spTree>
    <p:extLst>
      <p:ext uri="{BB962C8B-B14F-4D97-AF65-F5344CB8AC3E}">
        <p14:creationId xmlns:p14="http://schemas.microsoft.com/office/powerpoint/2010/main" val="1908977712"/>
      </p:ext>
    </p:extLst>
  </p:cSld>
  <p:clrMapOvr>
    <a:masterClrMapping/>
  </p:clrMapOvr>
  <mc:AlternateContent xmlns:mc="http://schemas.openxmlformats.org/markup-compatibility/2006" xmlns:p14="http://schemas.microsoft.com/office/powerpoint/2010/main">
    <mc:Choice Requires="p14">
      <p:transition p14:dur="0" advTm="31355"/>
    </mc:Choice>
    <mc:Fallback xmlns="">
      <p:transition xmlns:p14="http://schemas.microsoft.com/office/powerpoint/2010/main" advTm="31355"/>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ensorDB_Schema.jpg"/>
          <p:cNvPicPr>
            <a:picLocks noChangeAspect="1"/>
          </p:cNvPicPr>
          <p:nvPr/>
        </p:nvPicPr>
        <p:blipFill>
          <a:blip r:embed="rId4"/>
          <a:stretch>
            <a:fillRect/>
          </a:stretch>
        </p:blipFill>
        <p:spPr>
          <a:xfrm>
            <a:off x="401657" y="747169"/>
            <a:ext cx="8208943" cy="6339431"/>
          </a:xfrm>
          <a:prstGeom prst="rect">
            <a:avLst/>
          </a:prstGeom>
        </p:spPr>
      </p:pic>
      <p:sp>
        <p:nvSpPr>
          <p:cNvPr id="12" name="TextBox 11"/>
          <p:cNvSpPr txBox="1"/>
          <p:nvPr/>
        </p:nvSpPr>
        <p:spPr>
          <a:xfrm>
            <a:off x="4800600" y="533400"/>
            <a:ext cx="3734729" cy="646331"/>
          </a:xfrm>
          <a:prstGeom prst="rect">
            <a:avLst/>
          </a:prstGeom>
          <a:noFill/>
        </p:spPr>
        <p:txBody>
          <a:bodyPr wrap="none" rtlCol="0">
            <a:spAutoFit/>
          </a:bodyPr>
          <a:lstStyle/>
          <a:p>
            <a:r>
              <a:rPr lang="en-US" b="1" dirty="0" smtClean="0">
                <a:solidFill>
                  <a:srgbClr val="FF0000"/>
                </a:solidFill>
              </a:rPr>
              <a:t>310</a:t>
            </a:r>
            <a:r>
              <a:rPr lang="en-US" sz="1800" b="1" dirty="0" smtClean="0"/>
              <a:t> million records </a:t>
            </a:r>
            <a:r>
              <a:rPr lang="en-US" b="1" dirty="0" smtClean="0"/>
              <a:t>as of 13 Sep 2015</a:t>
            </a:r>
          </a:p>
          <a:p>
            <a:r>
              <a:rPr lang="en-US" b="1" dirty="0" smtClean="0"/>
              <a:t>Online since Oct, 2008</a:t>
            </a:r>
            <a:endParaRPr lang="en-US" sz="1800" b="1" dirty="0"/>
          </a:p>
        </p:txBody>
      </p:sp>
      <p:sp>
        <p:nvSpPr>
          <p:cNvPr id="13" name="TextBox 12"/>
          <p:cNvSpPr txBox="1"/>
          <p:nvPr/>
        </p:nvSpPr>
        <p:spPr>
          <a:xfrm>
            <a:off x="76200" y="-76200"/>
            <a:ext cx="4607151" cy="584776"/>
          </a:xfrm>
          <a:prstGeom prst="rect">
            <a:avLst/>
          </a:prstGeom>
          <a:noFill/>
        </p:spPr>
        <p:txBody>
          <a:bodyPr wrap="none" rtlCol="0">
            <a:spAutoFit/>
          </a:bodyPr>
          <a:lstStyle/>
          <a:p>
            <a:r>
              <a:rPr lang="en-US" sz="3200" dirty="0" smtClean="0"/>
              <a:t>Berkeley Sensor Database</a:t>
            </a:r>
            <a:endParaRPr lang="en-US" sz="3200" dirty="0"/>
          </a:p>
        </p:txBody>
      </p:sp>
      <p:sp>
        <p:nvSpPr>
          <p:cNvPr id="3" name="Rectangle 2"/>
          <p:cNvSpPr/>
          <p:nvPr/>
        </p:nvSpPr>
        <p:spPr>
          <a:xfrm>
            <a:off x="76200" y="448270"/>
            <a:ext cx="4495800" cy="646331"/>
          </a:xfrm>
          <a:prstGeom prst="rect">
            <a:avLst/>
          </a:prstGeom>
        </p:spPr>
        <p:txBody>
          <a:bodyPr wrap="square">
            <a:spAutoFit/>
          </a:bodyPr>
          <a:lstStyle/>
          <a:p>
            <a:pPr marL="342900" indent="-342900">
              <a:buFont typeface="Arial"/>
              <a:buChar char="•"/>
            </a:pPr>
            <a:r>
              <a:rPr lang="en-US" dirty="0" smtClean="0">
                <a:solidFill>
                  <a:srgbClr val="000000"/>
                </a:solidFill>
              </a:rPr>
              <a:t>LAMP (</a:t>
            </a:r>
            <a:r>
              <a:rPr lang="en-US" dirty="0" err="1" smtClean="0">
                <a:solidFill>
                  <a:srgbClr val="000000"/>
                </a:solidFill>
              </a:rPr>
              <a:t>Linux,Apache,MySQL,Perl</a:t>
            </a:r>
            <a:r>
              <a:rPr lang="en-US" dirty="0" smtClean="0">
                <a:solidFill>
                  <a:srgbClr val="000000"/>
                </a:solidFill>
              </a:rPr>
              <a:t>)</a:t>
            </a:r>
          </a:p>
          <a:p>
            <a:pPr marL="342900" indent="-342900">
              <a:buFont typeface="Arial"/>
              <a:buChar char="•"/>
            </a:pPr>
            <a:r>
              <a:rPr lang="en-US" dirty="0" smtClean="0">
                <a:solidFill>
                  <a:srgbClr val="000000"/>
                </a:solidFill>
              </a:rPr>
              <a:t>Focus on Managing &amp; Quality Control</a:t>
            </a:r>
          </a:p>
        </p:txBody>
      </p:sp>
      <p:sp>
        <p:nvSpPr>
          <p:cNvPr id="2" name="Rectangle 1"/>
          <p:cNvSpPr/>
          <p:nvPr/>
        </p:nvSpPr>
        <p:spPr>
          <a:xfrm>
            <a:off x="4724400" y="118646"/>
            <a:ext cx="5334000" cy="307777"/>
          </a:xfrm>
          <a:prstGeom prst="rect">
            <a:avLst/>
          </a:prstGeom>
        </p:spPr>
        <p:txBody>
          <a:bodyPr wrap="square">
            <a:spAutoFit/>
          </a:bodyPr>
          <a:lstStyle/>
          <a:p>
            <a:r>
              <a:rPr lang="en-US" sz="1400" dirty="0"/>
              <a:t>http://</a:t>
            </a:r>
            <a:r>
              <a:rPr lang="en-US" sz="1400" dirty="0" err="1"/>
              <a:t>sensor.berkeley.edu</a:t>
            </a:r>
            <a:r>
              <a:rPr lang="en-US" sz="1400" dirty="0"/>
              <a:t>/</a:t>
            </a:r>
            <a:r>
              <a:rPr lang="en-US" sz="1400" dirty="0" err="1"/>
              <a:t>implementation.html</a:t>
            </a:r>
            <a:endParaRPr lang="en-US" sz="1400" dirty="0"/>
          </a:p>
        </p:txBody>
      </p:sp>
    </p:spTree>
    <p:custDataLst>
      <p:tags r:id="rId1"/>
    </p:custDataLst>
    <p:extLst>
      <p:ext uri="{BB962C8B-B14F-4D97-AF65-F5344CB8AC3E}">
        <p14:creationId xmlns:p14="http://schemas.microsoft.com/office/powerpoint/2010/main" val="4012366758"/>
      </p:ext>
    </p:extLst>
  </p:cSld>
  <p:clrMapOvr>
    <a:masterClrMapping/>
  </p:clrMapOvr>
  <mc:AlternateContent xmlns:mc="http://schemas.openxmlformats.org/markup-compatibility/2006" xmlns:p14="http://schemas.microsoft.com/office/powerpoint/2010/main">
    <mc:Choice Requires="p14">
      <p:transition spd="med" p14:dur="700" advTm="48456">
        <p:fade/>
      </p:transition>
    </mc:Choice>
    <mc:Fallback xmlns="">
      <p:transition xmlns:p14="http://schemas.microsoft.com/office/powerpoint/2010/main" spd="med" advTm="48456">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4636" y="0"/>
            <a:ext cx="5299364" cy="6858000"/>
          </a:xfrm>
          <a:prstGeom prst="rect">
            <a:avLst/>
          </a:prstGeom>
        </p:spPr>
      </p:pic>
      <p:sp>
        <p:nvSpPr>
          <p:cNvPr id="2" name="TextBox 1"/>
          <p:cNvSpPr txBox="1"/>
          <p:nvPr/>
        </p:nvSpPr>
        <p:spPr>
          <a:xfrm>
            <a:off x="0" y="1287959"/>
            <a:ext cx="3886200" cy="769441"/>
          </a:xfrm>
          <a:prstGeom prst="rect">
            <a:avLst/>
          </a:prstGeom>
          <a:noFill/>
        </p:spPr>
        <p:txBody>
          <a:bodyPr wrap="square" rtlCol="0">
            <a:spAutoFit/>
          </a:bodyPr>
          <a:lstStyle/>
          <a:p>
            <a:pPr algn="ctr"/>
            <a:r>
              <a:rPr lang="en-US" sz="2400" dirty="0" smtClean="0"/>
              <a:t>Angelo Coast Range Reserve</a:t>
            </a:r>
          </a:p>
          <a:p>
            <a:pPr algn="ctr"/>
            <a:r>
              <a:rPr lang="en-US" sz="2000" dirty="0" smtClean="0"/>
              <a:t>UC Natural Reserve System</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550" y="2514600"/>
            <a:ext cx="3143250" cy="4191000"/>
          </a:xfrm>
          <a:prstGeom prst="rect">
            <a:avLst/>
          </a:prstGeom>
        </p:spPr>
      </p:pic>
      <p:sp>
        <p:nvSpPr>
          <p:cNvPr id="6" name="TextBox 5"/>
          <p:cNvSpPr txBox="1"/>
          <p:nvPr/>
        </p:nvSpPr>
        <p:spPr>
          <a:xfrm>
            <a:off x="165681" y="329624"/>
            <a:ext cx="3415719" cy="584776"/>
          </a:xfrm>
          <a:prstGeom prst="rect">
            <a:avLst/>
          </a:prstGeom>
          <a:noFill/>
        </p:spPr>
        <p:txBody>
          <a:bodyPr wrap="none" rtlCol="0">
            <a:spAutoFit/>
          </a:bodyPr>
          <a:lstStyle/>
          <a:p>
            <a:r>
              <a:rPr lang="en-US" sz="3200" dirty="0" smtClean="0">
                <a:solidFill>
                  <a:srgbClr val="0000FF"/>
                </a:solidFill>
              </a:rPr>
              <a:t>Eel River, California</a:t>
            </a:r>
            <a:endParaRPr lang="en-US" sz="3200" dirty="0">
              <a:solidFill>
                <a:srgbClr val="0000FF"/>
              </a:solidFill>
            </a:endParaRPr>
          </a:p>
        </p:txBody>
      </p:sp>
      <p:sp>
        <p:nvSpPr>
          <p:cNvPr id="10" name="Oval 9"/>
          <p:cNvSpPr/>
          <p:nvPr/>
        </p:nvSpPr>
        <p:spPr>
          <a:xfrm>
            <a:off x="7162800" y="762000"/>
            <a:ext cx="76200" cy="762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chemeClr val="accent6"/>
                </a:solidFill>
              </a:ln>
              <a:solidFill>
                <a:schemeClr val="accent6"/>
              </a:solidFill>
            </a:endParaRPr>
          </a:p>
        </p:txBody>
      </p:sp>
      <p:sp>
        <p:nvSpPr>
          <p:cNvPr id="11" name="Oval 10"/>
          <p:cNvSpPr/>
          <p:nvPr/>
        </p:nvSpPr>
        <p:spPr>
          <a:xfrm>
            <a:off x="7848600" y="914400"/>
            <a:ext cx="76200" cy="762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chemeClr val="accent6"/>
                </a:solidFill>
              </a:ln>
              <a:solidFill>
                <a:schemeClr val="accent6"/>
              </a:solidFill>
            </a:endParaRPr>
          </a:p>
        </p:txBody>
      </p:sp>
      <p:sp>
        <p:nvSpPr>
          <p:cNvPr id="12" name="Oval 11"/>
          <p:cNvSpPr/>
          <p:nvPr/>
        </p:nvSpPr>
        <p:spPr>
          <a:xfrm>
            <a:off x="7467600" y="1371600"/>
            <a:ext cx="76200" cy="762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chemeClr val="accent6"/>
                </a:solidFill>
              </a:ln>
              <a:solidFill>
                <a:schemeClr val="accent6"/>
              </a:solidFill>
            </a:endParaRPr>
          </a:p>
        </p:txBody>
      </p:sp>
      <p:sp>
        <p:nvSpPr>
          <p:cNvPr id="5" name="TextBox 4"/>
          <p:cNvSpPr txBox="1"/>
          <p:nvPr/>
        </p:nvSpPr>
        <p:spPr>
          <a:xfrm>
            <a:off x="8001000" y="697468"/>
            <a:ext cx="982210" cy="369332"/>
          </a:xfrm>
          <a:prstGeom prst="rect">
            <a:avLst/>
          </a:prstGeom>
          <a:noFill/>
        </p:spPr>
        <p:txBody>
          <a:bodyPr wrap="none" rtlCol="0">
            <a:spAutoFit/>
          </a:bodyPr>
          <a:lstStyle/>
          <a:p>
            <a:r>
              <a:rPr lang="en-US" dirty="0" err="1" smtClean="0"/>
              <a:t>Sagehen</a:t>
            </a:r>
            <a:endParaRPr lang="en-US" dirty="0"/>
          </a:p>
        </p:txBody>
      </p:sp>
      <p:sp>
        <p:nvSpPr>
          <p:cNvPr id="7" name="TextBox 6"/>
          <p:cNvSpPr txBox="1"/>
          <p:nvPr/>
        </p:nvSpPr>
        <p:spPr>
          <a:xfrm>
            <a:off x="7543800" y="1295400"/>
            <a:ext cx="1019856" cy="646331"/>
          </a:xfrm>
          <a:prstGeom prst="rect">
            <a:avLst/>
          </a:prstGeom>
          <a:noFill/>
        </p:spPr>
        <p:txBody>
          <a:bodyPr wrap="none" rtlCol="0">
            <a:spAutoFit/>
          </a:bodyPr>
          <a:lstStyle/>
          <a:p>
            <a:r>
              <a:rPr lang="en-US" dirty="0" smtClean="0"/>
              <a:t>Blue Oak</a:t>
            </a:r>
          </a:p>
          <a:p>
            <a:r>
              <a:rPr lang="en-US" dirty="0" smtClean="0"/>
              <a:t>Ranch</a:t>
            </a:r>
            <a:endParaRPr lang="en-US" dirty="0"/>
          </a:p>
        </p:txBody>
      </p:sp>
      <p:sp>
        <p:nvSpPr>
          <p:cNvPr id="8" name="TextBox 7"/>
          <p:cNvSpPr txBox="1"/>
          <p:nvPr/>
        </p:nvSpPr>
        <p:spPr>
          <a:xfrm>
            <a:off x="7162800" y="304800"/>
            <a:ext cx="837714" cy="369332"/>
          </a:xfrm>
          <a:prstGeom prst="rect">
            <a:avLst/>
          </a:prstGeom>
          <a:noFill/>
        </p:spPr>
        <p:txBody>
          <a:bodyPr wrap="none" rtlCol="0">
            <a:spAutoFit/>
          </a:bodyPr>
          <a:lstStyle/>
          <a:p>
            <a:r>
              <a:rPr lang="en-US" dirty="0" smtClean="0"/>
              <a:t>Angelo</a:t>
            </a:r>
            <a:endParaRPr lang="en-US" dirty="0"/>
          </a:p>
        </p:txBody>
      </p:sp>
    </p:spTree>
    <p:extLst>
      <p:ext uri="{BB962C8B-B14F-4D97-AF65-F5344CB8AC3E}">
        <p14:creationId xmlns:p14="http://schemas.microsoft.com/office/powerpoint/2010/main" val="1675832795"/>
      </p:ext>
    </p:extLst>
  </p:cSld>
  <p:clrMapOvr>
    <a:masterClrMapping/>
  </p:clrMapOvr>
  <mc:AlternateContent xmlns:mc="http://schemas.openxmlformats.org/markup-compatibility/2006" xmlns:p14="http://schemas.microsoft.com/office/powerpoint/2010/main">
    <mc:Choice Requires="p14">
      <p:transition spd="slow" p14:dur="2000" advTm="54542"/>
    </mc:Choice>
    <mc:Fallback xmlns="">
      <p:transition xmlns:p14="http://schemas.microsoft.com/office/powerpoint/2010/main" spd="slow" advTm="54542"/>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nsorDB_SchemaMod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1201" y="3581400"/>
            <a:ext cx="4775199" cy="3366340"/>
          </a:xfrm>
          <a:prstGeom prst="rect">
            <a:avLst/>
          </a:prstGeom>
          <a:effectLst>
            <a:outerShdw blurRad="60325" dist="50800" dir="2700000" algn="tl" rotWithShape="0">
              <a:srgbClr val="000000">
                <a:alpha val="43000"/>
              </a:srgbClr>
            </a:outerShdw>
          </a:effectLst>
        </p:spPr>
      </p:pic>
      <p:sp>
        <p:nvSpPr>
          <p:cNvPr id="4" name="TextBox 3"/>
          <p:cNvSpPr txBox="1"/>
          <p:nvPr/>
        </p:nvSpPr>
        <p:spPr>
          <a:xfrm>
            <a:off x="76200" y="-76200"/>
            <a:ext cx="6542176" cy="584776"/>
          </a:xfrm>
          <a:prstGeom prst="rect">
            <a:avLst/>
          </a:prstGeom>
          <a:noFill/>
        </p:spPr>
        <p:txBody>
          <a:bodyPr wrap="none" rtlCol="0">
            <a:spAutoFit/>
          </a:bodyPr>
          <a:lstStyle/>
          <a:p>
            <a:r>
              <a:rPr lang="en-US" sz="3200" dirty="0" smtClean="0"/>
              <a:t>Conceptual Differences from ODM 1.1 </a:t>
            </a:r>
            <a:endParaRPr lang="en-US" sz="3200" dirty="0"/>
          </a:p>
        </p:txBody>
      </p:sp>
      <p:sp>
        <p:nvSpPr>
          <p:cNvPr id="2" name="Rectangle 1"/>
          <p:cNvSpPr/>
          <p:nvPr/>
        </p:nvSpPr>
        <p:spPr>
          <a:xfrm>
            <a:off x="228600" y="609600"/>
            <a:ext cx="4572000" cy="6186309"/>
          </a:xfrm>
          <a:prstGeom prst="rect">
            <a:avLst/>
          </a:prstGeom>
        </p:spPr>
        <p:txBody>
          <a:bodyPr>
            <a:spAutoFit/>
          </a:bodyPr>
          <a:lstStyle/>
          <a:p>
            <a:r>
              <a:rPr lang="en-US" b="1" dirty="0" smtClean="0"/>
              <a:t>Monitoring Collection:  </a:t>
            </a:r>
            <a:r>
              <a:rPr lang="en-US" dirty="0" smtClean="0"/>
              <a:t>A conceptual grouping of stations, usually being used by a specific research project or organization. </a:t>
            </a:r>
            <a:r>
              <a:rPr lang="en-US" i="1" dirty="0" smtClean="0"/>
              <a:t>Access Control</a:t>
            </a:r>
          </a:p>
          <a:p>
            <a:endParaRPr lang="en-US" dirty="0" smtClean="0"/>
          </a:p>
          <a:p>
            <a:r>
              <a:rPr lang="en-US" b="1" dirty="0" smtClean="0"/>
              <a:t>Station:</a:t>
            </a:r>
            <a:r>
              <a:rPr lang="en-US" dirty="0" smtClean="0"/>
              <a:t>  One datalogger with sensor devices attached, such as a weather station.  The Station is also used to define the output data file which is pulled from the logger.</a:t>
            </a:r>
          </a:p>
          <a:p>
            <a:endParaRPr lang="en-US" dirty="0" smtClean="0"/>
          </a:p>
          <a:p>
            <a:r>
              <a:rPr lang="en-US" b="1" dirty="0" smtClean="0"/>
              <a:t>Method: </a:t>
            </a:r>
            <a:r>
              <a:rPr lang="en-US" dirty="0" smtClean="0"/>
              <a:t>A way to measure a parameter. </a:t>
            </a:r>
            <a:r>
              <a:rPr lang="en-US" dirty="0" err="1" smtClean="0"/>
              <a:t>Usualy</a:t>
            </a:r>
            <a:r>
              <a:rPr lang="en-US" dirty="0" smtClean="0"/>
              <a:t> a particular instrument make and model.  </a:t>
            </a:r>
            <a:r>
              <a:rPr lang="en-US" i="1" dirty="0" smtClean="0"/>
              <a:t>Already exists in ODM.</a:t>
            </a:r>
          </a:p>
          <a:p>
            <a:endParaRPr lang="en-US" dirty="0" smtClean="0"/>
          </a:p>
          <a:p>
            <a:r>
              <a:rPr lang="en-US" b="1" dirty="0" smtClean="0"/>
              <a:t>Device:</a:t>
            </a:r>
            <a:r>
              <a:rPr lang="en-US" dirty="0" smtClean="0"/>
              <a:t>  A specific instance of a method that is installed.  A device can be decommissioned, or moved to another location.</a:t>
            </a:r>
          </a:p>
          <a:p>
            <a:endParaRPr lang="en-US" dirty="0" smtClean="0"/>
          </a:p>
          <a:p>
            <a:r>
              <a:rPr lang="en-US" b="1" dirty="0" err="1" smtClean="0"/>
              <a:t>Datastream</a:t>
            </a:r>
            <a:r>
              <a:rPr lang="en-US" b="1" dirty="0" smtClean="0"/>
              <a:t>:</a:t>
            </a:r>
            <a:r>
              <a:rPr lang="en-US" dirty="0" smtClean="0"/>
              <a:t>  The "data flow" of one type of data from a device of a particular method at a particular location.  </a:t>
            </a:r>
          </a:p>
          <a:p>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5996" y="553212"/>
            <a:ext cx="4188255" cy="2799588"/>
          </a:xfrm>
          <a:prstGeom prst="rect">
            <a:avLst/>
          </a:prstGeom>
        </p:spPr>
      </p:pic>
      <p:sp>
        <p:nvSpPr>
          <p:cNvPr id="5" name="TextBox 4"/>
          <p:cNvSpPr txBox="1"/>
          <p:nvPr/>
        </p:nvSpPr>
        <p:spPr>
          <a:xfrm>
            <a:off x="7620000" y="2514600"/>
            <a:ext cx="1240243" cy="584776"/>
          </a:xfrm>
          <a:prstGeom prst="rect">
            <a:avLst/>
          </a:prstGeom>
          <a:noFill/>
        </p:spPr>
        <p:txBody>
          <a:bodyPr wrap="none" rtlCol="0">
            <a:spAutoFit/>
          </a:bodyPr>
          <a:lstStyle/>
          <a:p>
            <a:pPr algn="r"/>
            <a:r>
              <a:rPr lang="en-US" sz="1600" dirty="0" smtClean="0"/>
              <a:t>Keck</a:t>
            </a:r>
          </a:p>
          <a:p>
            <a:pPr algn="r"/>
            <a:r>
              <a:rPr lang="en-US" sz="1600" dirty="0" err="1" smtClean="0"/>
              <a:t>HydroWatch</a:t>
            </a:r>
            <a:endParaRPr lang="en-US" sz="1600" dirty="0"/>
          </a:p>
        </p:txBody>
      </p:sp>
    </p:spTree>
    <p:extLst>
      <p:ext uri="{BB962C8B-B14F-4D97-AF65-F5344CB8AC3E}">
        <p14:creationId xmlns:p14="http://schemas.microsoft.com/office/powerpoint/2010/main" val="3599662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76200"/>
            <a:ext cx="4233723" cy="584775"/>
          </a:xfrm>
          <a:prstGeom prst="rect">
            <a:avLst/>
          </a:prstGeom>
          <a:noFill/>
        </p:spPr>
        <p:txBody>
          <a:bodyPr wrap="none" rtlCol="0">
            <a:spAutoFit/>
          </a:bodyPr>
          <a:lstStyle/>
          <a:p>
            <a:r>
              <a:rPr lang="en-US" sz="3200" dirty="0" smtClean="0"/>
              <a:t>Informatics: </a:t>
            </a:r>
            <a:r>
              <a:rPr lang="en-US" sz="3200" dirty="0" err="1" smtClean="0"/>
              <a:t>Datasreams</a:t>
            </a:r>
            <a:endParaRPr lang="en-US" sz="3200" dirty="0"/>
          </a:p>
        </p:txBody>
      </p:sp>
      <p:sp>
        <p:nvSpPr>
          <p:cNvPr id="3" name="Rectangle 2"/>
          <p:cNvSpPr/>
          <p:nvPr/>
        </p:nvSpPr>
        <p:spPr>
          <a:xfrm>
            <a:off x="112816" y="508574"/>
            <a:ext cx="3392384" cy="1200329"/>
          </a:xfrm>
          <a:prstGeom prst="rect">
            <a:avLst/>
          </a:prstGeom>
        </p:spPr>
        <p:txBody>
          <a:bodyPr wrap="square">
            <a:spAutoFit/>
          </a:bodyPr>
          <a:lstStyle/>
          <a:p>
            <a:r>
              <a:rPr lang="en-US" b="1" dirty="0" err="1"/>
              <a:t>Datastream</a:t>
            </a:r>
            <a:r>
              <a:rPr lang="en-US" b="1" dirty="0"/>
              <a:t>:</a:t>
            </a:r>
            <a:r>
              <a:rPr lang="en-US" dirty="0"/>
              <a:t>  The "data flow" of one type of data from a device of a particular method at a particular location.  </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83142" y="605641"/>
            <a:ext cx="5460858" cy="6252359"/>
          </a:xfrm>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199" y="2209800"/>
            <a:ext cx="4292873" cy="4752417"/>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41944477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76200"/>
            <a:ext cx="2719214" cy="584776"/>
          </a:xfrm>
          <a:prstGeom prst="rect">
            <a:avLst/>
          </a:prstGeom>
          <a:noFill/>
        </p:spPr>
        <p:txBody>
          <a:bodyPr wrap="none" rtlCol="0">
            <a:spAutoFit/>
          </a:bodyPr>
          <a:lstStyle/>
          <a:p>
            <a:r>
              <a:rPr lang="en-US" sz="3200" dirty="0" smtClean="0"/>
              <a:t>Quality Control</a:t>
            </a:r>
            <a:endParaRPr lang="en-US" sz="3200" dirty="0"/>
          </a:p>
        </p:txBody>
      </p:sp>
      <p:graphicFrame>
        <p:nvGraphicFramePr>
          <p:cNvPr id="3" name="Content Placeholder 3"/>
          <p:cNvGraphicFramePr>
            <a:graphicFrameLocks/>
          </p:cNvGraphicFramePr>
          <p:nvPr>
            <p:extLst>
              <p:ext uri="{D42A27DB-BD31-4B8C-83A1-F6EECF244321}">
                <p14:modId xmlns:p14="http://schemas.microsoft.com/office/powerpoint/2010/main" val="3404415851"/>
              </p:ext>
            </p:extLst>
          </p:nvPr>
        </p:nvGraphicFramePr>
        <p:xfrm>
          <a:off x="4267200" y="2557077"/>
          <a:ext cx="4651375" cy="4206240"/>
        </p:xfrm>
        <a:graphic>
          <a:graphicData uri="http://schemas.openxmlformats.org/drawingml/2006/table">
            <a:tbl>
              <a:tblPr firstRow="1" bandRow="1">
                <a:tableStyleId>{5C22544A-7EE6-4342-B048-85BDC9FD1C3A}</a:tableStyleId>
              </a:tblPr>
              <a:tblGrid>
                <a:gridCol w="1241601"/>
                <a:gridCol w="3409774"/>
              </a:tblGrid>
              <a:tr h="344480">
                <a:tc>
                  <a:txBody>
                    <a:bodyPr/>
                    <a:lstStyle/>
                    <a:p>
                      <a:r>
                        <a:rPr lang="en-US" dirty="0" smtClean="0">
                          <a:solidFill>
                            <a:srgbClr val="000000"/>
                          </a:solidFill>
                        </a:rPr>
                        <a:t>Data</a:t>
                      </a:r>
                      <a:r>
                        <a:rPr lang="en-US" baseline="0" dirty="0" smtClean="0">
                          <a:solidFill>
                            <a:srgbClr val="000000"/>
                          </a:solidFill>
                        </a:rPr>
                        <a:t> Flag</a:t>
                      </a:r>
                      <a:endParaRPr lang="en-US" dirty="0">
                        <a:solidFill>
                          <a:srgbClr val="000000"/>
                        </a:solidFill>
                      </a:endParaRPr>
                    </a:p>
                  </a:txBody>
                  <a:tcPr>
                    <a:noFill/>
                  </a:tcPr>
                </a:tc>
                <a:tc>
                  <a:txBody>
                    <a:bodyPr/>
                    <a:lstStyle/>
                    <a:p>
                      <a:r>
                        <a:rPr lang="en-US" dirty="0" smtClean="0">
                          <a:solidFill>
                            <a:srgbClr val="000000"/>
                          </a:solidFill>
                        </a:rPr>
                        <a:t>Description</a:t>
                      </a:r>
                      <a:endParaRPr lang="en-US" dirty="0">
                        <a:solidFill>
                          <a:srgbClr val="000000"/>
                        </a:solidFill>
                      </a:endParaRPr>
                    </a:p>
                  </a:txBody>
                  <a:tcPr>
                    <a:noFill/>
                  </a:tcPr>
                </a:tc>
              </a:tr>
              <a:tr h="344480">
                <a:tc>
                  <a:txBody>
                    <a:bodyPr/>
                    <a:lstStyle/>
                    <a:p>
                      <a:r>
                        <a:rPr lang="en-US" dirty="0" smtClean="0">
                          <a:solidFill>
                            <a:srgbClr val="000000"/>
                          </a:solidFill>
                        </a:rPr>
                        <a:t>P</a:t>
                      </a:r>
                    </a:p>
                    <a:p>
                      <a:endParaRPr lang="en-US" dirty="0">
                        <a:solidFill>
                          <a:srgbClr val="000000"/>
                        </a:solidFill>
                      </a:endParaRPr>
                    </a:p>
                  </a:txBody>
                  <a:tcPr>
                    <a:noFill/>
                  </a:tcPr>
                </a:tc>
                <a:tc>
                  <a:txBody>
                    <a:bodyPr/>
                    <a:lstStyle/>
                    <a:p>
                      <a:r>
                        <a:rPr lang="en-US" dirty="0" smtClean="0">
                          <a:solidFill>
                            <a:srgbClr val="000000"/>
                          </a:solidFill>
                        </a:rPr>
                        <a:t>Passed sanity check</a:t>
                      </a:r>
                      <a:endParaRPr lang="en-US" dirty="0">
                        <a:solidFill>
                          <a:srgbClr val="000000"/>
                        </a:solidFill>
                      </a:endParaRPr>
                    </a:p>
                  </a:txBody>
                  <a:tcPr>
                    <a:noFill/>
                  </a:tcPr>
                </a:tc>
              </a:tr>
              <a:tr h="344480">
                <a:tc>
                  <a:txBody>
                    <a:bodyPr/>
                    <a:lstStyle/>
                    <a:p>
                      <a:r>
                        <a:rPr lang="en-US" dirty="0" smtClean="0">
                          <a:solidFill>
                            <a:srgbClr val="000000"/>
                          </a:solidFill>
                        </a:rPr>
                        <a:t>U</a:t>
                      </a:r>
                    </a:p>
                  </a:txBody>
                  <a:tcPr>
                    <a:noFill/>
                  </a:tcPr>
                </a:tc>
                <a:tc>
                  <a:txBody>
                    <a:bodyPr/>
                    <a:lstStyle/>
                    <a:p>
                      <a:r>
                        <a:rPr lang="en-US" dirty="0" smtClean="0">
                          <a:solidFill>
                            <a:srgbClr val="000000"/>
                          </a:solidFill>
                        </a:rPr>
                        <a:t>Unchecked value, no sanity check</a:t>
                      </a:r>
                      <a:endParaRPr lang="en-US" dirty="0">
                        <a:solidFill>
                          <a:srgbClr val="000000"/>
                        </a:solidFill>
                      </a:endParaRPr>
                    </a:p>
                  </a:txBody>
                  <a:tcPr>
                    <a:noFill/>
                  </a:tcPr>
                </a:tc>
              </a:tr>
              <a:tr h="344480">
                <a:tc>
                  <a:txBody>
                    <a:bodyPr/>
                    <a:lstStyle/>
                    <a:p>
                      <a:r>
                        <a:rPr lang="en-US" dirty="0" smtClean="0">
                          <a:solidFill>
                            <a:srgbClr val="000000"/>
                          </a:solidFill>
                        </a:rPr>
                        <a:t>NV</a:t>
                      </a:r>
                    </a:p>
                  </a:txBody>
                  <a:tcPr>
                    <a:noFill/>
                  </a:tcPr>
                </a:tc>
                <a:tc>
                  <a:txBody>
                    <a:bodyPr/>
                    <a:lstStyle/>
                    <a:p>
                      <a:r>
                        <a:rPr lang="en-US" dirty="0" smtClean="0">
                          <a:solidFill>
                            <a:srgbClr val="000000"/>
                          </a:solidFill>
                        </a:rPr>
                        <a:t>No value recorded (</a:t>
                      </a:r>
                      <a:r>
                        <a:rPr lang="en-US" dirty="0" err="1" smtClean="0">
                          <a:solidFill>
                            <a:srgbClr val="000000"/>
                          </a:solidFill>
                        </a:rPr>
                        <a:t>NaN</a:t>
                      </a:r>
                      <a:r>
                        <a:rPr lang="en-US" dirty="0" smtClean="0">
                          <a:solidFill>
                            <a:srgbClr val="000000"/>
                          </a:solidFill>
                        </a:rPr>
                        <a:t>)</a:t>
                      </a:r>
                    </a:p>
                    <a:p>
                      <a:endParaRPr lang="en-US" dirty="0" smtClean="0">
                        <a:solidFill>
                          <a:srgbClr val="000000"/>
                        </a:solidFill>
                      </a:endParaRPr>
                    </a:p>
                    <a:p>
                      <a:endParaRPr lang="en-US" dirty="0">
                        <a:solidFill>
                          <a:srgbClr val="000000"/>
                        </a:solidFill>
                      </a:endParaRPr>
                    </a:p>
                  </a:txBody>
                  <a:tcPr>
                    <a:noFill/>
                  </a:tcPr>
                </a:tc>
              </a:tr>
              <a:tr h="344480">
                <a:tc>
                  <a:txBody>
                    <a:bodyPr/>
                    <a:lstStyle/>
                    <a:p>
                      <a:r>
                        <a:rPr lang="en-US" dirty="0" smtClean="0">
                          <a:solidFill>
                            <a:srgbClr val="000000"/>
                          </a:solidFill>
                        </a:rPr>
                        <a:t>VB</a:t>
                      </a:r>
                      <a:endParaRPr lang="en-US" dirty="0">
                        <a:solidFill>
                          <a:srgbClr val="000000"/>
                        </a:solidFill>
                      </a:endParaRPr>
                    </a:p>
                  </a:txBody>
                  <a:tcPr>
                    <a:noFill/>
                  </a:tcPr>
                </a:tc>
                <a:tc>
                  <a:txBody>
                    <a:bodyPr/>
                    <a:lstStyle/>
                    <a:p>
                      <a:r>
                        <a:rPr lang="en-US" dirty="0" smtClean="0">
                          <a:solidFill>
                            <a:srgbClr val="000000"/>
                          </a:solidFill>
                        </a:rPr>
                        <a:t>Value below</a:t>
                      </a:r>
                      <a:r>
                        <a:rPr lang="en-US" baseline="0" dirty="0" smtClean="0">
                          <a:solidFill>
                            <a:srgbClr val="000000"/>
                          </a:solidFill>
                        </a:rPr>
                        <a:t> device minimum range</a:t>
                      </a:r>
                      <a:r>
                        <a:rPr lang="en-US" dirty="0" smtClean="0">
                          <a:solidFill>
                            <a:srgbClr val="000000"/>
                          </a:solidFill>
                        </a:rPr>
                        <a:t> </a:t>
                      </a:r>
                      <a:endParaRPr lang="en-US" dirty="0">
                        <a:solidFill>
                          <a:srgbClr val="000000"/>
                        </a:solidFill>
                      </a:endParaRPr>
                    </a:p>
                  </a:txBody>
                  <a:tcPr>
                    <a:noFill/>
                  </a:tcPr>
                </a:tc>
              </a:tr>
              <a:tr h="599301">
                <a:tc>
                  <a:txBody>
                    <a:bodyPr/>
                    <a:lstStyle/>
                    <a:p>
                      <a:r>
                        <a:rPr lang="en-US" dirty="0" smtClean="0">
                          <a:solidFill>
                            <a:srgbClr val="000000"/>
                          </a:solidFill>
                        </a:rPr>
                        <a:t>VE</a:t>
                      </a:r>
                      <a:endParaRPr lang="en-US" dirty="0">
                        <a:solidFill>
                          <a:srgbClr val="000000"/>
                        </a:solidFill>
                      </a:endParaRPr>
                    </a:p>
                  </a:txBody>
                  <a:tcPr>
                    <a:noFill/>
                  </a:tcPr>
                </a:tc>
                <a:tc>
                  <a:txBody>
                    <a:bodyPr/>
                    <a:lstStyle/>
                    <a:p>
                      <a:r>
                        <a:rPr lang="en-US" dirty="0" smtClean="0">
                          <a:solidFill>
                            <a:srgbClr val="000000"/>
                          </a:solidFill>
                        </a:rPr>
                        <a:t>Value exceeds device minimum range</a:t>
                      </a:r>
                      <a:endParaRPr lang="en-US" dirty="0">
                        <a:solidFill>
                          <a:srgbClr val="000000"/>
                        </a:solidFill>
                      </a:endParaRPr>
                    </a:p>
                  </a:txBody>
                  <a:tcPr>
                    <a:noFill/>
                  </a:tcPr>
                </a:tc>
              </a:tr>
              <a:tr h="599301">
                <a:tc>
                  <a:txBody>
                    <a:bodyPr/>
                    <a:lstStyle/>
                    <a:p>
                      <a:r>
                        <a:rPr lang="en-US" dirty="0" smtClean="0">
                          <a:solidFill>
                            <a:srgbClr val="000000"/>
                          </a:solidFill>
                        </a:rPr>
                        <a:t>X</a:t>
                      </a:r>
                      <a:endParaRPr lang="en-US" dirty="0">
                        <a:solidFill>
                          <a:srgbClr val="000000"/>
                        </a:solidFill>
                      </a:endParaRPr>
                    </a:p>
                  </a:txBody>
                  <a:tcPr>
                    <a:noFill/>
                  </a:tcPr>
                </a:tc>
                <a:tc>
                  <a:txBody>
                    <a:bodyPr/>
                    <a:lstStyle/>
                    <a:p>
                      <a:r>
                        <a:rPr lang="en-US" dirty="0" smtClean="0">
                          <a:solidFill>
                            <a:srgbClr val="000000"/>
                          </a:solidFill>
                        </a:rPr>
                        <a:t>Invalid Data: equipment malfunction</a:t>
                      </a:r>
                      <a:endParaRPr lang="en-US" dirty="0">
                        <a:solidFill>
                          <a:srgbClr val="000000"/>
                        </a:solidFill>
                      </a:endParaRPr>
                    </a:p>
                  </a:txBody>
                  <a:tcPr>
                    <a:noFill/>
                  </a:tcPr>
                </a:tc>
              </a:tr>
            </a:tbl>
          </a:graphicData>
        </a:graphic>
      </p:graphicFrame>
      <p:graphicFrame>
        <p:nvGraphicFramePr>
          <p:cNvPr id="5" name="Content Placeholder 5"/>
          <p:cNvGraphicFramePr>
            <a:graphicFrameLocks/>
          </p:cNvGraphicFramePr>
          <p:nvPr>
            <p:extLst>
              <p:ext uri="{D42A27DB-BD31-4B8C-83A1-F6EECF244321}">
                <p14:modId xmlns:p14="http://schemas.microsoft.com/office/powerpoint/2010/main" val="1568264089"/>
              </p:ext>
            </p:extLst>
          </p:nvPr>
        </p:nvGraphicFramePr>
        <p:xfrm>
          <a:off x="162296" y="2610397"/>
          <a:ext cx="3886200" cy="3794125"/>
        </p:xfrm>
        <a:graphic>
          <a:graphicData uri="http://schemas.openxmlformats.org/drawingml/2006/table">
            <a:tbl>
              <a:tblPr firstRow="1" bandRow="1">
                <a:tableStyleId>{5C22544A-7EE6-4342-B048-85BDC9FD1C3A}</a:tableStyleId>
              </a:tblPr>
              <a:tblGrid>
                <a:gridCol w="889000"/>
                <a:gridCol w="2997200"/>
              </a:tblGrid>
              <a:tr h="411547">
                <a:tc>
                  <a:txBody>
                    <a:bodyPr/>
                    <a:lstStyle/>
                    <a:p>
                      <a:r>
                        <a:rPr lang="en-US" dirty="0" smtClean="0">
                          <a:solidFill>
                            <a:srgbClr val="000000"/>
                          </a:solidFill>
                        </a:rPr>
                        <a:t>Level</a:t>
                      </a:r>
                      <a:endParaRPr lang="en-US" dirty="0">
                        <a:solidFill>
                          <a:srgbClr val="000000"/>
                        </a:solidFill>
                      </a:endParaRPr>
                    </a:p>
                  </a:txBody>
                  <a:tcPr>
                    <a:noFill/>
                  </a:tcPr>
                </a:tc>
                <a:tc>
                  <a:txBody>
                    <a:bodyPr/>
                    <a:lstStyle/>
                    <a:p>
                      <a:r>
                        <a:rPr lang="en-US" dirty="0" smtClean="0">
                          <a:solidFill>
                            <a:srgbClr val="000000"/>
                          </a:solidFill>
                        </a:rPr>
                        <a:t>Definition</a:t>
                      </a:r>
                      <a:endParaRPr lang="en-US" dirty="0">
                        <a:solidFill>
                          <a:srgbClr val="000000"/>
                        </a:solidFill>
                      </a:endParaRPr>
                    </a:p>
                  </a:txBody>
                  <a:tcPr>
                    <a:noFill/>
                  </a:tcPr>
                </a:tc>
              </a:tr>
              <a:tr h="411547">
                <a:tc>
                  <a:txBody>
                    <a:bodyPr/>
                    <a:lstStyle/>
                    <a:p>
                      <a:r>
                        <a:rPr lang="en-US" dirty="0" smtClean="0">
                          <a:solidFill>
                            <a:srgbClr val="000000"/>
                          </a:solidFill>
                        </a:rPr>
                        <a:t>0</a:t>
                      </a:r>
                      <a:endParaRPr lang="en-US" dirty="0">
                        <a:solidFill>
                          <a:srgbClr val="000000"/>
                        </a:solidFill>
                      </a:endParaRPr>
                    </a:p>
                  </a:txBody>
                  <a:tcPr>
                    <a:noFill/>
                  </a:tcPr>
                </a:tc>
                <a:tc>
                  <a:txBody>
                    <a:bodyPr/>
                    <a:lstStyle/>
                    <a:p>
                      <a:r>
                        <a:rPr lang="en-US" dirty="0" smtClean="0">
                          <a:solidFill>
                            <a:srgbClr val="000000"/>
                          </a:solidFill>
                        </a:rPr>
                        <a:t>Instrument Data</a:t>
                      </a:r>
                      <a:endParaRPr lang="en-US" dirty="0">
                        <a:solidFill>
                          <a:srgbClr val="000000"/>
                        </a:solidFill>
                      </a:endParaRPr>
                    </a:p>
                  </a:txBody>
                  <a:tcPr>
                    <a:noFill/>
                  </a:tcPr>
                </a:tc>
              </a:tr>
              <a:tr h="411547">
                <a:tc>
                  <a:txBody>
                    <a:bodyPr/>
                    <a:lstStyle/>
                    <a:p>
                      <a:r>
                        <a:rPr lang="en-US" dirty="0" smtClean="0">
                          <a:solidFill>
                            <a:srgbClr val="000000"/>
                          </a:solidFill>
                        </a:rPr>
                        <a:t>1A</a:t>
                      </a:r>
                      <a:endParaRPr lang="en-US" dirty="0">
                        <a:solidFill>
                          <a:srgbClr val="000000"/>
                        </a:solidFill>
                      </a:endParaRPr>
                    </a:p>
                  </a:txBody>
                  <a:tcPr>
                    <a:noFill/>
                  </a:tcPr>
                </a:tc>
                <a:tc>
                  <a:txBody>
                    <a:bodyPr/>
                    <a:lstStyle/>
                    <a:p>
                      <a:r>
                        <a:rPr lang="en-US" dirty="0" smtClean="0">
                          <a:solidFill>
                            <a:srgbClr val="000000"/>
                          </a:solidFill>
                        </a:rPr>
                        <a:t>Instrument Data + Metadata</a:t>
                      </a:r>
                      <a:endParaRPr lang="en-US" dirty="0">
                        <a:solidFill>
                          <a:srgbClr val="000000"/>
                        </a:solidFill>
                      </a:endParaRPr>
                    </a:p>
                  </a:txBody>
                  <a:tcPr>
                    <a:noFill/>
                  </a:tcPr>
                </a:tc>
              </a:tr>
              <a:tr h="715979">
                <a:tc>
                  <a:txBody>
                    <a:bodyPr/>
                    <a:lstStyle/>
                    <a:p>
                      <a:r>
                        <a:rPr lang="en-US" dirty="0" smtClean="0">
                          <a:solidFill>
                            <a:srgbClr val="000000"/>
                          </a:solidFill>
                        </a:rPr>
                        <a:t>1B</a:t>
                      </a:r>
                      <a:endParaRPr lang="en-US" dirty="0">
                        <a:solidFill>
                          <a:srgbClr val="000000"/>
                        </a:solidFill>
                      </a:endParaRPr>
                    </a:p>
                  </a:txBody>
                  <a:tcPr>
                    <a:noFill/>
                  </a:tcPr>
                </a:tc>
                <a:tc>
                  <a:txBody>
                    <a:bodyPr/>
                    <a:lstStyle/>
                    <a:p>
                      <a:r>
                        <a:rPr lang="en-US" dirty="0" smtClean="0">
                          <a:solidFill>
                            <a:srgbClr val="000000"/>
                          </a:solidFill>
                        </a:rPr>
                        <a:t>Instrument Data in Sensor Units + Metadata</a:t>
                      </a:r>
                      <a:endParaRPr lang="en-US" dirty="0">
                        <a:solidFill>
                          <a:srgbClr val="000000"/>
                        </a:solidFill>
                      </a:endParaRPr>
                    </a:p>
                  </a:txBody>
                  <a:tcPr>
                    <a:noFill/>
                  </a:tcPr>
                </a:tc>
              </a:tr>
              <a:tr h="411547">
                <a:tc>
                  <a:txBody>
                    <a:bodyPr/>
                    <a:lstStyle/>
                    <a:p>
                      <a:r>
                        <a:rPr lang="en-US" dirty="0" smtClean="0">
                          <a:solidFill>
                            <a:srgbClr val="000000"/>
                          </a:solidFill>
                        </a:rPr>
                        <a:t>2</a:t>
                      </a:r>
                      <a:endParaRPr lang="en-US" dirty="0">
                        <a:solidFill>
                          <a:srgbClr val="000000"/>
                        </a:solidFill>
                      </a:endParaRPr>
                    </a:p>
                  </a:txBody>
                  <a:tcPr>
                    <a:noFill/>
                  </a:tcPr>
                </a:tc>
                <a:tc>
                  <a:txBody>
                    <a:bodyPr/>
                    <a:lstStyle/>
                    <a:p>
                      <a:r>
                        <a:rPr lang="en-US" dirty="0" smtClean="0">
                          <a:solidFill>
                            <a:srgbClr val="000000"/>
                          </a:solidFill>
                        </a:rPr>
                        <a:t>Geophysical Units</a:t>
                      </a:r>
                      <a:endParaRPr lang="en-US" dirty="0">
                        <a:solidFill>
                          <a:srgbClr val="000000"/>
                        </a:solidFill>
                      </a:endParaRPr>
                    </a:p>
                  </a:txBody>
                  <a:tcPr>
                    <a:noFill/>
                  </a:tcPr>
                </a:tc>
              </a:tr>
              <a:tr h="715979">
                <a:tc>
                  <a:txBody>
                    <a:bodyPr/>
                    <a:lstStyle/>
                    <a:p>
                      <a:r>
                        <a:rPr lang="en-US" dirty="0" smtClean="0">
                          <a:solidFill>
                            <a:srgbClr val="000000"/>
                          </a:solidFill>
                        </a:rPr>
                        <a:t>3</a:t>
                      </a:r>
                      <a:endParaRPr lang="en-US" dirty="0">
                        <a:solidFill>
                          <a:srgbClr val="000000"/>
                        </a:solidFill>
                      </a:endParaRPr>
                    </a:p>
                  </a:txBody>
                  <a:tcPr>
                    <a:noFill/>
                  </a:tcPr>
                </a:tc>
                <a:tc>
                  <a:txBody>
                    <a:bodyPr/>
                    <a:lstStyle/>
                    <a:p>
                      <a:r>
                        <a:rPr lang="en-US" dirty="0" smtClean="0">
                          <a:solidFill>
                            <a:srgbClr val="000000"/>
                          </a:solidFill>
                        </a:rPr>
                        <a:t>Geophysical Units + Space/Time</a:t>
                      </a:r>
                      <a:r>
                        <a:rPr lang="en-US" baseline="0" dirty="0" smtClean="0">
                          <a:solidFill>
                            <a:srgbClr val="000000"/>
                          </a:solidFill>
                        </a:rPr>
                        <a:t> Uniformly Scaled</a:t>
                      </a:r>
                      <a:endParaRPr lang="en-US" dirty="0">
                        <a:solidFill>
                          <a:srgbClr val="000000"/>
                        </a:solidFill>
                      </a:endParaRPr>
                    </a:p>
                  </a:txBody>
                  <a:tcPr>
                    <a:noFill/>
                  </a:tcPr>
                </a:tc>
              </a:tr>
              <a:tr h="715979">
                <a:tc>
                  <a:txBody>
                    <a:bodyPr/>
                    <a:lstStyle/>
                    <a:p>
                      <a:r>
                        <a:rPr lang="en-US" dirty="0" smtClean="0">
                          <a:solidFill>
                            <a:srgbClr val="000000"/>
                          </a:solidFill>
                        </a:rPr>
                        <a:t>4</a:t>
                      </a:r>
                      <a:endParaRPr lang="en-US" dirty="0">
                        <a:solidFill>
                          <a:srgbClr val="000000"/>
                        </a:solidFill>
                      </a:endParaRPr>
                    </a:p>
                  </a:txBody>
                  <a:tcPr>
                    <a:noFill/>
                  </a:tcPr>
                </a:tc>
                <a:tc>
                  <a:txBody>
                    <a:bodyPr/>
                    <a:lstStyle/>
                    <a:p>
                      <a:r>
                        <a:rPr lang="en-US" dirty="0" smtClean="0">
                          <a:solidFill>
                            <a:srgbClr val="000000"/>
                          </a:solidFill>
                        </a:rPr>
                        <a:t>Derived Data, from Multiple Variables or from a Model</a:t>
                      </a:r>
                      <a:endParaRPr lang="en-US" dirty="0">
                        <a:solidFill>
                          <a:srgbClr val="000000"/>
                        </a:solidFill>
                      </a:endParaRPr>
                    </a:p>
                  </a:txBody>
                  <a:tcPr>
                    <a:noFill/>
                  </a:tcPr>
                </a:tc>
              </a:tr>
            </a:tbl>
          </a:graphicData>
        </a:graphic>
      </p:graphicFrame>
      <p:sp>
        <p:nvSpPr>
          <p:cNvPr id="6" name="Rectangle 5"/>
          <p:cNvSpPr/>
          <p:nvPr/>
        </p:nvSpPr>
        <p:spPr>
          <a:xfrm>
            <a:off x="141458" y="2195674"/>
            <a:ext cx="3377078" cy="400110"/>
          </a:xfrm>
          <a:prstGeom prst="rect">
            <a:avLst/>
          </a:prstGeom>
        </p:spPr>
        <p:txBody>
          <a:bodyPr wrap="none">
            <a:spAutoFit/>
          </a:bodyPr>
          <a:lstStyle/>
          <a:p>
            <a:r>
              <a:rPr lang="en-US" sz="2000" dirty="0" smtClean="0"/>
              <a:t>NASA/EOS  Data Quality Levels</a:t>
            </a:r>
            <a:endParaRPr lang="en-US" sz="2000" dirty="0"/>
          </a:p>
        </p:txBody>
      </p:sp>
      <p:sp>
        <p:nvSpPr>
          <p:cNvPr id="7" name="Rectangle 6"/>
          <p:cNvSpPr/>
          <p:nvPr/>
        </p:nvSpPr>
        <p:spPr>
          <a:xfrm>
            <a:off x="4343400" y="2147942"/>
            <a:ext cx="1249958" cy="400110"/>
          </a:xfrm>
          <a:prstGeom prst="rect">
            <a:avLst/>
          </a:prstGeom>
        </p:spPr>
        <p:txBody>
          <a:bodyPr wrap="none">
            <a:spAutoFit/>
          </a:bodyPr>
          <a:lstStyle/>
          <a:p>
            <a:r>
              <a:rPr lang="en-US" sz="2000" dirty="0" smtClean="0"/>
              <a:t>Data Flags</a:t>
            </a:r>
            <a:endParaRPr lang="en-US" sz="2000" dirty="0"/>
          </a:p>
        </p:txBody>
      </p:sp>
      <p:sp>
        <p:nvSpPr>
          <p:cNvPr id="8" name="Rectangle 7"/>
          <p:cNvSpPr/>
          <p:nvPr/>
        </p:nvSpPr>
        <p:spPr>
          <a:xfrm>
            <a:off x="189478" y="507217"/>
            <a:ext cx="5068322" cy="1477328"/>
          </a:xfrm>
          <a:prstGeom prst="rect">
            <a:avLst/>
          </a:prstGeom>
        </p:spPr>
        <p:txBody>
          <a:bodyPr wrap="square">
            <a:spAutoFit/>
          </a:bodyPr>
          <a:lstStyle/>
          <a:p>
            <a:r>
              <a:rPr lang="en-US" b="1" dirty="0" smtClean="0"/>
              <a:t>Project Requirements:</a:t>
            </a:r>
          </a:p>
          <a:p>
            <a:r>
              <a:rPr lang="en-US" dirty="0" smtClean="0"/>
              <a:t>• Store all versions of data (raw, converted, derived)</a:t>
            </a:r>
          </a:p>
          <a:p>
            <a:r>
              <a:rPr lang="en-US" dirty="0" smtClean="0"/>
              <a:t>• Automated Sanity check on incoming data  </a:t>
            </a:r>
          </a:p>
          <a:p>
            <a:r>
              <a:rPr lang="en-US" dirty="0" smtClean="0"/>
              <a:t>• Allow users to manually flag data </a:t>
            </a:r>
          </a:p>
          <a:p>
            <a:r>
              <a:rPr lang="en-US" dirty="0" smtClean="0"/>
              <a:t>• Show flags &amp; annotations on all data</a:t>
            </a:r>
          </a:p>
        </p:txBody>
      </p:sp>
      <p:sp>
        <p:nvSpPr>
          <p:cNvPr id="2" name="TextBox 1"/>
          <p:cNvSpPr txBox="1"/>
          <p:nvPr/>
        </p:nvSpPr>
        <p:spPr>
          <a:xfrm>
            <a:off x="5638800" y="455473"/>
            <a:ext cx="3326552" cy="1754327"/>
          </a:xfrm>
          <a:prstGeom prst="rect">
            <a:avLst/>
          </a:prstGeom>
          <a:noFill/>
        </p:spPr>
        <p:txBody>
          <a:bodyPr wrap="none" rtlCol="0">
            <a:spAutoFit/>
          </a:bodyPr>
          <a:lstStyle/>
          <a:p>
            <a:r>
              <a:rPr lang="en-US" b="1" dirty="0" smtClean="0"/>
              <a:t>Tables</a:t>
            </a:r>
          </a:p>
          <a:p>
            <a:pPr marL="285750" indent="-285750">
              <a:buFont typeface="Arial"/>
              <a:buChar char="•"/>
            </a:pPr>
            <a:r>
              <a:rPr lang="en-US" dirty="0" err="1" smtClean="0"/>
              <a:t>odm.qualifiers</a:t>
            </a:r>
            <a:endParaRPr lang="en-US" dirty="0" smtClean="0"/>
          </a:p>
          <a:p>
            <a:pPr marL="285750" indent="-285750">
              <a:buFont typeface="Arial"/>
              <a:buChar char="•"/>
            </a:pPr>
            <a:r>
              <a:rPr lang="en-US" dirty="0" err="1" smtClean="0"/>
              <a:t>odm.qualityconrollevels</a:t>
            </a:r>
            <a:r>
              <a:rPr lang="en-US" dirty="0" smtClean="0"/>
              <a:t> (mod)</a:t>
            </a:r>
          </a:p>
          <a:p>
            <a:pPr marL="285750" indent="-285750">
              <a:buFont typeface="Arial"/>
              <a:buChar char="•"/>
            </a:pPr>
            <a:r>
              <a:rPr lang="en-US" dirty="0" err="1" smtClean="0"/>
              <a:t>odm.alerts</a:t>
            </a:r>
            <a:endParaRPr lang="en-US" dirty="0" smtClean="0"/>
          </a:p>
          <a:p>
            <a:pPr marL="285750" indent="-285750">
              <a:buFont typeface="Arial"/>
              <a:buChar char="•"/>
            </a:pPr>
            <a:r>
              <a:rPr lang="en-US" dirty="0" err="1" smtClean="0"/>
              <a:t>odm.incidents</a:t>
            </a:r>
            <a:endParaRPr lang="en-US" dirty="0" smtClean="0"/>
          </a:p>
          <a:p>
            <a:pPr marL="285750" indent="-285750">
              <a:buFont typeface="Arial"/>
              <a:buChar char="•"/>
            </a:pPr>
            <a:endParaRPr lang="en-US" dirty="0"/>
          </a:p>
        </p:txBody>
      </p:sp>
    </p:spTree>
    <p:extLst>
      <p:ext uri="{BB962C8B-B14F-4D97-AF65-F5344CB8AC3E}">
        <p14:creationId xmlns:p14="http://schemas.microsoft.com/office/powerpoint/2010/main" val="841901067"/>
      </p:ext>
    </p:extLst>
  </p:cSld>
  <p:clrMapOvr>
    <a:masterClrMapping/>
  </p:clrMapOvr>
  <mc:AlternateContent xmlns:mc="http://schemas.openxmlformats.org/markup-compatibility/2006" xmlns:p14="http://schemas.microsoft.com/office/powerpoint/2010/main">
    <mc:Choice Requires="p14">
      <p:transition spd="slow" p14:dur="2000" advTm="72348"/>
    </mc:Choice>
    <mc:Fallback xmlns="">
      <p:transition xmlns:p14="http://schemas.microsoft.com/office/powerpoint/2010/main" spd="slow" advTm="72348"/>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1" y="861736"/>
            <a:ext cx="3733800" cy="3693319"/>
          </a:xfrm>
          <a:prstGeom prst="rect">
            <a:avLst/>
          </a:prstGeom>
        </p:spPr>
        <p:txBody>
          <a:bodyPr wrap="square">
            <a:spAutoFit/>
          </a:bodyPr>
          <a:lstStyle/>
          <a:p>
            <a:r>
              <a:rPr lang="en-US" dirty="0" smtClean="0">
                <a:solidFill>
                  <a:srgbClr val="000000"/>
                </a:solidFill>
              </a:rPr>
              <a:t>Incident ID	</a:t>
            </a:r>
            <a:r>
              <a:rPr lang="en-US" dirty="0">
                <a:solidFill>
                  <a:srgbClr val="000000"/>
                </a:solidFill>
              </a:rPr>
              <a:t>4</a:t>
            </a:r>
            <a:r>
              <a:rPr lang="en-US" dirty="0" smtClean="0">
                <a:solidFill>
                  <a:srgbClr val="000000"/>
                </a:solidFill>
              </a:rPr>
              <a:t>28</a:t>
            </a:r>
          </a:p>
          <a:p>
            <a:r>
              <a:rPr lang="en-US" sz="1800" dirty="0" smtClean="0">
                <a:solidFill>
                  <a:srgbClr val="000000"/>
                </a:solidFill>
              </a:rPr>
              <a:t>Title:  </a:t>
            </a:r>
            <a:r>
              <a:rPr lang="en-US" b="1" dirty="0" smtClean="0">
                <a:solidFill>
                  <a:srgbClr val="FF0000"/>
                </a:solidFill>
              </a:rPr>
              <a:t>Ant Colony Corrodes Radio</a:t>
            </a:r>
            <a:endParaRPr lang="en-US" sz="1800" b="1" dirty="0" smtClean="0">
              <a:solidFill>
                <a:srgbClr val="FF0000"/>
              </a:solidFill>
            </a:endParaRPr>
          </a:p>
          <a:p>
            <a:r>
              <a:rPr lang="en-US" dirty="0" smtClean="0">
                <a:solidFill>
                  <a:srgbClr val="000000"/>
                </a:solidFill>
              </a:rPr>
              <a:t>Station Name(s): 	WSIC</a:t>
            </a:r>
          </a:p>
          <a:p>
            <a:r>
              <a:rPr lang="en-US" dirty="0" err="1" smtClean="0">
                <a:solidFill>
                  <a:srgbClr val="000000"/>
                </a:solidFill>
              </a:rPr>
              <a:t>Datastream(s</a:t>
            </a:r>
            <a:r>
              <a:rPr lang="en-US" dirty="0" smtClean="0">
                <a:solidFill>
                  <a:srgbClr val="000000"/>
                </a:solidFill>
              </a:rPr>
              <a:t>):	resistance probes, </a:t>
            </a:r>
          </a:p>
          <a:p>
            <a:r>
              <a:rPr lang="en-US" dirty="0" smtClean="0">
                <a:solidFill>
                  <a:srgbClr val="000000"/>
                </a:solidFill>
              </a:rPr>
              <a:t>		rain collector</a:t>
            </a:r>
          </a:p>
          <a:p>
            <a:r>
              <a:rPr lang="en-US" dirty="0" smtClean="0">
                <a:solidFill>
                  <a:srgbClr val="000000"/>
                </a:solidFill>
              </a:rPr>
              <a:t>		wells</a:t>
            </a:r>
          </a:p>
          <a:p>
            <a:r>
              <a:rPr lang="en-US" dirty="0" smtClean="0">
                <a:solidFill>
                  <a:srgbClr val="000000"/>
                </a:solidFill>
              </a:rPr>
              <a:t>Data Flagged:  ERPs:      90,304 values </a:t>
            </a:r>
          </a:p>
          <a:p>
            <a:r>
              <a:rPr lang="en-US" dirty="0" smtClean="0">
                <a:solidFill>
                  <a:srgbClr val="000000"/>
                </a:solidFill>
              </a:rPr>
              <a:t>	         Well 6:     3,024 values</a:t>
            </a:r>
          </a:p>
          <a:p>
            <a:r>
              <a:rPr lang="en-US" dirty="0" smtClean="0">
                <a:solidFill>
                  <a:srgbClr val="000000"/>
                </a:solidFill>
              </a:rPr>
              <a:t>	         Well 7:     3,024 values</a:t>
            </a:r>
          </a:p>
          <a:p>
            <a:r>
              <a:rPr lang="en-US" dirty="0" err="1" smtClean="0">
                <a:solidFill>
                  <a:srgbClr val="000000"/>
                </a:solidFill>
              </a:rPr>
              <a:t>StartTime</a:t>
            </a:r>
            <a:r>
              <a:rPr lang="en-US" dirty="0" smtClean="0">
                <a:solidFill>
                  <a:srgbClr val="000000"/>
                </a:solidFill>
              </a:rPr>
              <a:t>:      2014-03-24 (+/- 1 days)</a:t>
            </a:r>
          </a:p>
          <a:p>
            <a:r>
              <a:rPr lang="en-US" dirty="0" err="1" smtClean="0">
                <a:solidFill>
                  <a:srgbClr val="000000"/>
                </a:solidFill>
              </a:rPr>
              <a:t>EndTime</a:t>
            </a:r>
            <a:r>
              <a:rPr lang="en-US" dirty="0" smtClean="0">
                <a:solidFill>
                  <a:srgbClr val="000000"/>
                </a:solidFill>
              </a:rPr>
              <a:t>:        2014-04-08 (+/- 1 days)</a:t>
            </a:r>
          </a:p>
          <a:p>
            <a:r>
              <a:rPr lang="en-US" dirty="0" smtClean="0">
                <a:solidFill>
                  <a:srgbClr val="000000"/>
                </a:solidFill>
              </a:rPr>
              <a:t>Reported By: Collin Bode </a:t>
            </a:r>
          </a:p>
          <a:p>
            <a:r>
              <a:rPr lang="en-US" dirty="0" smtClean="0">
                <a:solidFill>
                  <a:srgbClr val="000000"/>
                </a:solidFill>
              </a:rPr>
              <a:t>(2014-04-09 00:00:00)</a:t>
            </a:r>
          </a:p>
        </p:txBody>
      </p:sp>
      <p:sp>
        <p:nvSpPr>
          <p:cNvPr id="4" name="Rectangle 3"/>
          <p:cNvSpPr/>
          <p:nvPr/>
        </p:nvSpPr>
        <p:spPr>
          <a:xfrm>
            <a:off x="228600" y="4953000"/>
            <a:ext cx="8610600" cy="1661994"/>
          </a:xfrm>
          <a:prstGeom prst="rect">
            <a:avLst/>
          </a:prstGeom>
        </p:spPr>
        <p:txBody>
          <a:bodyPr wrap="square">
            <a:spAutoFit/>
          </a:bodyPr>
          <a:lstStyle/>
          <a:p>
            <a:r>
              <a:rPr lang="en-US" b="1" dirty="0" smtClean="0">
                <a:solidFill>
                  <a:srgbClr val="000000"/>
                </a:solidFill>
              </a:rPr>
              <a:t>Description:</a:t>
            </a:r>
            <a:r>
              <a:rPr lang="en-US" dirty="0" smtClean="0">
                <a:solidFill>
                  <a:srgbClr val="000000"/>
                </a:solidFill>
              </a:rPr>
              <a:t>  </a:t>
            </a:r>
          </a:p>
          <a:p>
            <a:r>
              <a:rPr lang="en-US" sz="1400" dirty="0"/>
              <a:t>Okay, I wasn't expecting that. I </a:t>
            </a:r>
            <a:r>
              <a:rPr lang="en-US" sz="1400" dirty="0" smtClean="0"/>
              <a:t>climb 40 meters </a:t>
            </a:r>
            <a:r>
              <a:rPr lang="en-US" sz="1400" dirty="0"/>
              <a:t>up a </a:t>
            </a:r>
            <a:r>
              <a:rPr lang="en-US" sz="1400" dirty="0" smtClean="0"/>
              <a:t>Ingrid (</a:t>
            </a:r>
            <a:r>
              <a:rPr lang="en-US" sz="1400" dirty="0" err="1" smtClean="0"/>
              <a:t>douglas</a:t>
            </a:r>
            <a:r>
              <a:rPr lang="en-US" sz="1400" dirty="0" smtClean="0"/>
              <a:t> </a:t>
            </a:r>
            <a:r>
              <a:rPr lang="en-US" sz="1400" dirty="0"/>
              <a:t>fir </a:t>
            </a:r>
            <a:r>
              <a:rPr lang="en-US" sz="1400" dirty="0" smtClean="0"/>
              <a:t>tree) </a:t>
            </a:r>
            <a:r>
              <a:rPr lang="en-US" sz="1400" dirty="0"/>
              <a:t>to figure out why my data logger's wireless stopped working. I open the box, and surprise! An ant colony is using the wireless radio as an egg warmer. </a:t>
            </a:r>
            <a:r>
              <a:rPr lang="en-US" sz="1400" dirty="0" smtClean="0"/>
              <a:t>  </a:t>
            </a:r>
            <a:endParaRPr lang="en-US" sz="1400" dirty="0"/>
          </a:p>
          <a:p>
            <a:r>
              <a:rPr lang="en-US" sz="1400" dirty="0" smtClean="0"/>
              <a:t>The colony somehow corroded the connectors between the radio and the logger so badly that the firmware got corrupted.  All slave radios were offline until I replaced the radio a spare.  </a:t>
            </a:r>
            <a:endParaRPr lang="en-US" sz="1400" dirty="0"/>
          </a:p>
          <a:p>
            <a:r>
              <a:rPr lang="en-US" sz="1400" dirty="0" smtClean="0"/>
              <a:t>I left the box open to allow them to naturally disperse, then swept the stragglers out with a paintbrush.  </a:t>
            </a:r>
            <a:r>
              <a:rPr lang="en-US" sz="1400" dirty="0" err="1" smtClean="0"/>
              <a:t>Replugged</a:t>
            </a:r>
            <a:r>
              <a:rPr lang="en-US" sz="1400" dirty="0" smtClean="0"/>
              <a:t> the hole with weather goop.</a:t>
            </a:r>
          </a:p>
        </p:txBody>
      </p:sp>
      <p:sp>
        <p:nvSpPr>
          <p:cNvPr id="6" name="TextBox 5"/>
          <p:cNvSpPr txBox="1"/>
          <p:nvPr/>
        </p:nvSpPr>
        <p:spPr>
          <a:xfrm>
            <a:off x="76200" y="-76200"/>
            <a:ext cx="2937022" cy="584776"/>
          </a:xfrm>
          <a:prstGeom prst="rect">
            <a:avLst/>
          </a:prstGeom>
          <a:noFill/>
        </p:spPr>
        <p:txBody>
          <a:bodyPr wrap="none" rtlCol="0">
            <a:spAutoFit/>
          </a:bodyPr>
          <a:lstStyle/>
          <a:p>
            <a:r>
              <a:rPr lang="en-US" sz="3200" dirty="0" smtClean="0">
                <a:solidFill>
                  <a:srgbClr val="000000"/>
                </a:solidFill>
              </a:rPr>
              <a:t>Incident </a:t>
            </a:r>
            <a:r>
              <a:rPr lang="en-US" sz="3200" dirty="0">
                <a:solidFill>
                  <a:srgbClr val="000000"/>
                </a:solidFill>
              </a:rPr>
              <a:t>Reports</a:t>
            </a:r>
          </a:p>
        </p:txBody>
      </p:sp>
      <p:sp>
        <p:nvSpPr>
          <p:cNvPr id="8" name="TextBox 7"/>
          <p:cNvSpPr txBox="1"/>
          <p:nvPr/>
        </p:nvSpPr>
        <p:spPr>
          <a:xfrm>
            <a:off x="5638800" y="0"/>
            <a:ext cx="1813317" cy="646331"/>
          </a:xfrm>
          <a:prstGeom prst="rect">
            <a:avLst/>
          </a:prstGeom>
          <a:noFill/>
        </p:spPr>
        <p:txBody>
          <a:bodyPr wrap="none" rtlCol="0">
            <a:spAutoFit/>
          </a:bodyPr>
          <a:lstStyle/>
          <a:p>
            <a:r>
              <a:rPr lang="en-US" b="1" dirty="0" smtClean="0"/>
              <a:t>Tables</a:t>
            </a:r>
          </a:p>
          <a:p>
            <a:pPr marL="285750" indent="-285750">
              <a:buFont typeface="Arial"/>
              <a:buChar char="•"/>
            </a:pPr>
            <a:r>
              <a:rPr lang="en-US" dirty="0" err="1" smtClean="0"/>
              <a:t>odm.incidents</a:t>
            </a:r>
            <a:endParaRPr lang="en-US" dirty="0" smtClean="0"/>
          </a:p>
        </p:txBody>
      </p:sp>
      <p:pic>
        <p:nvPicPr>
          <p:cNvPr id="2" name="Picture 1"/>
          <p:cNvPicPr>
            <a:picLocks noChangeAspect="1"/>
          </p:cNvPicPr>
          <p:nvPr/>
        </p:nvPicPr>
        <p:blipFill rotWithShape="1">
          <a:blip r:embed="rId2"/>
          <a:srcRect l="7011" t="6052" r="7284"/>
          <a:stretch/>
        </p:blipFill>
        <p:spPr>
          <a:xfrm>
            <a:off x="3733800" y="685800"/>
            <a:ext cx="5412317" cy="4449652"/>
          </a:xfrm>
          <a:prstGeom prst="rect">
            <a:avLst/>
          </a:prstGeom>
        </p:spPr>
      </p:pic>
    </p:spTree>
    <p:extLst>
      <p:ext uri="{BB962C8B-B14F-4D97-AF65-F5344CB8AC3E}">
        <p14:creationId xmlns:p14="http://schemas.microsoft.com/office/powerpoint/2010/main" val="2490534688"/>
      </p:ext>
    </p:extLst>
  </p:cSld>
  <p:clrMapOvr>
    <a:masterClrMapping/>
  </p:clrMapOvr>
  <p:transition advTm="75212"/>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6099" y="861736"/>
            <a:ext cx="5206801" cy="3693319"/>
          </a:xfrm>
          <a:prstGeom prst="rect">
            <a:avLst/>
          </a:prstGeom>
        </p:spPr>
        <p:txBody>
          <a:bodyPr wrap="square">
            <a:spAutoFit/>
          </a:bodyPr>
          <a:lstStyle/>
          <a:p>
            <a:r>
              <a:rPr lang="en-US" dirty="0" smtClean="0">
                <a:solidFill>
                  <a:srgbClr val="000000"/>
                </a:solidFill>
              </a:rPr>
              <a:t>Incident ID	1</a:t>
            </a:r>
          </a:p>
          <a:p>
            <a:r>
              <a:rPr lang="en-US" sz="1800" dirty="0" smtClean="0">
                <a:solidFill>
                  <a:srgbClr val="000000"/>
                </a:solidFill>
              </a:rPr>
              <a:t>Title: </a:t>
            </a:r>
            <a:r>
              <a:rPr lang="en-US" sz="1800" b="1" dirty="0" smtClean="0">
                <a:solidFill>
                  <a:srgbClr val="000000"/>
                </a:solidFill>
              </a:rPr>
              <a:t>Bear damage</a:t>
            </a:r>
          </a:p>
          <a:p>
            <a:r>
              <a:rPr lang="en-US" dirty="0" smtClean="0">
                <a:solidFill>
                  <a:srgbClr val="000000"/>
                </a:solidFill>
              </a:rPr>
              <a:t>Station Name(s): 	L1_1, L1_2, L2_1, L2_2,</a:t>
            </a:r>
          </a:p>
          <a:p>
            <a:r>
              <a:rPr lang="en-US" dirty="0" smtClean="0">
                <a:solidFill>
                  <a:srgbClr val="000000"/>
                </a:solidFill>
              </a:rPr>
              <a:t>		L3_1, L3_2, L4_1</a:t>
            </a:r>
          </a:p>
          <a:p>
            <a:r>
              <a:rPr lang="en-US" dirty="0" err="1" smtClean="0">
                <a:solidFill>
                  <a:srgbClr val="000000"/>
                </a:solidFill>
              </a:rPr>
              <a:t>Datastream(s</a:t>
            </a:r>
            <a:r>
              <a:rPr lang="en-US" dirty="0" smtClean="0">
                <a:solidFill>
                  <a:srgbClr val="000000"/>
                </a:solidFill>
              </a:rPr>
              <a:t>):	resistance probes, </a:t>
            </a:r>
          </a:p>
          <a:p>
            <a:r>
              <a:rPr lang="en-US" dirty="0" smtClean="0">
                <a:solidFill>
                  <a:srgbClr val="000000"/>
                </a:solidFill>
              </a:rPr>
              <a:t>		rain collector</a:t>
            </a:r>
          </a:p>
          <a:p>
            <a:r>
              <a:rPr lang="en-US" dirty="0" smtClean="0">
                <a:solidFill>
                  <a:srgbClr val="000000"/>
                </a:solidFill>
              </a:rPr>
              <a:t>		wells</a:t>
            </a:r>
          </a:p>
          <a:p>
            <a:r>
              <a:rPr lang="en-US" dirty="0" smtClean="0">
                <a:solidFill>
                  <a:srgbClr val="000000"/>
                </a:solidFill>
              </a:rPr>
              <a:t>Data Flagged:	</a:t>
            </a:r>
            <a:r>
              <a:rPr lang="en-US" dirty="0" err="1" smtClean="0">
                <a:solidFill>
                  <a:srgbClr val="000000"/>
                </a:solidFill>
              </a:rPr>
              <a:t>ERPs</a:t>
            </a:r>
            <a:r>
              <a:rPr lang="en-US" dirty="0" smtClean="0">
                <a:solidFill>
                  <a:srgbClr val="000000"/>
                </a:solidFill>
              </a:rPr>
              <a:t>:  290,304 values </a:t>
            </a:r>
          </a:p>
          <a:p>
            <a:r>
              <a:rPr lang="en-US" dirty="0" smtClean="0">
                <a:solidFill>
                  <a:srgbClr val="000000"/>
                </a:solidFill>
              </a:rPr>
              <a:t>		Well 6:     3,024 values</a:t>
            </a:r>
          </a:p>
          <a:p>
            <a:r>
              <a:rPr lang="en-US" dirty="0" smtClean="0">
                <a:solidFill>
                  <a:srgbClr val="000000"/>
                </a:solidFill>
              </a:rPr>
              <a:t>		Well 7:     3,024 values</a:t>
            </a:r>
          </a:p>
          <a:p>
            <a:r>
              <a:rPr lang="en-US" dirty="0" err="1" smtClean="0">
                <a:solidFill>
                  <a:srgbClr val="000000"/>
                </a:solidFill>
              </a:rPr>
              <a:t>StartTime</a:t>
            </a:r>
            <a:r>
              <a:rPr lang="en-US" dirty="0" smtClean="0">
                <a:solidFill>
                  <a:srgbClr val="000000"/>
                </a:solidFill>
              </a:rPr>
              <a:t>: 	2009-09-24 (+/- 1 months)</a:t>
            </a:r>
          </a:p>
          <a:p>
            <a:r>
              <a:rPr lang="en-US" dirty="0" err="1" smtClean="0">
                <a:solidFill>
                  <a:srgbClr val="000000"/>
                </a:solidFill>
              </a:rPr>
              <a:t>EndTime</a:t>
            </a:r>
            <a:r>
              <a:rPr lang="en-US" dirty="0" smtClean="0">
                <a:solidFill>
                  <a:srgbClr val="000000"/>
                </a:solidFill>
              </a:rPr>
              <a:t>: 	2009-10-24 (+/- 1 days)</a:t>
            </a:r>
          </a:p>
          <a:p>
            <a:r>
              <a:rPr lang="en-US" dirty="0" smtClean="0">
                <a:solidFill>
                  <a:srgbClr val="000000"/>
                </a:solidFill>
              </a:rPr>
              <a:t>Reported By: Bill Dietrich (2009-10-26 00:00:00)</a:t>
            </a:r>
          </a:p>
        </p:txBody>
      </p:sp>
      <p:sp>
        <p:nvSpPr>
          <p:cNvPr id="4" name="Rectangle 3"/>
          <p:cNvSpPr/>
          <p:nvPr/>
        </p:nvSpPr>
        <p:spPr>
          <a:xfrm>
            <a:off x="228600" y="4572000"/>
            <a:ext cx="8153400" cy="2092881"/>
          </a:xfrm>
          <a:prstGeom prst="rect">
            <a:avLst/>
          </a:prstGeom>
        </p:spPr>
        <p:txBody>
          <a:bodyPr wrap="square">
            <a:spAutoFit/>
          </a:bodyPr>
          <a:lstStyle/>
          <a:p>
            <a:r>
              <a:rPr lang="en-US" b="1" dirty="0" smtClean="0">
                <a:solidFill>
                  <a:srgbClr val="000000"/>
                </a:solidFill>
              </a:rPr>
              <a:t>Description:</a:t>
            </a:r>
            <a:r>
              <a:rPr lang="en-US" dirty="0" smtClean="0">
                <a:solidFill>
                  <a:srgbClr val="000000"/>
                </a:solidFill>
              </a:rPr>
              <a:t>  </a:t>
            </a:r>
          </a:p>
          <a:p>
            <a:r>
              <a:rPr lang="en-US" sz="1400" dirty="0" err="1" smtClean="0">
                <a:solidFill>
                  <a:srgbClr val="000000"/>
                </a:solidFill>
              </a:rPr>
              <a:t>Daniella</a:t>
            </a:r>
            <a:r>
              <a:rPr lang="en-US" sz="1400" dirty="0" smtClean="0">
                <a:solidFill>
                  <a:srgbClr val="000000"/>
                </a:solidFill>
              </a:rPr>
              <a:t>, Jasper and I visited the site this past weekend. Unfortunately a bear did some damage recently. It systematically knocked over and chewed on everyone of the plastic bag covered resistance probes. They were each snapped at the soil boundary. I haven't had a chance to check to see when this might have happened according to the online record. The bear also knocked over the rainfall collector (James says he has found teeth marks in it before). It broke the extended plastic tube on well 7 and the wooden stake holding up the plastic tarp. and it knocked off the cap of well 6. We didn't detect other damage-- but there could be some. I encourage you all to check your favorite on line device. We put the cap back on 6, propped up well 7 tube and put back a stake. and reset up the rain collector.</a:t>
            </a:r>
            <a:endParaRPr lang="en-US" sz="1400" dirty="0">
              <a:solidFill>
                <a:srgbClr val="000000"/>
              </a:solidFill>
            </a:endParaRPr>
          </a:p>
        </p:txBody>
      </p:sp>
      <p:pic>
        <p:nvPicPr>
          <p:cNvPr id="7" name="Picture 6"/>
          <p:cNvPicPr>
            <a:picLocks noChangeAspect="1"/>
          </p:cNvPicPr>
          <p:nvPr/>
        </p:nvPicPr>
        <p:blipFill>
          <a:blip r:embed="rId2"/>
          <a:stretch>
            <a:fillRect/>
          </a:stretch>
        </p:blipFill>
        <p:spPr>
          <a:xfrm>
            <a:off x="5194300" y="1022350"/>
            <a:ext cx="3111500" cy="3406556"/>
          </a:xfrm>
          <a:prstGeom prst="rect">
            <a:avLst/>
          </a:prstGeom>
          <a:effectLst>
            <a:outerShdw blurRad="50800" dist="38100" dir="2700000" algn="tl" rotWithShape="0">
              <a:srgbClr val="000000">
                <a:alpha val="43000"/>
              </a:srgbClr>
            </a:outerShdw>
          </a:effectLst>
        </p:spPr>
      </p:pic>
      <p:sp>
        <p:nvSpPr>
          <p:cNvPr id="6" name="TextBox 5"/>
          <p:cNvSpPr txBox="1"/>
          <p:nvPr/>
        </p:nvSpPr>
        <p:spPr>
          <a:xfrm>
            <a:off x="76200" y="-76200"/>
            <a:ext cx="7521226" cy="584775"/>
          </a:xfrm>
          <a:prstGeom prst="rect">
            <a:avLst/>
          </a:prstGeom>
          <a:noFill/>
        </p:spPr>
        <p:txBody>
          <a:bodyPr wrap="none" rtlCol="0">
            <a:spAutoFit/>
          </a:bodyPr>
          <a:lstStyle/>
          <a:p>
            <a:r>
              <a:rPr lang="en-US" sz="3200" dirty="0">
                <a:solidFill>
                  <a:srgbClr val="000000"/>
                </a:solidFill>
              </a:rPr>
              <a:t>Berkeley Sensor Database:  Incident Reports</a:t>
            </a:r>
          </a:p>
        </p:txBody>
      </p:sp>
    </p:spTree>
    <p:extLst>
      <p:ext uri="{BB962C8B-B14F-4D97-AF65-F5344CB8AC3E}">
        <p14:creationId xmlns:p14="http://schemas.microsoft.com/office/powerpoint/2010/main" val="102325065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ensorDB_Schema.jpg"/>
          <p:cNvPicPr>
            <a:picLocks noChangeAspect="1"/>
          </p:cNvPicPr>
          <p:nvPr/>
        </p:nvPicPr>
        <p:blipFill>
          <a:blip r:embed="rId2"/>
          <a:stretch>
            <a:fillRect/>
          </a:stretch>
        </p:blipFill>
        <p:spPr>
          <a:xfrm>
            <a:off x="1326657" y="796847"/>
            <a:ext cx="8045943" cy="6213553"/>
          </a:xfrm>
          <a:prstGeom prst="rect">
            <a:avLst/>
          </a:prstGeom>
        </p:spPr>
      </p:pic>
      <p:sp>
        <p:nvSpPr>
          <p:cNvPr id="2" name="TextBox 1"/>
          <p:cNvSpPr txBox="1"/>
          <p:nvPr/>
        </p:nvSpPr>
        <p:spPr>
          <a:xfrm>
            <a:off x="76200" y="-76200"/>
            <a:ext cx="2297825" cy="584776"/>
          </a:xfrm>
          <a:prstGeom prst="rect">
            <a:avLst/>
          </a:prstGeom>
          <a:noFill/>
        </p:spPr>
        <p:txBody>
          <a:bodyPr wrap="none" rtlCol="0">
            <a:spAutoFit/>
          </a:bodyPr>
          <a:lstStyle/>
          <a:p>
            <a:r>
              <a:rPr lang="en-US" sz="3200" dirty="0" err="1" smtClean="0"/>
              <a:t>Datastreams</a:t>
            </a:r>
            <a:endParaRPr lang="en-US" sz="3200" dirty="0"/>
          </a:p>
        </p:txBody>
      </p:sp>
      <p:sp>
        <p:nvSpPr>
          <p:cNvPr id="3" name="Rectangle 2"/>
          <p:cNvSpPr/>
          <p:nvPr/>
        </p:nvSpPr>
        <p:spPr>
          <a:xfrm>
            <a:off x="112816" y="508574"/>
            <a:ext cx="3392384" cy="923330"/>
          </a:xfrm>
          <a:prstGeom prst="rect">
            <a:avLst/>
          </a:prstGeom>
        </p:spPr>
        <p:txBody>
          <a:bodyPr wrap="square">
            <a:spAutoFit/>
          </a:bodyPr>
          <a:lstStyle/>
          <a:p>
            <a:r>
              <a:rPr lang="en-US" dirty="0" smtClean="0"/>
              <a:t>The </a:t>
            </a:r>
            <a:r>
              <a:rPr lang="en-US" dirty="0"/>
              <a:t>"data flow" of one type of data from a device of a particular </a:t>
            </a:r>
            <a:r>
              <a:rPr lang="en-US" dirty="0">
                <a:solidFill>
                  <a:srgbClr val="0000FF"/>
                </a:solidFill>
              </a:rPr>
              <a:t>method</a:t>
            </a:r>
            <a:r>
              <a:rPr lang="en-US" dirty="0"/>
              <a:t> at a particular </a:t>
            </a:r>
            <a:r>
              <a:rPr lang="en-US" dirty="0">
                <a:solidFill>
                  <a:srgbClr val="0000FF"/>
                </a:solidFill>
              </a:rPr>
              <a:t>location</a:t>
            </a:r>
            <a:r>
              <a:rPr lang="en-US" dirty="0"/>
              <a:t>.  </a:t>
            </a:r>
          </a:p>
        </p:txBody>
      </p:sp>
      <p:sp>
        <p:nvSpPr>
          <p:cNvPr id="10" name="Rounded Rectangle 9"/>
          <p:cNvSpPr/>
          <p:nvPr/>
        </p:nvSpPr>
        <p:spPr>
          <a:xfrm>
            <a:off x="4800600" y="3429000"/>
            <a:ext cx="1371600" cy="2667000"/>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p:cNvSpPr txBox="1"/>
          <p:nvPr/>
        </p:nvSpPr>
        <p:spPr>
          <a:xfrm>
            <a:off x="3962400" y="228600"/>
            <a:ext cx="4326826" cy="923330"/>
          </a:xfrm>
          <a:prstGeom prst="rect">
            <a:avLst/>
          </a:prstGeom>
          <a:noFill/>
        </p:spPr>
        <p:txBody>
          <a:bodyPr wrap="none" rtlCol="0">
            <a:spAutoFit/>
          </a:bodyPr>
          <a:lstStyle/>
          <a:p>
            <a:pPr marL="285750" indent="-285750">
              <a:buFont typeface="Arial"/>
              <a:buChar char="•"/>
            </a:pPr>
            <a:r>
              <a:rPr lang="en-US" dirty="0" smtClean="0"/>
              <a:t>Abstracts sensors</a:t>
            </a:r>
          </a:p>
          <a:p>
            <a:pPr marL="285750" indent="-285750">
              <a:buFont typeface="Arial"/>
              <a:buChar char="•"/>
            </a:pPr>
            <a:r>
              <a:rPr lang="en-US" dirty="0"/>
              <a:t>O</a:t>
            </a:r>
            <a:r>
              <a:rPr lang="en-US" dirty="0" smtClean="0"/>
              <a:t>ptimizes </a:t>
            </a:r>
            <a:r>
              <a:rPr lang="en-US" dirty="0" err="1" smtClean="0"/>
              <a:t>datavalues</a:t>
            </a:r>
            <a:r>
              <a:rPr lang="en-US" dirty="0" smtClean="0"/>
              <a:t> table</a:t>
            </a:r>
          </a:p>
          <a:p>
            <a:pPr marL="285750" indent="-285750">
              <a:buFont typeface="Arial"/>
              <a:buChar char="•"/>
            </a:pPr>
            <a:r>
              <a:rPr lang="en-US" dirty="0" smtClean="0"/>
              <a:t>Includes QC Information (min/max value)</a:t>
            </a:r>
            <a:endParaRPr lang="en-US" dirty="0"/>
          </a:p>
        </p:txBody>
      </p:sp>
    </p:spTree>
    <p:extLst>
      <p:ext uri="{BB962C8B-B14F-4D97-AF65-F5344CB8AC3E}">
        <p14:creationId xmlns:p14="http://schemas.microsoft.com/office/powerpoint/2010/main" val="34082931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ensorDB_Schema.jpg"/>
          <p:cNvPicPr>
            <a:picLocks noChangeAspect="1"/>
          </p:cNvPicPr>
          <p:nvPr/>
        </p:nvPicPr>
        <p:blipFill>
          <a:blip r:embed="rId2"/>
          <a:stretch>
            <a:fillRect/>
          </a:stretch>
        </p:blipFill>
        <p:spPr>
          <a:xfrm>
            <a:off x="1326657" y="796847"/>
            <a:ext cx="8045943" cy="6213553"/>
          </a:xfrm>
          <a:prstGeom prst="rect">
            <a:avLst/>
          </a:prstGeom>
        </p:spPr>
      </p:pic>
      <p:sp>
        <p:nvSpPr>
          <p:cNvPr id="2" name="TextBox 1"/>
          <p:cNvSpPr txBox="1"/>
          <p:nvPr/>
        </p:nvSpPr>
        <p:spPr>
          <a:xfrm>
            <a:off x="76200" y="-76200"/>
            <a:ext cx="2629045" cy="584776"/>
          </a:xfrm>
          <a:prstGeom prst="rect">
            <a:avLst/>
          </a:prstGeom>
          <a:noFill/>
        </p:spPr>
        <p:txBody>
          <a:bodyPr wrap="none" rtlCol="0">
            <a:spAutoFit/>
          </a:bodyPr>
          <a:lstStyle/>
          <a:p>
            <a:r>
              <a:rPr lang="en-US" sz="3200" dirty="0" smtClean="0"/>
              <a:t>Access Control</a:t>
            </a:r>
            <a:endParaRPr lang="en-US" sz="3200" dirty="0"/>
          </a:p>
        </p:txBody>
      </p:sp>
      <p:sp>
        <p:nvSpPr>
          <p:cNvPr id="10" name="Rounded Rectangle 9"/>
          <p:cNvSpPr/>
          <p:nvPr/>
        </p:nvSpPr>
        <p:spPr>
          <a:xfrm>
            <a:off x="1905000" y="4572000"/>
            <a:ext cx="1295400" cy="1371600"/>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ounded Rectangle 6"/>
          <p:cNvSpPr/>
          <p:nvPr/>
        </p:nvSpPr>
        <p:spPr>
          <a:xfrm>
            <a:off x="3429000" y="1905000"/>
            <a:ext cx="1295400" cy="1066800"/>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p:cNvSpPr txBox="1"/>
          <p:nvPr/>
        </p:nvSpPr>
        <p:spPr>
          <a:xfrm>
            <a:off x="149106" y="533400"/>
            <a:ext cx="2441694" cy="923330"/>
          </a:xfrm>
          <a:prstGeom prst="rect">
            <a:avLst/>
          </a:prstGeom>
          <a:noFill/>
        </p:spPr>
        <p:txBody>
          <a:bodyPr wrap="none" rtlCol="0">
            <a:spAutoFit/>
          </a:bodyPr>
          <a:lstStyle/>
          <a:p>
            <a:pPr marL="285750" indent="-285750">
              <a:buFont typeface="Arial"/>
              <a:buChar char="•"/>
            </a:pPr>
            <a:r>
              <a:rPr lang="en-US" dirty="0" smtClean="0"/>
              <a:t>Data Principle</a:t>
            </a:r>
          </a:p>
          <a:p>
            <a:pPr marL="285750" indent="-285750">
              <a:buFont typeface="Arial"/>
              <a:buChar char="•"/>
            </a:pPr>
            <a:r>
              <a:rPr lang="en-US" dirty="0" smtClean="0"/>
              <a:t>Encumbered Data</a:t>
            </a:r>
          </a:p>
          <a:p>
            <a:pPr marL="285750" indent="-285750">
              <a:buFont typeface="Arial"/>
              <a:buChar char="•"/>
            </a:pPr>
            <a:r>
              <a:rPr lang="en-US" dirty="0" smtClean="0"/>
              <a:t>Individualized Access</a:t>
            </a:r>
          </a:p>
        </p:txBody>
      </p:sp>
      <p:sp>
        <p:nvSpPr>
          <p:cNvPr id="9" name="TextBox 8"/>
          <p:cNvSpPr txBox="1"/>
          <p:nvPr/>
        </p:nvSpPr>
        <p:spPr>
          <a:xfrm>
            <a:off x="5909449" y="228600"/>
            <a:ext cx="3005951" cy="1200329"/>
          </a:xfrm>
          <a:prstGeom prst="rect">
            <a:avLst/>
          </a:prstGeom>
          <a:noFill/>
        </p:spPr>
        <p:txBody>
          <a:bodyPr wrap="none" rtlCol="0">
            <a:spAutoFit/>
          </a:bodyPr>
          <a:lstStyle/>
          <a:p>
            <a:r>
              <a:rPr lang="en-US" b="1" dirty="0" smtClean="0"/>
              <a:t>Tables</a:t>
            </a:r>
          </a:p>
          <a:p>
            <a:pPr marL="285750" indent="-285750">
              <a:buFont typeface="Arial"/>
              <a:buChar char="•"/>
            </a:pPr>
            <a:r>
              <a:rPr lang="en-US" dirty="0" err="1" smtClean="0"/>
              <a:t>odm.monitoringcollections</a:t>
            </a:r>
            <a:endParaRPr lang="en-US" dirty="0" smtClean="0"/>
          </a:p>
          <a:p>
            <a:pPr marL="285750" indent="-285750">
              <a:buFont typeface="Arial"/>
              <a:buChar char="•"/>
            </a:pPr>
            <a:r>
              <a:rPr lang="en-US" dirty="0" err="1" smtClean="0"/>
              <a:t>odm.people</a:t>
            </a:r>
            <a:endParaRPr lang="en-US" dirty="0" smtClean="0"/>
          </a:p>
          <a:p>
            <a:pPr marL="285750" indent="-285750">
              <a:buFont typeface="Arial"/>
              <a:buChar char="•"/>
            </a:pPr>
            <a:endParaRPr lang="en-US" dirty="0"/>
          </a:p>
        </p:txBody>
      </p:sp>
    </p:spTree>
    <p:extLst>
      <p:ext uri="{BB962C8B-B14F-4D97-AF65-F5344CB8AC3E}">
        <p14:creationId xmlns:p14="http://schemas.microsoft.com/office/powerpoint/2010/main" val="41546586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16567279"/>
              </p:ext>
            </p:extLst>
          </p:nvPr>
        </p:nvGraphicFramePr>
        <p:xfrm>
          <a:off x="244665" y="4348480"/>
          <a:ext cx="8643939" cy="1747520"/>
        </p:xfrm>
        <a:graphic>
          <a:graphicData uri="http://schemas.openxmlformats.org/drawingml/2006/table">
            <a:tbl>
              <a:tblPr firstRow="1" bandRow="1">
                <a:tableStyleId>{5C22544A-7EE6-4342-B048-85BDC9FD1C3A}</a:tableStyleId>
              </a:tblPr>
              <a:tblGrid>
                <a:gridCol w="2417050"/>
                <a:gridCol w="3251628"/>
                <a:gridCol w="2975261"/>
              </a:tblGrid>
              <a:tr h="245123">
                <a:tc>
                  <a:txBody>
                    <a:bodyPr/>
                    <a:lstStyle/>
                    <a:p>
                      <a:r>
                        <a:rPr lang="en-US" dirty="0" smtClean="0">
                          <a:solidFill>
                            <a:srgbClr val="000000"/>
                          </a:solidFill>
                        </a:rPr>
                        <a:t>Type of Access</a:t>
                      </a:r>
                      <a:endParaRPr lang="en-US" dirty="0">
                        <a:solidFill>
                          <a:srgbClr val="000000"/>
                        </a:solidFill>
                      </a:endParaRPr>
                    </a:p>
                  </a:txBody>
                  <a:tcPr>
                    <a:noFill/>
                  </a:tcPr>
                </a:tc>
                <a:tc>
                  <a:txBody>
                    <a:bodyPr/>
                    <a:lstStyle/>
                    <a:p>
                      <a:r>
                        <a:rPr lang="en-US" dirty="0" smtClean="0">
                          <a:solidFill>
                            <a:srgbClr val="000000"/>
                          </a:solidFill>
                        </a:rPr>
                        <a:t>Description</a:t>
                      </a:r>
                      <a:endParaRPr lang="en-US" dirty="0">
                        <a:solidFill>
                          <a:srgbClr val="000000"/>
                        </a:solidFill>
                      </a:endParaRPr>
                    </a:p>
                  </a:txBody>
                  <a:tcPr>
                    <a:noFill/>
                  </a:tcPr>
                </a:tc>
                <a:tc>
                  <a:txBody>
                    <a:bodyPr/>
                    <a:lstStyle/>
                    <a:p>
                      <a:r>
                        <a:rPr lang="en-US" dirty="0" smtClean="0">
                          <a:solidFill>
                            <a:srgbClr val="000000"/>
                          </a:solidFill>
                        </a:rPr>
                        <a:t>Data Format</a:t>
                      </a:r>
                      <a:endParaRPr lang="en-US" dirty="0">
                        <a:solidFill>
                          <a:srgbClr val="000000"/>
                        </a:solidFill>
                      </a:endParaRPr>
                    </a:p>
                  </a:txBody>
                  <a:tcPr>
                    <a:noFill/>
                  </a:tcPr>
                </a:tc>
              </a:tr>
              <a:tr h="370840">
                <a:tc>
                  <a:txBody>
                    <a:bodyPr/>
                    <a:lstStyle/>
                    <a:p>
                      <a:r>
                        <a:rPr lang="en-US" dirty="0" smtClean="0">
                          <a:solidFill>
                            <a:srgbClr val="000000"/>
                          </a:solidFill>
                        </a:rPr>
                        <a:t>Web</a:t>
                      </a:r>
                      <a:r>
                        <a:rPr lang="en-US" baseline="0" dirty="0" smtClean="0">
                          <a:solidFill>
                            <a:srgbClr val="000000"/>
                          </a:solidFill>
                        </a:rPr>
                        <a:t> </a:t>
                      </a:r>
                      <a:r>
                        <a:rPr lang="en-US" dirty="0" smtClean="0">
                          <a:solidFill>
                            <a:srgbClr val="000000"/>
                          </a:solidFill>
                        </a:rPr>
                        <a:t>Access</a:t>
                      </a:r>
                      <a:endParaRPr lang="en-US" dirty="0">
                        <a:solidFill>
                          <a:srgbClr val="000000"/>
                        </a:solidFill>
                      </a:endParaRPr>
                    </a:p>
                  </a:txBody>
                  <a:tcPr>
                    <a:noFill/>
                  </a:tcPr>
                </a:tc>
                <a:tc>
                  <a:txBody>
                    <a:bodyPr/>
                    <a:lstStyle/>
                    <a:p>
                      <a:r>
                        <a:rPr lang="en-US" baseline="0" dirty="0" smtClean="0">
                          <a:solidFill>
                            <a:srgbClr val="000000"/>
                          </a:solidFill>
                        </a:rPr>
                        <a:t>Rapid visualization &amp; download. Valid project login</a:t>
                      </a:r>
                      <a:endParaRPr lang="en-US" dirty="0">
                        <a:solidFill>
                          <a:srgbClr val="000000"/>
                        </a:solidFill>
                      </a:endParaRPr>
                    </a:p>
                  </a:txBody>
                  <a:tcPr>
                    <a:noFill/>
                  </a:tcPr>
                </a:tc>
                <a:tc>
                  <a:txBody>
                    <a:bodyPr/>
                    <a:lstStyle/>
                    <a:p>
                      <a:r>
                        <a:rPr lang="en-US" dirty="0" smtClean="0">
                          <a:solidFill>
                            <a:srgbClr val="000000"/>
                          </a:solidFill>
                        </a:rPr>
                        <a:t>Graph</a:t>
                      </a:r>
                      <a:r>
                        <a:rPr lang="en-US" baseline="0" dirty="0" smtClean="0">
                          <a:solidFill>
                            <a:srgbClr val="000000"/>
                          </a:solidFill>
                        </a:rPr>
                        <a:t> &amp; CSV download</a:t>
                      </a:r>
                      <a:endParaRPr lang="en-US" dirty="0">
                        <a:solidFill>
                          <a:srgbClr val="000000"/>
                        </a:solidFill>
                      </a:endParaRPr>
                    </a:p>
                  </a:txBody>
                  <a:tcPr>
                    <a:noFill/>
                  </a:tcPr>
                </a:tc>
              </a:tr>
              <a:tr h="370840">
                <a:tc>
                  <a:txBody>
                    <a:bodyPr/>
                    <a:lstStyle/>
                    <a:p>
                      <a:r>
                        <a:rPr lang="en-US" dirty="0" smtClean="0">
                          <a:solidFill>
                            <a:srgbClr val="000000"/>
                          </a:solidFill>
                        </a:rPr>
                        <a:t>Scripting</a:t>
                      </a:r>
                      <a:endParaRPr lang="en-US" dirty="0">
                        <a:solidFill>
                          <a:srgbClr val="000000"/>
                        </a:solidFill>
                      </a:endParaRPr>
                    </a:p>
                  </a:txBody>
                  <a:tcPr>
                    <a:noFill/>
                  </a:tcPr>
                </a:tc>
                <a:tc>
                  <a:txBody>
                    <a:bodyPr/>
                    <a:lstStyle/>
                    <a:p>
                      <a:r>
                        <a:rPr lang="en-US" dirty="0" smtClean="0">
                          <a:solidFill>
                            <a:srgbClr val="000000"/>
                          </a:solidFill>
                        </a:rPr>
                        <a:t> Python,</a:t>
                      </a:r>
                      <a:r>
                        <a:rPr lang="en-US" baseline="0" dirty="0" smtClean="0">
                          <a:solidFill>
                            <a:srgbClr val="000000"/>
                          </a:solidFill>
                        </a:rPr>
                        <a:t> </a:t>
                      </a:r>
                      <a:r>
                        <a:rPr lang="en-US" baseline="0" dirty="0" err="1" smtClean="0">
                          <a:solidFill>
                            <a:srgbClr val="000000"/>
                          </a:solidFill>
                        </a:rPr>
                        <a:t>Matlab</a:t>
                      </a:r>
                      <a:r>
                        <a:rPr lang="en-US" baseline="0" dirty="0" smtClean="0">
                          <a:solidFill>
                            <a:srgbClr val="000000"/>
                          </a:solidFill>
                        </a:rPr>
                        <a:t>, R</a:t>
                      </a:r>
                      <a:endParaRPr lang="en-US" dirty="0">
                        <a:solidFill>
                          <a:srgbClr val="000000"/>
                        </a:solidFill>
                      </a:endParaRPr>
                    </a:p>
                  </a:txBody>
                  <a:tcPr>
                    <a:noFill/>
                  </a:tcPr>
                </a:tc>
                <a:tc>
                  <a:txBody>
                    <a:bodyPr/>
                    <a:lstStyle/>
                    <a:p>
                      <a:r>
                        <a:rPr lang="en-US" dirty="0" smtClean="0">
                          <a:solidFill>
                            <a:srgbClr val="000000"/>
                          </a:solidFill>
                        </a:rPr>
                        <a:t>matrices</a:t>
                      </a:r>
                      <a:endParaRPr lang="en-US" dirty="0">
                        <a:solidFill>
                          <a:srgbClr val="000000"/>
                        </a:solidFill>
                      </a:endParaRPr>
                    </a:p>
                  </a:txBody>
                  <a:tcPr>
                    <a:noFill/>
                  </a:tcPr>
                </a:tc>
              </a:tr>
              <a:tr h="370840">
                <a:tc>
                  <a:txBody>
                    <a:bodyPr/>
                    <a:lstStyle/>
                    <a:p>
                      <a:r>
                        <a:rPr lang="en-US" dirty="0" smtClean="0">
                          <a:solidFill>
                            <a:srgbClr val="000000"/>
                          </a:solidFill>
                        </a:rPr>
                        <a:t>Bulk Data Dumps</a:t>
                      </a:r>
                      <a:endParaRPr lang="en-US" dirty="0">
                        <a:solidFill>
                          <a:srgbClr val="000000"/>
                        </a:solidFill>
                      </a:endParaRPr>
                    </a:p>
                  </a:txBody>
                  <a:tcPr>
                    <a:noFill/>
                  </a:tcPr>
                </a:tc>
                <a:tc>
                  <a:txBody>
                    <a:bodyPr/>
                    <a:lstStyle/>
                    <a:p>
                      <a:r>
                        <a:rPr lang="en-US" dirty="0" smtClean="0">
                          <a:solidFill>
                            <a:srgbClr val="000000"/>
                          </a:solidFill>
                        </a:rPr>
                        <a:t>Valid project</a:t>
                      </a:r>
                      <a:r>
                        <a:rPr lang="en-US" baseline="0" dirty="0" smtClean="0">
                          <a:solidFill>
                            <a:srgbClr val="000000"/>
                          </a:solidFill>
                        </a:rPr>
                        <a:t> login</a:t>
                      </a:r>
                      <a:endParaRPr lang="en-US" dirty="0">
                        <a:solidFill>
                          <a:srgbClr val="000000"/>
                        </a:solidFill>
                      </a:endParaRPr>
                    </a:p>
                  </a:txBody>
                  <a:tcPr>
                    <a:noFill/>
                  </a:tcPr>
                </a:tc>
                <a:tc>
                  <a:txBody>
                    <a:bodyPr/>
                    <a:lstStyle/>
                    <a:p>
                      <a:r>
                        <a:rPr lang="en-US" dirty="0" smtClean="0">
                          <a:solidFill>
                            <a:srgbClr val="000000"/>
                          </a:solidFill>
                        </a:rPr>
                        <a:t>Zipped, CSV, weekly refresh</a:t>
                      </a:r>
                      <a:endParaRPr lang="en-US" dirty="0">
                        <a:solidFill>
                          <a:srgbClr val="000000"/>
                        </a:solidFill>
                      </a:endParaRPr>
                    </a:p>
                  </a:txBody>
                  <a:tcPr>
                    <a:noFill/>
                  </a:tcPr>
                </a:tc>
              </a:tr>
            </a:tbl>
          </a:graphicData>
        </a:graphic>
      </p:graphicFrame>
      <p:pic>
        <p:nvPicPr>
          <p:cNvPr id="4" name="Picture 3" descr="bsd_graphing_clip.jpg"/>
          <p:cNvPicPr>
            <a:picLocks noChangeAspect="1"/>
          </p:cNvPicPr>
          <p:nvPr/>
        </p:nvPicPr>
        <p:blipFill>
          <a:blip r:embed="rId4"/>
          <a:stretch>
            <a:fillRect/>
          </a:stretch>
        </p:blipFill>
        <p:spPr>
          <a:xfrm>
            <a:off x="4017206" y="736949"/>
            <a:ext cx="4885493" cy="2968754"/>
          </a:xfrm>
          <a:prstGeom prst="rect">
            <a:avLst/>
          </a:prstGeom>
        </p:spPr>
      </p:pic>
      <p:pic>
        <p:nvPicPr>
          <p:cNvPr id="6" name="Picture 5"/>
          <p:cNvPicPr>
            <a:picLocks noChangeAspect="1"/>
          </p:cNvPicPr>
          <p:nvPr/>
        </p:nvPicPr>
        <p:blipFill>
          <a:blip r:embed="rId5"/>
          <a:stretch>
            <a:fillRect/>
          </a:stretch>
        </p:blipFill>
        <p:spPr>
          <a:xfrm>
            <a:off x="73384" y="736949"/>
            <a:ext cx="3862985" cy="3161951"/>
          </a:xfrm>
          <a:prstGeom prst="rect">
            <a:avLst/>
          </a:prstGeom>
        </p:spPr>
      </p:pic>
      <p:sp>
        <p:nvSpPr>
          <p:cNvPr id="7" name="TextBox 6"/>
          <p:cNvSpPr txBox="1"/>
          <p:nvPr/>
        </p:nvSpPr>
        <p:spPr>
          <a:xfrm>
            <a:off x="6492712" y="46910"/>
            <a:ext cx="2504912" cy="338554"/>
          </a:xfrm>
          <a:prstGeom prst="rect">
            <a:avLst/>
          </a:prstGeom>
          <a:noFill/>
        </p:spPr>
        <p:txBody>
          <a:bodyPr wrap="none" rtlCol="0">
            <a:spAutoFit/>
          </a:bodyPr>
          <a:lstStyle/>
          <a:p>
            <a:r>
              <a:rPr lang="en-US" sz="1600" b="1" dirty="0" smtClean="0">
                <a:solidFill>
                  <a:srgbClr val="000000"/>
                </a:solidFill>
              </a:rPr>
              <a:t>http://</a:t>
            </a:r>
            <a:r>
              <a:rPr lang="en-US" sz="1600" b="1" dirty="0" err="1" smtClean="0">
                <a:solidFill>
                  <a:srgbClr val="000000"/>
                </a:solidFill>
              </a:rPr>
              <a:t>sensor.berkeley.edu</a:t>
            </a:r>
            <a:endParaRPr lang="en-US" sz="1600" b="1" dirty="0">
              <a:solidFill>
                <a:srgbClr val="000000"/>
              </a:solidFill>
            </a:endParaRPr>
          </a:p>
        </p:txBody>
      </p:sp>
      <p:sp>
        <p:nvSpPr>
          <p:cNvPr id="8" name="TextBox 7"/>
          <p:cNvSpPr txBox="1"/>
          <p:nvPr/>
        </p:nvSpPr>
        <p:spPr>
          <a:xfrm>
            <a:off x="76200" y="-76200"/>
            <a:ext cx="5588389" cy="584776"/>
          </a:xfrm>
          <a:prstGeom prst="rect">
            <a:avLst/>
          </a:prstGeom>
          <a:noFill/>
        </p:spPr>
        <p:txBody>
          <a:bodyPr wrap="none" rtlCol="0">
            <a:spAutoFit/>
          </a:bodyPr>
          <a:lstStyle/>
          <a:p>
            <a:r>
              <a:rPr lang="en-US" sz="3200" dirty="0" smtClean="0"/>
              <a:t>Researcher Use (60 active users)</a:t>
            </a:r>
            <a:endParaRPr lang="en-US" sz="3200" dirty="0"/>
          </a:p>
        </p:txBody>
      </p:sp>
    </p:spTree>
    <p:custDataLst>
      <p:tags r:id="rId1"/>
    </p:custDataLst>
    <p:extLst>
      <p:ext uri="{BB962C8B-B14F-4D97-AF65-F5344CB8AC3E}">
        <p14:creationId xmlns:p14="http://schemas.microsoft.com/office/powerpoint/2010/main" val="136642056"/>
      </p:ext>
    </p:extLst>
  </p:cSld>
  <p:clrMapOvr>
    <a:masterClrMapping/>
  </p:clrMapOvr>
  <p:transition advTm="26388"/>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76200"/>
            <a:ext cx="3031599" cy="584775"/>
          </a:xfrm>
          <a:prstGeom prst="rect">
            <a:avLst/>
          </a:prstGeom>
          <a:noFill/>
        </p:spPr>
        <p:txBody>
          <a:bodyPr wrap="none" rtlCol="0">
            <a:spAutoFit/>
          </a:bodyPr>
          <a:lstStyle/>
          <a:p>
            <a:r>
              <a:rPr lang="en-US" sz="3200" dirty="0" smtClean="0"/>
              <a:t>Lessons Learned:</a:t>
            </a:r>
            <a:endParaRPr lang="en-US" sz="3200" dirty="0"/>
          </a:p>
        </p:txBody>
      </p:sp>
      <p:sp>
        <p:nvSpPr>
          <p:cNvPr id="2" name="Rectangle 1"/>
          <p:cNvSpPr/>
          <p:nvPr/>
        </p:nvSpPr>
        <p:spPr>
          <a:xfrm>
            <a:off x="457201" y="685800"/>
            <a:ext cx="7772400" cy="2739211"/>
          </a:xfrm>
          <a:prstGeom prst="rect">
            <a:avLst/>
          </a:prstGeom>
        </p:spPr>
        <p:txBody>
          <a:bodyPr wrap="square">
            <a:spAutoFit/>
          </a:bodyPr>
          <a:lstStyle/>
          <a:p>
            <a:r>
              <a:rPr lang="en-US" sz="2800" b="1" dirty="0"/>
              <a:t>Data </a:t>
            </a:r>
            <a:r>
              <a:rPr lang="en-US" sz="2800" b="1" dirty="0" smtClean="0"/>
              <a:t>Principle: </a:t>
            </a:r>
            <a:r>
              <a:rPr lang="en-US" sz="2400" dirty="0" smtClean="0"/>
              <a:t>Each set of sensors requires an individual who is responsible for their functioning.</a:t>
            </a:r>
          </a:p>
          <a:p>
            <a:pPr marL="285750" indent="-285750">
              <a:buFont typeface="Arial" pitchFamily="34" charset="0"/>
              <a:buChar char="•"/>
            </a:pPr>
            <a:r>
              <a:rPr lang="en-US" sz="2400" dirty="0" smtClean="0"/>
              <a:t>Receive email alerts when data is out of bounds</a:t>
            </a:r>
          </a:p>
          <a:p>
            <a:pPr marL="285750" indent="-285750">
              <a:buFont typeface="Arial" pitchFamily="34" charset="0"/>
              <a:buChar char="•"/>
            </a:pPr>
            <a:r>
              <a:rPr lang="en-US" sz="2400" dirty="0" smtClean="0"/>
              <a:t>Check sensor database graphs for unusual behavior</a:t>
            </a:r>
          </a:p>
          <a:p>
            <a:pPr marL="285750" indent="-285750">
              <a:buFont typeface="Arial" pitchFamily="34" charset="0"/>
              <a:buChar char="•"/>
            </a:pPr>
            <a:r>
              <a:rPr lang="en-US" sz="2400" dirty="0" smtClean="0"/>
              <a:t>Write incident reports when something goes wrong</a:t>
            </a:r>
          </a:p>
          <a:p>
            <a:pPr marL="285750" indent="-285750">
              <a:buFont typeface="Arial" pitchFamily="34" charset="0"/>
              <a:buChar char="•"/>
            </a:pPr>
            <a:r>
              <a:rPr lang="en-US" sz="2400" dirty="0" smtClean="0"/>
              <a:t>Get credit on publications using their data </a:t>
            </a:r>
          </a:p>
          <a:p>
            <a:endParaRPr lang="en-US" sz="2400" dirty="0"/>
          </a:p>
        </p:txBody>
      </p:sp>
      <p:sp>
        <p:nvSpPr>
          <p:cNvPr id="3" name="TextBox 2"/>
          <p:cNvSpPr txBox="1"/>
          <p:nvPr/>
        </p:nvSpPr>
        <p:spPr>
          <a:xfrm>
            <a:off x="504701" y="3200400"/>
            <a:ext cx="7620000" cy="3416320"/>
          </a:xfrm>
          <a:prstGeom prst="rect">
            <a:avLst/>
          </a:prstGeom>
          <a:noFill/>
        </p:spPr>
        <p:txBody>
          <a:bodyPr wrap="square" rtlCol="0">
            <a:spAutoFit/>
          </a:bodyPr>
          <a:lstStyle/>
          <a:p>
            <a:r>
              <a:rPr lang="en-US" sz="2400" b="1" dirty="0"/>
              <a:t>Wireless Motes:  </a:t>
            </a:r>
            <a:r>
              <a:rPr lang="en-US" sz="2400" dirty="0"/>
              <a:t>Wonderful idea. Excellent potential.  Difficult to realize.</a:t>
            </a:r>
          </a:p>
          <a:p>
            <a:endParaRPr lang="en-US" sz="2400" b="1" dirty="0" smtClean="0"/>
          </a:p>
          <a:p>
            <a:r>
              <a:rPr lang="en-US" sz="2400" b="1" dirty="0" smtClean="0"/>
              <a:t>Power:  </a:t>
            </a:r>
            <a:r>
              <a:rPr lang="en-US" sz="2400" dirty="0" smtClean="0"/>
              <a:t>real-time systems require a lot of power. Planning for sufficient power for your climate and deployment is critical to its success.</a:t>
            </a:r>
          </a:p>
          <a:p>
            <a:endParaRPr lang="en-US" sz="2400" dirty="0"/>
          </a:p>
          <a:p>
            <a:r>
              <a:rPr lang="en-US" sz="2400" b="1" dirty="0" smtClean="0"/>
              <a:t>Maintenance:</a:t>
            </a:r>
            <a:r>
              <a:rPr lang="en-US" sz="2400" dirty="0" smtClean="0"/>
              <a:t>  the infrastructure takes a lot of maintenance.  Large deployments need an </a:t>
            </a:r>
            <a:r>
              <a:rPr lang="en-US" sz="2400" dirty="0" err="1" smtClean="0"/>
              <a:t>informaticist</a:t>
            </a:r>
            <a:r>
              <a:rPr lang="en-US" sz="2400" dirty="0" smtClean="0"/>
              <a:t>.</a:t>
            </a:r>
            <a:endParaRPr lang="en-US" sz="2400" dirty="0"/>
          </a:p>
        </p:txBody>
      </p:sp>
    </p:spTree>
    <p:extLst>
      <p:ext uri="{BB962C8B-B14F-4D97-AF65-F5344CB8AC3E}">
        <p14:creationId xmlns:p14="http://schemas.microsoft.com/office/powerpoint/2010/main" val="3812651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Wendell_lowering_silohette.jpg"/>
          <p:cNvPicPr>
            <a:picLocks noGrp="1" noChangeAspect="1"/>
          </p:cNvPicPr>
          <p:nvPr>
            <p:ph idx="1"/>
          </p:nvPr>
        </p:nvPicPr>
        <p:blipFill>
          <a:blip r:embed="rId3"/>
          <a:stretch>
            <a:fillRect/>
          </a:stretch>
        </p:blipFill>
        <p:spPr>
          <a:xfrm>
            <a:off x="0" y="-1588883"/>
            <a:ext cx="9174777" cy="11144502"/>
          </a:xfrm>
        </p:spPr>
      </p:pic>
    </p:spTree>
    <p:extLst>
      <p:ext uri="{BB962C8B-B14F-4D97-AF65-F5344CB8AC3E}">
        <p14:creationId xmlns:p14="http://schemas.microsoft.com/office/powerpoint/2010/main" val="285609686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erkeley Field Station Sensor Data Workflow.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3400" y="533400"/>
            <a:ext cx="8123147" cy="6276977"/>
          </a:xfrm>
          <a:prstGeom prst="rect">
            <a:avLst/>
          </a:prstGeom>
        </p:spPr>
      </p:pic>
      <p:grpSp>
        <p:nvGrpSpPr>
          <p:cNvPr id="18" name="Group 17"/>
          <p:cNvGrpSpPr/>
          <p:nvPr/>
        </p:nvGrpSpPr>
        <p:grpSpPr>
          <a:xfrm>
            <a:off x="1708304" y="1043751"/>
            <a:ext cx="2988637" cy="4975858"/>
            <a:chOff x="1924817" y="1151820"/>
            <a:chExt cx="2767256" cy="4607276"/>
          </a:xfrm>
        </p:grpSpPr>
        <p:sp>
          <p:nvSpPr>
            <p:cNvPr id="6" name="Rounded Rectangle 5"/>
            <p:cNvSpPr/>
            <p:nvPr/>
          </p:nvSpPr>
          <p:spPr>
            <a:xfrm>
              <a:off x="2787140" y="1151820"/>
              <a:ext cx="1904933" cy="1840941"/>
            </a:xfrm>
            <a:prstGeom prst="roundRect">
              <a:avLst/>
            </a:prstGeom>
            <a:noFill/>
            <a:ln w="254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191313" y="3001633"/>
              <a:ext cx="1301859" cy="338554"/>
            </a:xfrm>
            <a:prstGeom prst="rect">
              <a:avLst/>
            </a:prstGeom>
            <a:noFill/>
            <a:ln w="25400">
              <a:noFill/>
            </a:ln>
          </p:spPr>
          <p:txBody>
            <a:bodyPr wrap="none" rtlCol="0">
              <a:spAutoFit/>
            </a:bodyPr>
            <a:lstStyle/>
            <a:p>
              <a:pPr algn="ctr"/>
              <a:r>
                <a:rPr lang="en-US" sz="1600" b="1" dirty="0" smtClean="0">
                  <a:solidFill>
                    <a:srgbClr val="FF6600"/>
                  </a:solidFill>
                </a:rPr>
                <a:t>Networking</a:t>
              </a:r>
              <a:endParaRPr lang="en-US" sz="1600" b="1" dirty="0">
                <a:solidFill>
                  <a:srgbClr val="FF6600"/>
                </a:solidFill>
              </a:endParaRPr>
            </a:p>
          </p:txBody>
        </p:sp>
        <p:sp>
          <p:nvSpPr>
            <p:cNvPr id="8" name="Rounded Rectangle 7"/>
            <p:cNvSpPr/>
            <p:nvPr/>
          </p:nvSpPr>
          <p:spPr>
            <a:xfrm>
              <a:off x="1924817" y="3524370"/>
              <a:ext cx="890994" cy="2234726"/>
            </a:xfrm>
            <a:prstGeom prst="roundRect">
              <a:avLst/>
            </a:prstGeom>
            <a:noFill/>
            <a:ln w="254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565463" y="1059299"/>
            <a:ext cx="1860553" cy="4449964"/>
            <a:chOff x="866631" y="1166217"/>
            <a:chExt cx="1722734" cy="4120337"/>
          </a:xfrm>
        </p:grpSpPr>
        <p:sp>
          <p:nvSpPr>
            <p:cNvPr id="10" name="Rounded Rectangle 9"/>
            <p:cNvSpPr/>
            <p:nvPr/>
          </p:nvSpPr>
          <p:spPr>
            <a:xfrm>
              <a:off x="866631" y="1166217"/>
              <a:ext cx="1722734" cy="1846234"/>
            </a:xfrm>
            <a:prstGeom prst="roundRect">
              <a:avLst/>
            </a:prstGeom>
            <a:noFill/>
            <a:ln w="254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390039" y="3002627"/>
              <a:ext cx="994383" cy="338554"/>
            </a:xfrm>
            <a:prstGeom prst="rect">
              <a:avLst/>
            </a:prstGeom>
            <a:noFill/>
            <a:ln w="0">
              <a:noFill/>
            </a:ln>
          </p:spPr>
          <p:txBody>
            <a:bodyPr wrap="none" rtlCol="0">
              <a:spAutoFit/>
            </a:bodyPr>
            <a:lstStyle/>
            <a:p>
              <a:pPr algn="ctr"/>
              <a:r>
                <a:rPr lang="en-US" sz="1600" b="1" dirty="0" smtClean="0">
                  <a:solidFill>
                    <a:srgbClr val="FF6600"/>
                  </a:solidFill>
                </a:rPr>
                <a:t>Sensors</a:t>
              </a:r>
              <a:endParaRPr lang="en-US" sz="1600" b="1" dirty="0">
                <a:solidFill>
                  <a:srgbClr val="FF6600"/>
                </a:solidFill>
              </a:endParaRPr>
            </a:p>
          </p:txBody>
        </p:sp>
        <p:sp>
          <p:nvSpPr>
            <p:cNvPr id="12" name="Rounded Rectangle 11"/>
            <p:cNvSpPr/>
            <p:nvPr/>
          </p:nvSpPr>
          <p:spPr>
            <a:xfrm>
              <a:off x="925300" y="3898464"/>
              <a:ext cx="890994" cy="1388090"/>
            </a:xfrm>
            <a:prstGeom prst="roundRect">
              <a:avLst/>
            </a:prstGeom>
            <a:noFill/>
            <a:ln w="254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941746" y="1021242"/>
            <a:ext cx="5077296" cy="4977101"/>
            <a:chOff x="3066893" y="1130979"/>
            <a:chExt cx="4701200" cy="4608427"/>
          </a:xfrm>
        </p:grpSpPr>
        <p:sp>
          <p:nvSpPr>
            <p:cNvPr id="14" name="Rounded Rectangle 13"/>
            <p:cNvSpPr/>
            <p:nvPr/>
          </p:nvSpPr>
          <p:spPr>
            <a:xfrm>
              <a:off x="5138393" y="1130979"/>
              <a:ext cx="1904933" cy="1871626"/>
            </a:xfrm>
            <a:prstGeom prst="roundRect">
              <a:avLst/>
            </a:prstGeom>
            <a:noFill/>
            <a:ln w="254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5566033" y="2999024"/>
              <a:ext cx="1290638" cy="338554"/>
            </a:xfrm>
            <a:prstGeom prst="rect">
              <a:avLst/>
            </a:prstGeom>
            <a:noFill/>
            <a:ln w="25400">
              <a:noFill/>
            </a:ln>
          </p:spPr>
          <p:txBody>
            <a:bodyPr wrap="none" rtlCol="0">
              <a:spAutoFit/>
            </a:bodyPr>
            <a:lstStyle/>
            <a:p>
              <a:pPr algn="ctr"/>
              <a:r>
                <a:rPr lang="en-US" sz="1600" b="1" dirty="0" smtClean="0">
                  <a:solidFill>
                    <a:srgbClr val="FF6600"/>
                  </a:solidFill>
                </a:rPr>
                <a:t>Informatics</a:t>
              </a:r>
              <a:endParaRPr lang="en-US" sz="1600" b="1" dirty="0">
                <a:solidFill>
                  <a:srgbClr val="FF6600"/>
                </a:solidFill>
              </a:endParaRPr>
            </a:p>
          </p:txBody>
        </p:sp>
        <p:sp>
          <p:nvSpPr>
            <p:cNvPr id="16" name="Rounded Rectangle 15"/>
            <p:cNvSpPr/>
            <p:nvPr/>
          </p:nvSpPr>
          <p:spPr>
            <a:xfrm>
              <a:off x="3066893" y="3523809"/>
              <a:ext cx="4701200" cy="2215597"/>
            </a:xfrm>
            <a:prstGeom prst="roundRect">
              <a:avLst/>
            </a:prstGeom>
            <a:noFill/>
            <a:ln w="254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TextBox 18"/>
          <p:cNvSpPr txBox="1"/>
          <p:nvPr/>
        </p:nvSpPr>
        <p:spPr>
          <a:xfrm>
            <a:off x="76200" y="-76200"/>
            <a:ext cx="4370307" cy="584776"/>
          </a:xfrm>
          <a:prstGeom prst="rect">
            <a:avLst/>
          </a:prstGeom>
          <a:noFill/>
        </p:spPr>
        <p:txBody>
          <a:bodyPr wrap="none" rtlCol="0">
            <a:spAutoFit/>
          </a:bodyPr>
          <a:lstStyle/>
          <a:p>
            <a:r>
              <a:rPr lang="en-US" sz="3200" dirty="0" smtClean="0"/>
              <a:t>Wireless Sensor Network</a:t>
            </a:r>
            <a:endParaRPr lang="en-US" sz="3200" dirty="0"/>
          </a:p>
        </p:txBody>
      </p:sp>
    </p:spTree>
    <p:extLst>
      <p:ext uri="{BB962C8B-B14F-4D97-AF65-F5344CB8AC3E}">
        <p14:creationId xmlns:p14="http://schemas.microsoft.com/office/powerpoint/2010/main" val="1200650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6200" y="2971800"/>
            <a:ext cx="2209800" cy="461665"/>
          </a:xfrm>
          <a:prstGeom prst="rect">
            <a:avLst/>
          </a:prstGeom>
          <a:noFill/>
        </p:spPr>
        <p:txBody>
          <a:bodyPr wrap="square" rtlCol="0">
            <a:spAutoFit/>
          </a:bodyPr>
          <a:lstStyle/>
          <a:p>
            <a:r>
              <a:rPr lang="en-US" sz="2400" dirty="0" smtClean="0"/>
              <a:t>Extra slides</a:t>
            </a:r>
            <a:endParaRPr lang="en-US" sz="2400" dirty="0"/>
          </a:p>
        </p:txBody>
      </p:sp>
    </p:spTree>
    <p:extLst>
      <p:ext uri="{BB962C8B-B14F-4D97-AF65-F5344CB8AC3E}">
        <p14:creationId xmlns:p14="http://schemas.microsoft.com/office/powerpoint/2010/main" val="11952666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niella with trees.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9696" y="1029273"/>
            <a:ext cx="8315158" cy="5611763"/>
          </a:xfrm>
          <a:prstGeom prst="rect">
            <a:avLst/>
          </a:prstGeom>
        </p:spPr>
      </p:pic>
      <p:pic>
        <p:nvPicPr>
          <p:cNvPr id="8" name="Picture 7" descr="daniella legend.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73940" y="4490549"/>
            <a:ext cx="2235200" cy="1841500"/>
          </a:xfrm>
          <a:prstGeom prst="rect">
            <a:avLst/>
          </a:prstGeom>
        </p:spPr>
      </p:pic>
      <p:sp>
        <p:nvSpPr>
          <p:cNvPr id="9" name="TextBox 8"/>
          <p:cNvSpPr txBox="1"/>
          <p:nvPr/>
        </p:nvSpPr>
        <p:spPr>
          <a:xfrm>
            <a:off x="4507065" y="5036075"/>
            <a:ext cx="1042736" cy="369332"/>
          </a:xfrm>
          <a:prstGeom prst="rect">
            <a:avLst/>
          </a:prstGeom>
          <a:noFill/>
        </p:spPr>
        <p:txBody>
          <a:bodyPr wrap="square" rtlCol="0">
            <a:spAutoFit/>
          </a:bodyPr>
          <a:lstStyle/>
          <a:p>
            <a:r>
              <a:rPr lang="en-US" dirty="0" smtClean="0">
                <a:latin typeface="Book Antiqua"/>
                <a:cs typeface="Book Antiqua"/>
              </a:rPr>
              <a:t>wells</a:t>
            </a:r>
            <a:endParaRPr lang="en-US" dirty="0">
              <a:latin typeface="Book Antiqua"/>
              <a:cs typeface="Book Antiqua"/>
            </a:endParaRPr>
          </a:p>
        </p:txBody>
      </p:sp>
    </p:spTree>
    <p:extLst>
      <p:ext uri="{BB962C8B-B14F-4D97-AF65-F5344CB8AC3E}">
        <p14:creationId xmlns:p14="http://schemas.microsoft.com/office/powerpoint/2010/main" val="2537476551"/>
      </p:ext>
    </p:extLst>
  </p:cSld>
  <p:clrMapOvr>
    <a:masterClrMapping/>
  </p:clrMapOvr>
  <mc:AlternateContent xmlns:mc="http://schemas.openxmlformats.org/markup-compatibility/2006" xmlns:p14="http://schemas.microsoft.com/office/powerpoint/2010/main">
    <mc:Choice Requires="p14">
      <p:transition spd="slow" p14:dur="2000" advTm="23309"/>
    </mc:Choice>
    <mc:Fallback xmlns="">
      <p:transition xmlns:p14="http://schemas.microsoft.com/office/powerpoint/2010/main" spd="slow" advTm="23309"/>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76200"/>
            <a:ext cx="2722420" cy="584776"/>
          </a:xfrm>
          <a:prstGeom prst="rect">
            <a:avLst/>
          </a:prstGeom>
          <a:noFill/>
        </p:spPr>
        <p:txBody>
          <a:bodyPr wrap="none" rtlCol="0">
            <a:spAutoFit/>
          </a:bodyPr>
          <a:lstStyle/>
          <a:p>
            <a:r>
              <a:rPr lang="en-US" sz="3200" dirty="0"/>
              <a:t>D</a:t>
            </a:r>
            <a:r>
              <a:rPr lang="en-US" sz="3200" dirty="0" smtClean="0"/>
              <a:t>ata Collection</a:t>
            </a:r>
            <a:endParaRPr lang="en-US" sz="3200" dirty="0"/>
          </a:p>
        </p:txBody>
      </p:sp>
      <p:grpSp>
        <p:nvGrpSpPr>
          <p:cNvPr id="14" name="Group 13"/>
          <p:cNvGrpSpPr/>
          <p:nvPr/>
        </p:nvGrpSpPr>
        <p:grpSpPr>
          <a:xfrm>
            <a:off x="0" y="97674"/>
            <a:ext cx="9144000" cy="2319251"/>
            <a:chOff x="0" y="97674"/>
            <a:chExt cx="9144000" cy="2319251"/>
          </a:xfrm>
        </p:grpSpPr>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89588" y="97674"/>
              <a:ext cx="2254412" cy="2319251"/>
            </a:xfrm>
            <a:prstGeom prst="rect">
              <a:avLst/>
            </a:prstGeom>
          </p:spPr>
        </p:pic>
        <p:sp>
          <p:nvSpPr>
            <p:cNvPr id="9" name="Rectangle 8"/>
            <p:cNvSpPr/>
            <p:nvPr/>
          </p:nvSpPr>
          <p:spPr>
            <a:xfrm>
              <a:off x="0" y="707648"/>
              <a:ext cx="5943600" cy="892552"/>
            </a:xfrm>
            <a:prstGeom prst="rect">
              <a:avLst/>
            </a:prstGeom>
          </p:spPr>
          <p:txBody>
            <a:bodyPr wrap="square">
              <a:spAutoFit/>
            </a:bodyPr>
            <a:lstStyle/>
            <a:p>
              <a:pPr marL="342900" indent="-342900">
                <a:buFont typeface="+mj-lt"/>
                <a:buAutoNum type="arabicPeriod" startAt="2"/>
              </a:pPr>
              <a:r>
                <a:rPr lang="en-US" sz="2000" dirty="0" smtClean="0"/>
                <a:t>GIS &amp; LiDAR</a:t>
              </a:r>
              <a:endParaRPr lang="en-US" sz="2000" dirty="0"/>
            </a:p>
            <a:p>
              <a:pPr marL="800100" lvl="1" indent="-342900">
                <a:buFont typeface="Arial" pitchFamily="34" charset="0"/>
                <a:buChar char="•"/>
              </a:pPr>
              <a:r>
                <a:rPr lang="en-US" sz="1600" dirty="0" smtClean="0"/>
                <a:t>2(2) </a:t>
              </a:r>
              <a:r>
                <a:rPr lang="en-US" sz="1600" dirty="0"/>
                <a:t>LiDAR flights </a:t>
              </a:r>
              <a:r>
                <a:rPr lang="en-US" sz="1600" dirty="0" smtClean="0"/>
                <a:t>2004,2009, (2014 green, 2015) </a:t>
              </a:r>
              <a:endParaRPr lang="en-US" sz="1600" dirty="0"/>
            </a:p>
            <a:p>
              <a:pPr marL="800100" lvl="1" indent="-342900">
                <a:buFont typeface="Arial" pitchFamily="34" charset="0"/>
                <a:buChar char="•"/>
              </a:pPr>
              <a:r>
                <a:rPr lang="en-US" sz="1600" dirty="0" smtClean="0"/>
                <a:t>10 years of GIS layers</a:t>
              </a:r>
              <a:endParaRPr lang="en-US" sz="1600" dirty="0"/>
            </a:p>
          </p:txBody>
        </p:sp>
      </p:grpSp>
      <p:grpSp>
        <p:nvGrpSpPr>
          <p:cNvPr id="13" name="Group 12"/>
          <p:cNvGrpSpPr/>
          <p:nvPr/>
        </p:nvGrpSpPr>
        <p:grpSpPr>
          <a:xfrm>
            <a:off x="0" y="381000"/>
            <a:ext cx="8232094" cy="2520973"/>
            <a:chOff x="0" y="381000"/>
            <a:chExt cx="8232094" cy="2520973"/>
          </a:xfrm>
        </p:grpSpPr>
        <p:sp>
          <p:nvSpPr>
            <p:cNvPr id="3" name="Content Placeholder 2"/>
            <p:cNvSpPr txBox="1">
              <a:spLocks/>
            </p:cNvSpPr>
            <p:nvPr/>
          </p:nvSpPr>
          <p:spPr>
            <a:xfrm>
              <a:off x="0" y="381000"/>
              <a:ext cx="3548149" cy="4572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mj-lt"/>
                <a:buAutoNum type="arabicPeriod"/>
              </a:pPr>
              <a:r>
                <a:rPr lang="en-US" sz="2000" dirty="0" smtClean="0"/>
                <a:t>Sensor Observatory</a:t>
              </a:r>
            </a:p>
          </p:txBody>
        </p:sp>
        <p:pic>
          <p:nvPicPr>
            <p:cNvPr id="11" name="Picture 10"/>
            <p:cNvPicPr>
              <a:picLocks noChangeAspect="1"/>
            </p:cNvPicPr>
            <p:nvPr/>
          </p:nvPicPr>
          <p:blipFill>
            <a:blip r:embed="rId5" cstate="screen">
              <a:extLst>
                <a:ext uri="{BEBA8EAE-BF5A-486C-A8C5-ECC9F3942E4B}">
                  <a14:imgProps xmlns:a14="http://schemas.microsoft.com/office/drawing/2010/main">
                    <a14:imgLayer r:embed="rId6">
                      <a14:imgEffect>
                        <a14:backgroundRemoval t="2067" b="95768" l="2178" r="99689">
                          <a14:foregroundMark x1="2905" y1="3051" x2="59647" y2="2067"/>
                          <a14:foregroundMark x1="59855" y1="3051" x2="59647" y2="92717"/>
                          <a14:foregroundMark x1="79876" y1="27264" x2="60788" y2="93307"/>
                          <a14:foregroundMark x1="79253" y1="28051" x2="60581" y2="88386"/>
                          <a14:foregroundMark x1="62448" y1="88681" x2="63278" y2="95079"/>
                          <a14:foregroundMark x1="63278" y1="95079" x2="3423" y2="95472"/>
                          <a14:foregroundMark x1="62344" y1="15650" x2="63071" y2="77264"/>
                          <a14:foregroundMark x1="59855" y1="2756" x2="99689" y2="6102"/>
                          <a14:backgroundMark x1="78320" y1="26181" x2="78320" y2="26181"/>
                          <a14:backgroundMark x1="64523" y1="4823" x2="63589" y2="75197"/>
                          <a14:backgroundMark x1="77801" y1="29232" x2="64523" y2="74016"/>
                          <a14:backgroundMark x1="98859" y1="5315" x2="57780" y2="1575"/>
                          <a14:backgroundMark x1="42635" y1="1378" x2="42635" y2="1378"/>
                          <a14:backgroundMark x1="59544" y1="886" x2="40145" y2="1083"/>
                        </a14:backgroundRemoval>
                      </a14:imgEffect>
                    </a14:imgLayer>
                  </a14:imgProps>
                </a:ext>
                <a:ext uri="{28A0092B-C50C-407E-A947-70E740481C1C}">
                  <a14:useLocalDpi xmlns:a14="http://schemas.microsoft.com/office/drawing/2010/main"/>
                </a:ext>
              </a:extLst>
            </a:blip>
            <a:stretch>
              <a:fillRect/>
            </a:stretch>
          </p:blipFill>
          <p:spPr>
            <a:xfrm>
              <a:off x="6629400" y="1212827"/>
              <a:ext cx="1602694" cy="1689146"/>
            </a:xfrm>
            <a:prstGeom prst="rect">
              <a:avLst/>
            </a:prstGeom>
          </p:spPr>
        </p:pic>
      </p:grpSp>
      <p:grpSp>
        <p:nvGrpSpPr>
          <p:cNvPr id="34" name="Group 33"/>
          <p:cNvGrpSpPr/>
          <p:nvPr/>
        </p:nvGrpSpPr>
        <p:grpSpPr>
          <a:xfrm>
            <a:off x="0" y="4928175"/>
            <a:ext cx="9144000" cy="1371600"/>
            <a:chOff x="0" y="4928175"/>
            <a:chExt cx="9144000" cy="1371600"/>
          </a:xfrm>
        </p:grpSpPr>
        <p:sp>
          <p:nvSpPr>
            <p:cNvPr id="5" name="Rectangle 4"/>
            <p:cNvSpPr/>
            <p:nvPr/>
          </p:nvSpPr>
          <p:spPr>
            <a:xfrm>
              <a:off x="0" y="4953000"/>
              <a:ext cx="5943600" cy="1169551"/>
            </a:xfrm>
            <a:prstGeom prst="rect">
              <a:avLst/>
            </a:prstGeom>
          </p:spPr>
          <p:txBody>
            <a:bodyPr wrap="square">
              <a:spAutoFit/>
            </a:bodyPr>
            <a:lstStyle/>
            <a:p>
              <a:pPr marL="342900" indent="-342900">
                <a:buFont typeface="+mj-lt"/>
                <a:buAutoNum type="arabicPeriod" startAt="6"/>
              </a:pPr>
              <a:r>
                <a:rPr lang="en-US" sz="2000" dirty="0"/>
                <a:t>Geophysics:  mapping fractured rock moisture</a:t>
              </a:r>
            </a:p>
            <a:p>
              <a:pPr marL="800100" lvl="1" indent="-342900">
                <a:buFont typeface="Arial" pitchFamily="34" charset="0"/>
                <a:buChar char="•"/>
              </a:pPr>
              <a:r>
                <a:rPr lang="en-US" sz="1600" dirty="0"/>
                <a:t>Electrical Resistivity Tomography (</a:t>
              </a:r>
              <a:r>
                <a:rPr lang="en-US" sz="1600" dirty="0" smtClean="0"/>
                <a:t>ERT)</a:t>
              </a:r>
              <a:endParaRPr lang="en-US" sz="1600" dirty="0"/>
            </a:p>
            <a:p>
              <a:pPr marL="800100" lvl="1" indent="-342900">
                <a:buFont typeface="Arial" pitchFamily="34" charset="0"/>
                <a:buChar char="•"/>
              </a:pPr>
              <a:r>
                <a:rPr lang="en-US" sz="1600" dirty="0"/>
                <a:t>Seismic refraction</a:t>
              </a:r>
            </a:p>
            <a:p>
              <a:pPr marL="800100" lvl="1" indent="-342900">
                <a:buFont typeface="Arial" pitchFamily="34" charset="0"/>
                <a:buChar char="•"/>
              </a:pPr>
              <a:r>
                <a:rPr lang="en-US" sz="1600" dirty="0"/>
                <a:t>Neutron logging in wells</a:t>
              </a:r>
            </a:p>
          </p:txBody>
        </p:sp>
        <p:pic>
          <p:nvPicPr>
            <p:cNvPr id="28" name="Picture 2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192108" y="4928175"/>
              <a:ext cx="1951892" cy="1371600"/>
            </a:xfrm>
            <a:prstGeom prst="rect">
              <a:avLst/>
            </a:prstGeom>
            <a:noFill/>
            <a:ln w="9525">
              <a:noFill/>
              <a:miter lim="800000"/>
              <a:headEnd/>
              <a:tailEnd/>
            </a:ln>
          </p:spPr>
        </p:pic>
      </p:grpSp>
      <p:grpSp>
        <p:nvGrpSpPr>
          <p:cNvPr id="33" name="Group 32"/>
          <p:cNvGrpSpPr/>
          <p:nvPr/>
        </p:nvGrpSpPr>
        <p:grpSpPr>
          <a:xfrm>
            <a:off x="0" y="3706410"/>
            <a:ext cx="8926106" cy="1377142"/>
            <a:chOff x="0" y="3706410"/>
            <a:chExt cx="8926106" cy="1377142"/>
          </a:xfrm>
        </p:grpSpPr>
        <p:sp>
          <p:nvSpPr>
            <p:cNvPr id="6" name="Rectangle 5"/>
            <p:cNvSpPr/>
            <p:nvPr/>
          </p:nvSpPr>
          <p:spPr>
            <a:xfrm>
              <a:off x="0" y="4191000"/>
              <a:ext cx="8926106" cy="892552"/>
            </a:xfrm>
            <a:prstGeom prst="rect">
              <a:avLst/>
            </a:prstGeom>
          </p:spPr>
          <p:txBody>
            <a:bodyPr wrap="square">
              <a:spAutoFit/>
            </a:bodyPr>
            <a:lstStyle/>
            <a:p>
              <a:pPr marL="342900" indent="-342900">
                <a:buFont typeface="+mj-lt"/>
                <a:buAutoNum type="arabicPeriod" startAt="5"/>
              </a:pPr>
              <a:r>
                <a:rPr lang="en-US" sz="2000" dirty="0"/>
                <a:t>Targeted Field Campaigns</a:t>
              </a:r>
            </a:p>
            <a:p>
              <a:pPr marL="800100" lvl="1" indent="-342900">
                <a:buFont typeface="Arial" pitchFamily="34" charset="0"/>
                <a:buChar char="•"/>
              </a:pPr>
              <a:r>
                <a:rPr lang="en-US" sz="1600" dirty="0" err="1"/>
                <a:t>Picarro</a:t>
              </a:r>
              <a:r>
                <a:rPr lang="en-US" sz="1600" dirty="0"/>
                <a:t> CRDS analyzer in situ monitoring of  d</a:t>
              </a:r>
              <a:r>
                <a:rPr lang="en-US" sz="1600" baseline="30000" dirty="0"/>
                <a:t>18</a:t>
              </a:r>
              <a:r>
                <a:rPr lang="en-US" sz="1600" dirty="0"/>
                <a:t>O and </a:t>
              </a:r>
              <a:r>
                <a:rPr lang="en-US" sz="1600" dirty="0" err="1"/>
                <a:t>dD</a:t>
              </a:r>
              <a:r>
                <a:rPr lang="en-US" sz="1600" dirty="0"/>
                <a:t> in water &amp; vapor</a:t>
              </a:r>
            </a:p>
            <a:p>
              <a:pPr marL="800100" lvl="1" indent="-342900">
                <a:buFont typeface="Arial" pitchFamily="34" charset="0"/>
                <a:buChar char="•"/>
              </a:pPr>
              <a:r>
                <a:rPr lang="en-US" sz="1600" dirty="0"/>
                <a:t>Conservative tracer experiments during dry season</a:t>
              </a:r>
            </a:p>
          </p:txBody>
        </p:sp>
        <p:pic>
          <p:nvPicPr>
            <p:cNvPr id="30" name="Picture 2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92108" y="3706410"/>
              <a:ext cx="1465270" cy="1100435"/>
            </a:xfrm>
            <a:prstGeom prst="rect">
              <a:avLst/>
            </a:prstGeom>
          </p:spPr>
        </p:pic>
      </p:grpSp>
      <p:grpSp>
        <p:nvGrpSpPr>
          <p:cNvPr id="32" name="Group 31"/>
          <p:cNvGrpSpPr/>
          <p:nvPr/>
        </p:nvGrpSpPr>
        <p:grpSpPr>
          <a:xfrm>
            <a:off x="0" y="2667000"/>
            <a:ext cx="7023839" cy="1810227"/>
            <a:chOff x="0" y="2667000"/>
            <a:chExt cx="7023839" cy="1810227"/>
          </a:xfrm>
        </p:grpSpPr>
        <p:sp>
          <p:nvSpPr>
            <p:cNvPr id="7" name="Rectangle 6"/>
            <p:cNvSpPr/>
            <p:nvPr/>
          </p:nvSpPr>
          <p:spPr>
            <a:xfrm>
              <a:off x="0" y="2667000"/>
              <a:ext cx="5943600" cy="1692771"/>
            </a:xfrm>
            <a:prstGeom prst="rect">
              <a:avLst/>
            </a:prstGeom>
          </p:spPr>
          <p:txBody>
            <a:bodyPr wrap="square">
              <a:spAutoFit/>
            </a:bodyPr>
            <a:lstStyle/>
            <a:p>
              <a:pPr marL="342900" indent="-342900">
                <a:buFont typeface="+mj-lt"/>
                <a:buAutoNum type="arabicPeriod" startAt="4"/>
              </a:pPr>
              <a:r>
                <a:rPr lang="en-US" sz="2000" dirty="0" smtClean="0"/>
                <a:t>Manual </a:t>
              </a:r>
              <a:r>
                <a:rPr lang="en-US" sz="2000" dirty="0"/>
                <a:t>Sampling and Monitoring</a:t>
              </a:r>
            </a:p>
            <a:p>
              <a:pPr marL="914400" lvl="1" indent="-457200">
                <a:buFont typeface="Arial" pitchFamily="34" charset="0"/>
                <a:buChar char="•"/>
              </a:pPr>
              <a:r>
                <a:rPr lang="en-US" sz="1600" dirty="0"/>
                <a:t>Tracing isotopes through the system:  vegetation, soil, </a:t>
              </a:r>
              <a:r>
                <a:rPr lang="en-US" sz="1600" dirty="0" err="1"/>
                <a:t>lysimeter</a:t>
              </a:r>
              <a:r>
                <a:rPr lang="en-US" sz="1600" dirty="0"/>
                <a:t> water, well, stream</a:t>
              </a:r>
            </a:p>
            <a:p>
              <a:pPr marL="914400" lvl="1" indent="-457200">
                <a:buFont typeface="Arial" pitchFamily="34" charset="0"/>
                <a:buChar char="•"/>
              </a:pPr>
              <a:r>
                <a:rPr lang="en-US" sz="1600" dirty="0"/>
                <a:t>Well level hand measurements</a:t>
              </a:r>
            </a:p>
            <a:p>
              <a:pPr marL="914400" lvl="1" indent="-457200">
                <a:buFont typeface="Arial" pitchFamily="34" charset="0"/>
                <a:buChar char="•"/>
              </a:pPr>
              <a:r>
                <a:rPr lang="en-US" sz="1600" dirty="0"/>
                <a:t>Collection of </a:t>
              </a:r>
              <a:r>
                <a:rPr lang="en-US" sz="1600" dirty="0" err="1"/>
                <a:t>Isco</a:t>
              </a:r>
              <a:r>
                <a:rPr lang="en-US" sz="1600" dirty="0"/>
                <a:t> water bottle samples</a:t>
              </a:r>
            </a:p>
            <a:p>
              <a:pPr marL="914400" lvl="1" indent="-457200">
                <a:buFont typeface="Arial" pitchFamily="34" charset="0"/>
                <a:buChar char="•"/>
              </a:pPr>
              <a:r>
                <a:rPr lang="en-US" sz="1600" dirty="0"/>
                <a:t>Rain water collection</a:t>
              </a:r>
            </a:p>
          </p:txBody>
        </p:sp>
        <p:pic>
          <p:nvPicPr>
            <p:cNvPr id="31" name="Picture 3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67400" y="3041316"/>
              <a:ext cx="1156439" cy="1435911"/>
            </a:xfrm>
            <a:prstGeom prst="rect">
              <a:avLst/>
            </a:prstGeom>
          </p:spPr>
        </p:pic>
      </p:grpSp>
      <p:grpSp>
        <p:nvGrpSpPr>
          <p:cNvPr id="17" name="Group 16"/>
          <p:cNvGrpSpPr/>
          <p:nvPr/>
        </p:nvGrpSpPr>
        <p:grpSpPr>
          <a:xfrm>
            <a:off x="0" y="1528227"/>
            <a:ext cx="9144000" cy="2186370"/>
            <a:chOff x="0" y="1528227"/>
            <a:chExt cx="9144000" cy="2186370"/>
          </a:xfrm>
        </p:grpSpPr>
        <p:sp>
          <p:nvSpPr>
            <p:cNvPr id="8" name="Rectangle 7"/>
            <p:cNvSpPr/>
            <p:nvPr/>
          </p:nvSpPr>
          <p:spPr>
            <a:xfrm>
              <a:off x="0" y="1528227"/>
              <a:ext cx="6477000" cy="1138773"/>
            </a:xfrm>
            <a:prstGeom prst="rect">
              <a:avLst/>
            </a:prstGeom>
          </p:spPr>
          <p:txBody>
            <a:bodyPr wrap="square">
              <a:spAutoFit/>
            </a:bodyPr>
            <a:lstStyle/>
            <a:p>
              <a:pPr marL="342900" indent="-342900">
                <a:buFont typeface="+mj-lt"/>
                <a:buAutoNum type="arabicPeriod" startAt="3"/>
              </a:pPr>
              <a:r>
                <a:rPr lang="en-US" sz="2000" dirty="0"/>
                <a:t>Automated water collection: </a:t>
              </a:r>
              <a:r>
                <a:rPr lang="en-US" sz="2000" dirty="0" smtClean="0"/>
                <a:t>chemical </a:t>
              </a:r>
              <a:r>
                <a:rPr lang="en-US" sz="2000" dirty="0"/>
                <a:t>&amp; isotope analysis</a:t>
              </a:r>
            </a:p>
            <a:p>
              <a:pPr marL="914400" lvl="1" indent="-457200">
                <a:buFont typeface="Arial" pitchFamily="34" charset="0"/>
                <a:buChar char="•"/>
              </a:pPr>
              <a:r>
                <a:rPr lang="en-US" sz="1600" dirty="0"/>
                <a:t>Four 24 –position </a:t>
              </a:r>
              <a:r>
                <a:rPr lang="en-US" sz="1600" dirty="0" err="1"/>
                <a:t>Isco</a:t>
              </a:r>
              <a:r>
                <a:rPr lang="en-US" sz="1600" dirty="0"/>
                <a:t> water samplers: 3 wells, 1 stream</a:t>
              </a:r>
            </a:p>
            <a:p>
              <a:pPr marL="914400" lvl="1" indent="-457200">
                <a:buFont typeface="Arial" pitchFamily="34" charset="0"/>
                <a:buChar char="•"/>
              </a:pPr>
              <a:r>
                <a:rPr lang="en-US" sz="1600" dirty="0"/>
                <a:t>Networked for remote sampling adjustment</a:t>
              </a:r>
            </a:p>
            <a:p>
              <a:pPr marL="914400" lvl="1" indent="-457200">
                <a:buFont typeface="Arial" pitchFamily="34" charset="0"/>
                <a:buChar char="•"/>
              </a:pPr>
              <a:r>
                <a:rPr lang="en-US" sz="1600" dirty="0"/>
                <a:t>Modified bottle collectors to isolate water</a:t>
              </a:r>
            </a:p>
          </p:txBody>
        </p:sp>
        <p:pic>
          <p:nvPicPr>
            <p:cNvPr id="16" name="Picture 15" descr="syringes_rescale.jp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6200000">
              <a:off x="7802052" y="2372649"/>
              <a:ext cx="1532186" cy="1151710"/>
            </a:xfrm>
            <a:prstGeom prst="rect">
              <a:avLst/>
            </a:prstGeom>
            <a:ln>
              <a:noFill/>
            </a:ln>
            <a:effectLst>
              <a:softEdge rad="112500"/>
            </a:effectLst>
          </p:spPr>
        </p:pic>
      </p:grpSp>
      <p:grpSp>
        <p:nvGrpSpPr>
          <p:cNvPr id="10" name="Group 9"/>
          <p:cNvGrpSpPr/>
          <p:nvPr/>
        </p:nvGrpSpPr>
        <p:grpSpPr>
          <a:xfrm>
            <a:off x="0" y="5079134"/>
            <a:ext cx="7543800" cy="1778866"/>
            <a:chOff x="0" y="5079134"/>
            <a:chExt cx="7543800" cy="1778866"/>
          </a:xfrm>
        </p:grpSpPr>
        <p:sp>
          <p:nvSpPr>
            <p:cNvPr id="2" name="Rectangle 1"/>
            <p:cNvSpPr/>
            <p:nvPr/>
          </p:nvSpPr>
          <p:spPr>
            <a:xfrm>
              <a:off x="0" y="5943600"/>
              <a:ext cx="7543800" cy="892552"/>
            </a:xfrm>
            <a:prstGeom prst="rect">
              <a:avLst/>
            </a:prstGeom>
          </p:spPr>
          <p:txBody>
            <a:bodyPr wrap="square">
              <a:spAutoFit/>
            </a:bodyPr>
            <a:lstStyle/>
            <a:p>
              <a:pPr marL="342900" indent="-342900">
                <a:buFont typeface="+mj-lt"/>
                <a:buAutoNum type="arabicPeriod" startAt="7"/>
              </a:pPr>
              <a:r>
                <a:rPr lang="en-US" sz="2000" dirty="0" smtClean="0"/>
                <a:t>New Tools</a:t>
              </a:r>
              <a:endParaRPr lang="en-US" sz="2000" dirty="0"/>
            </a:p>
            <a:p>
              <a:pPr marL="800100" lvl="1" indent="-342900">
                <a:buFont typeface="Arial" pitchFamily="34" charset="0"/>
                <a:buChar char="•"/>
              </a:pPr>
              <a:r>
                <a:rPr lang="en-US" sz="1600" dirty="0" err="1" smtClean="0"/>
                <a:t>Vadose</a:t>
              </a:r>
              <a:r>
                <a:rPr lang="en-US" sz="1600" dirty="0" smtClean="0"/>
                <a:t>-Zone-Monitoring System (VMS)</a:t>
              </a:r>
              <a:endParaRPr lang="en-US" sz="1600" dirty="0"/>
            </a:p>
            <a:p>
              <a:pPr marL="800100" lvl="1" indent="-342900">
                <a:buFont typeface="Arial" pitchFamily="34" charset="0"/>
                <a:buChar char="•"/>
              </a:pPr>
              <a:r>
                <a:rPr lang="en-US" sz="1600" dirty="0"/>
                <a:t>Tree </a:t>
              </a:r>
              <a:r>
                <a:rPr lang="en-US" sz="1600" dirty="0" err="1" smtClean="0"/>
                <a:t>psychrometer</a:t>
              </a:r>
              <a:endParaRPr lang="en-US" sz="1600" dirty="0"/>
            </a:p>
          </p:txBody>
        </p:sp>
        <p:pic>
          <p:nvPicPr>
            <p:cNvPr id="24" name="Picture 23" descr="Screen shot 2014-04-14 at 8.37.42 AM.png"/>
            <p:cNvPicPr>
              <a:picLocks noChangeAspect="1"/>
            </p:cNvPicPr>
            <p:nvPr/>
          </p:nvPicPr>
          <p:blipFill rotWithShape="1">
            <a:blip r:embed="rId11"/>
            <a:srcRect l="16503" t="17608" r="47408" b="26423"/>
            <a:stretch/>
          </p:blipFill>
          <p:spPr>
            <a:xfrm>
              <a:off x="5410200" y="5079134"/>
              <a:ext cx="1684575" cy="1778866"/>
            </a:xfrm>
            <a:prstGeom prst="rect">
              <a:avLst/>
            </a:prstGeom>
          </p:spPr>
        </p:pic>
      </p:grpSp>
    </p:spTree>
    <p:custDataLst>
      <p:tags r:id="rId1"/>
    </p:custDataLst>
    <p:extLst>
      <p:ext uri="{BB962C8B-B14F-4D97-AF65-F5344CB8AC3E}">
        <p14:creationId xmlns:p14="http://schemas.microsoft.com/office/powerpoint/2010/main" val="1419293214"/>
      </p:ext>
    </p:extLst>
  </p:cSld>
  <p:clrMapOvr>
    <a:masterClrMapping/>
  </p:clrMapOvr>
  <mc:AlternateContent xmlns:mc="http://schemas.openxmlformats.org/markup-compatibility/2006" xmlns:p14="http://schemas.microsoft.com/office/powerpoint/2010/main">
    <mc:Choice Requires="p14">
      <p:transition spd="slow" p14:dur="2000" advTm="113742"/>
    </mc:Choice>
    <mc:Fallback xmlns="">
      <p:transition xmlns:p14="http://schemas.microsoft.com/office/powerpoint/2010/main" spd="slow" advTm="1137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3" descr="NSF_Conceptual_Fig_v3_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251174"/>
          </a:xfrm>
          <a:prstGeom prst="rect">
            <a:avLst/>
          </a:prstGeom>
          <a:noFill/>
          <a:ln w="76200">
            <a:noFill/>
            <a:miter lim="800000"/>
            <a:headEnd/>
            <a:tailEnd/>
          </a:ln>
        </p:spPr>
      </p:pic>
      <p:cxnSp>
        <p:nvCxnSpPr>
          <p:cNvPr id="3" name="Straight Arrow Connector 2"/>
          <p:cNvCxnSpPr/>
          <p:nvPr/>
        </p:nvCxnSpPr>
        <p:spPr>
          <a:xfrm flipV="1">
            <a:off x="1447800" y="1000539"/>
            <a:ext cx="0" cy="914400"/>
          </a:xfrm>
          <a:prstGeom prst="straightConnector1">
            <a:avLst/>
          </a:prstGeom>
          <a:ln w="57150" cap="flat" cmpd="sng" algn="ctr">
            <a:solidFill>
              <a:srgbClr val="00009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V="1">
            <a:off x="6705600" y="685800"/>
            <a:ext cx="0" cy="914400"/>
          </a:xfrm>
          <a:prstGeom prst="straightConnector1">
            <a:avLst/>
          </a:prstGeom>
          <a:ln w="57150" cap="flat" cmpd="sng" algn="ctr">
            <a:solidFill>
              <a:srgbClr val="00009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8305800" y="1179443"/>
            <a:ext cx="0" cy="914400"/>
          </a:xfrm>
          <a:prstGeom prst="straightConnector1">
            <a:avLst/>
          </a:prstGeom>
          <a:ln w="47625">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rot="5400000" flipH="1" flipV="1">
            <a:off x="2780506" y="1257300"/>
            <a:ext cx="1905000" cy="1588"/>
          </a:xfrm>
          <a:prstGeom prst="straightConnector1">
            <a:avLst/>
          </a:prstGeom>
          <a:ln w="50800">
            <a:solidFill>
              <a:srgbClr val="FF6600"/>
            </a:solidFill>
            <a:tailEnd type="arrow"/>
          </a:ln>
        </p:spPr>
        <p:style>
          <a:lnRef idx="2">
            <a:schemeClr val="accent6"/>
          </a:lnRef>
          <a:fillRef idx="0">
            <a:schemeClr val="accent6"/>
          </a:fillRef>
          <a:effectRef idx="1">
            <a:schemeClr val="accent6"/>
          </a:effectRef>
          <a:fontRef idx="minor">
            <a:schemeClr val="tx1"/>
          </a:fontRef>
        </p:style>
      </p:cxnSp>
      <p:cxnSp>
        <p:nvCxnSpPr>
          <p:cNvPr id="7" name="Straight Arrow Connector 6"/>
          <p:cNvCxnSpPr/>
          <p:nvPr/>
        </p:nvCxnSpPr>
        <p:spPr>
          <a:xfrm rot="5400000" flipH="1" flipV="1">
            <a:off x="6055416" y="2150610"/>
            <a:ext cx="2133600" cy="1588"/>
          </a:xfrm>
          <a:prstGeom prst="straightConnector1">
            <a:avLst/>
          </a:prstGeom>
          <a:ln w="50800">
            <a:solidFill>
              <a:srgbClr val="FF6600"/>
            </a:solidFill>
            <a:tailEnd type="arrow"/>
          </a:ln>
        </p:spPr>
        <p:style>
          <a:lnRef idx="2">
            <a:schemeClr val="accent6"/>
          </a:lnRef>
          <a:fillRef idx="0">
            <a:schemeClr val="accent6"/>
          </a:fillRef>
          <a:effectRef idx="1">
            <a:schemeClr val="accent6"/>
          </a:effectRef>
          <a:fontRef idx="minor">
            <a:schemeClr val="tx1"/>
          </a:fontRef>
        </p:style>
      </p:cxnSp>
      <p:cxnSp>
        <p:nvCxnSpPr>
          <p:cNvPr id="8" name="Straight Arrow Connector 7"/>
          <p:cNvCxnSpPr/>
          <p:nvPr/>
        </p:nvCxnSpPr>
        <p:spPr>
          <a:xfrm flipV="1">
            <a:off x="762000" y="987288"/>
            <a:ext cx="0" cy="3356112"/>
          </a:xfrm>
          <a:prstGeom prst="straightConnector1">
            <a:avLst/>
          </a:prstGeom>
          <a:ln w="50800">
            <a:solidFill>
              <a:srgbClr val="FF6600"/>
            </a:solidFill>
            <a:tailEnd type="arrow"/>
          </a:ln>
        </p:spPr>
        <p:style>
          <a:lnRef idx="2">
            <a:schemeClr val="accent6"/>
          </a:lnRef>
          <a:fillRef idx="0">
            <a:schemeClr val="accent6"/>
          </a:fillRef>
          <a:effectRef idx="1">
            <a:schemeClr val="accent6"/>
          </a:effectRef>
          <a:fontRef idx="minor">
            <a:schemeClr val="tx1"/>
          </a:fontRef>
        </p:style>
      </p:cxnSp>
      <p:cxnSp>
        <p:nvCxnSpPr>
          <p:cNvPr id="9" name="Straight Arrow Connector 8"/>
          <p:cNvCxnSpPr/>
          <p:nvPr/>
        </p:nvCxnSpPr>
        <p:spPr>
          <a:xfrm flipV="1">
            <a:off x="2895600" y="632791"/>
            <a:ext cx="0" cy="914400"/>
          </a:xfrm>
          <a:prstGeom prst="straightConnector1">
            <a:avLst/>
          </a:prstGeom>
          <a:ln w="57150" cap="flat" cmpd="sng" algn="ctr">
            <a:solidFill>
              <a:srgbClr val="00009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904343" y="123370"/>
            <a:ext cx="1447800" cy="369332"/>
          </a:xfrm>
          <a:prstGeom prst="rect">
            <a:avLst/>
          </a:prstGeom>
          <a:noFill/>
        </p:spPr>
        <p:txBody>
          <a:bodyPr wrap="square" rtlCol="0">
            <a:spAutoFit/>
          </a:bodyPr>
          <a:lstStyle/>
          <a:p>
            <a:r>
              <a:rPr lang="en-US" dirty="0" smtClean="0"/>
              <a:t>evaporation</a:t>
            </a:r>
            <a:endParaRPr lang="en-US" dirty="0"/>
          </a:p>
        </p:txBody>
      </p:sp>
      <p:sp>
        <p:nvSpPr>
          <p:cNvPr id="11" name="TextBox 10"/>
          <p:cNvSpPr txBox="1"/>
          <p:nvPr/>
        </p:nvSpPr>
        <p:spPr>
          <a:xfrm>
            <a:off x="6760029" y="453180"/>
            <a:ext cx="1676400" cy="369332"/>
          </a:xfrm>
          <a:prstGeom prst="rect">
            <a:avLst/>
          </a:prstGeom>
          <a:noFill/>
        </p:spPr>
        <p:txBody>
          <a:bodyPr wrap="square" rtlCol="0">
            <a:spAutoFit/>
          </a:bodyPr>
          <a:lstStyle/>
          <a:p>
            <a:r>
              <a:rPr lang="en-US" dirty="0" smtClean="0"/>
              <a:t>transpiration</a:t>
            </a:r>
            <a:endParaRPr lang="en-US" dirty="0"/>
          </a:p>
        </p:txBody>
      </p:sp>
      <p:sp>
        <p:nvSpPr>
          <p:cNvPr id="12" name="TextBox 11"/>
          <p:cNvSpPr txBox="1"/>
          <p:nvPr/>
        </p:nvSpPr>
        <p:spPr>
          <a:xfrm>
            <a:off x="76200" y="5304472"/>
            <a:ext cx="8839200" cy="1477328"/>
          </a:xfrm>
          <a:prstGeom prst="rect">
            <a:avLst/>
          </a:prstGeom>
          <a:noFill/>
        </p:spPr>
        <p:txBody>
          <a:bodyPr wrap="square" rtlCol="0">
            <a:spAutoFit/>
          </a:bodyPr>
          <a:lstStyle/>
          <a:p>
            <a:r>
              <a:rPr lang="en-US" b="1" dirty="0" smtClean="0">
                <a:solidFill>
                  <a:srgbClr val="FF0000"/>
                </a:solidFill>
                <a:latin typeface="Arial"/>
                <a:cs typeface="Arial"/>
              </a:rPr>
              <a:t>-The unmeasured zone</a:t>
            </a:r>
            <a:r>
              <a:rPr lang="en-US" dirty="0" smtClean="0">
                <a:latin typeface="Arial"/>
                <a:cs typeface="Arial"/>
              </a:rPr>
              <a:t>: the unsaturated weathered bedrock through which meteoric water passes to the groundwater; </a:t>
            </a:r>
          </a:p>
          <a:p>
            <a:r>
              <a:rPr lang="en-US" b="1" dirty="0" smtClean="0">
                <a:latin typeface="Arial"/>
                <a:cs typeface="Arial"/>
              </a:rPr>
              <a:t>-</a:t>
            </a:r>
            <a:r>
              <a:rPr lang="en-US" b="1" dirty="0" smtClean="0">
                <a:solidFill>
                  <a:srgbClr val="FF0000"/>
                </a:solidFill>
                <a:latin typeface="Arial"/>
                <a:cs typeface="Arial"/>
              </a:rPr>
              <a:t>Rock moisture</a:t>
            </a:r>
            <a:r>
              <a:rPr lang="en-US" dirty="0" smtClean="0">
                <a:latin typeface="Arial"/>
                <a:cs typeface="Arial"/>
              </a:rPr>
              <a:t>: a significant source for water return to the atmosphere (via Doug Fir transpiration) from unsaturated weathered bedrock?</a:t>
            </a:r>
          </a:p>
          <a:p>
            <a:r>
              <a:rPr lang="en-US" dirty="0" smtClean="0">
                <a:latin typeface="Arial"/>
                <a:cs typeface="Arial"/>
              </a:rPr>
              <a:t>   (e.g. </a:t>
            </a:r>
            <a:r>
              <a:rPr lang="en-US" dirty="0" err="1" smtClean="0">
                <a:latin typeface="Arial"/>
                <a:cs typeface="Arial"/>
              </a:rPr>
              <a:t>Zwieniecki</a:t>
            </a:r>
            <a:r>
              <a:rPr lang="en-US" dirty="0" smtClean="0">
                <a:latin typeface="Arial"/>
                <a:cs typeface="Arial"/>
              </a:rPr>
              <a:t> and Newton, 1996, see review in </a:t>
            </a:r>
            <a:r>
              <a:rPr lang="en-US" dirty="0" err="1" smtClean="0">
                <a:latin typeface="Arial"/>
                <a:cs typeface="Arial"/>
              </a:rPr>
              <a:t>Schwinning</a:t>
            </a:r>
            <a:r>
              <a:rPr lang="en-US" dirty="0" smtClean="0">
                <a:latin typeface="Arial"/>
                <a:cs typeface="Arial"/>
              </a:rPr>
              <a:t>, </a:t>
            </a:r>
            <a:r>
              <a:rPr lang="en-US" i="1" dirty="0" err="1" smtClean="0">
                <a:latin typeface="Arial"/>
                <a:cs typeface="Arial"/>
              </a:rPr>
              <a:t>Ecohydrology</a:t>
            </a:r>
            <a:r>
              <a:rPr lang="en-US" dirty="0" smtClean="0">
                <a:latin typeface="Arial"/>
                <a:cs typeface="Arial"/>
              </a:rPr>
              <a:t>, 2010)</a:t>
            </a:r>
          </a:p>
        </p:txBody>
      </p:sp>
      <p:sp>
        <p:nvSpPr>
          <p:cNvPr id="13" name="TextBox 12"/>
          <p:cNvSpPr txBox="1"/>
          <p:nvPr/>
        </p:nvSpPr>
        <p:spPr>
          <a:xfrm>
            <a:off x="7848600" y="4124980"/>
            <a:ext cx="838200" cy="523220"/>
          </a:xfrm>
          <a:prstGeom prst="rect">
            <a:avLst/>
          </a:prstGeom>
          <a:noFill/>
        </p:spPr>
        <p:txBody>
          <a:bodyPr wrap="square" rtlCol="0">
            <a:spAutoFit/>
          </a:bodyPr>
          <a:lstStyle/>
          <a:p>
            <a:r>
              <a:rPr lang="en-US" sz="2800" dirty="0" smtClean="0"/>
              <a:t>z</a:t>
            </a:r>
            <a:r>
              <a:rPr lang="en-US" sz="2800" baseline="-25000" dirty="0" smtClean="0"/>
              <a:t>b</a:t>
            </a:r>
            <a:endParaRPr lang="en-US" baseline="-25000" dirty="0"/>
          </a:p>
        </p:txBody>
      </p:sp>
      <p:cxnSp>
        <p:nvCxnSpPr>
          <p:cNvPr id="14" name="Straight Connector 13"/>
          <p:cNvCxnSpPr/>
          <p:nvPr/>
        </p:nvCxnSpPr>
        <p:spPr>
          <a:xfrm flipV="1">
            <a:off x="685803" y="3352800"/>
            <a:ext cx="3047997" cy="2042663"/>
          </a:xfrm>
          <a:prstGeom prst="line">
            <a:avLst/>
          </a:prstGeom>
          <a:ln>
            <a:solidFill>
              <a:schemeClr val="tx1"/>
            </a:solidFill>
            <a:headEnd type="triangle"/>
            <a:tailEnd type="triangle"/>
          </a:ln>
          <a:effectLst/>
        </p:spPr>
        <p:style>
          <a:lnRef idx="3">
            <a:schemeClr val="accent4"/>
          </a:lnRef>
          <a:fillRef idx="0">
            <a:schemeClr val="accent4"/>
          </a:fillRef>
          <a:effectRef idx="2">
            <a:schemeClr val="accent4"/>
          </a:effectRef>
          <a:fontRef idx="minor">
            <a:schemeClr val="tx1"/>
          </a:fontRef>
        </p:style>
      </p:cxnSp>
      <p:sp>
        <p:nvSpPr>
          <p:cNvPr id="15" name="TextBox 14"/>
          <p:cNvSpPr txBox="1"/>
          <p:nvPr/>
        </p:nvSpPr>
        <p:spPr>
          <a:xfrm>
            <a:off x="1219200" y="545068"/>
            <a:ext cx="1676400" cy="369332"/>
          </a:xfrm>
          <a:prstGeom prst="rect">
            <a:avLst/>
          </a:prstGeom>
          <a:noFill/>
        </p:spPr>
        <p:txBody>
          <a:bodyPr wrap="square" rtlCol="0">
            <a:spAutoFit/>
          </a:bodyPr>
          <a:lstStyle/>
          <a:p>
            <a:r>
              <a:rPr lang="en-US" dirty="0" smtClean="0"/>
              <a:t>transpiration</a:t>
            </a:r>
            <a:endParaRPr lang="en-US" dirty="0"/>
          </a:p>
        </p:txBody>
      </p:sp>
    </p:spTree>
    <p:extLst>
      <p:ext uri="{BB962C8B-B14F-4D97-AF65-F5344CB8AC3E}">
        <p14:creationId xmlns:p14="http://schemas.microsoft.com/office/powerpoint/2010/main" val="27353498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154249" y="0"/>
            <a:ext cx="6018011" cy="6858000"/>
            <a:chOff x="-206" y="528"/>
            <a:chExt cx="3882" cy="4608"/>
          </a:xfrm>
        </p:grpSpPr>
        <p:pic>
          <p:nvPicPr>
            <p:cNvPr id="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 y="528"/>
              <a:ext cx="3882" cy="4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9"/>
            <p:cNvSpPr txBox="1">
              <a:spLocks noChangeArrowheads="1"/>
            </p:cNvSpPr>
            <p:nvPr/>
          </p:nvSpPr>
          <p:spPr bwMode="auto">
            <a:xfrm>
              <a:off x="2719" y="2899"/>
              <a:ext cx="729" cy="248"/>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defRPr/>
              </a:pPr>
              <a:r>
                <a:rPr lang="en-US" b="1" dirty="0" smtClean="0">
                  <a:latin typeface="Candara"/>
                  <a:cs typeface="Candara"/>
                </a:rPr>
                <a:t>Geology</a:t>
              </a:r>
            </a:p>
          </p:txBody>
        </p:sp>
        <p:sp>
          <p:nvSpPr>
            <p:cNvPr id="5" name="Text Box 10"/>
            <p:cNvSpPr txBox="1">
              <a:spLocks noChangeArrowheads="1"/>
            </p:cNvSpPr>
            <p:nvPr/>
          </p:nvSpPr>
          <p:spPr bwMode="auto">
            <a:xfrm>
              <a:off x="637" y="696"/>
              <a:ext cx="1023" cy="248"/>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defRPr/>
              </a:pPr>
              <a:r>
                <a:rPr lang="en-US" b="1" dirty="0" smtClean="0">
                  <a:latin typeface="Candara"/>
                  <a:cs typeface="Candara"/>
                </a:rPr>
                <a:t>Precipitation</a:t>
              </a:r>
            </a:p>
          </p:txBody>
        </p:sp>
        <p:sp>
          <p:nvSpPr>
            <p:cNvPr id="6" name="Text Box 11"/>
            <p:cNvSpPr txBox="1">
              <a:spLocks noChangeArrowheads="1"/>
            </p:cNvSpPr>
            <p:nvPr/>
          </p:nvSpPr>
          <p:spPr bwMode="auto">
            <a:xfrm>
              <a:off x="745" y="2905"/>
              <a:ext cx="915" cy="248"/>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defRPr/>
              </a:pPr>
              <a:r>
                <a:rPr lang="en-US" b="1" dirty="0" smtClean="0">
                  <a:latin typeface="Candara"/>
                  <a:cs typeface="Candara"/>
                </a:rPr>
                <a:t>Vegetation</a:t>
              </a:r>
            </a:p>
          </p:txBody>
        </p:sp>
        <p:sp>
          <p:nvSpPr>
            <p:cNvPr id="7" name="Text Box 12"/>
            <p:cNvSpPr txBox="1">
              <a:spLocks noChangeArrowheads="1"/>
            </p:cNvSpPr>
            <p:nvPr/>
          </p:nvSpPr>
          <p:spPr bwMode="auto">
            <a:xfrm>
              <a:off x="2512" y="1088"/>
              <a:ext cx="947" cy="24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defRPr/>
              </a:pPr>
              <a:r>
                <a:rPr lang="en-US" b="1" dirty="0" smtClean="0">
                  <a:latin typeface="Candara"/>
                  <a:cs typeface="Candara"/>
                </a:rPr>
                <a:t>Topography</a:t>
              </a:r>
            </a:p>
          </p:txBody>
        </p:sp>
      </p:grpSp>
      <p:sp>
        <p:nvSpPr>
          <p:cNvPr id="9" name="Left Arrow 8"/>
          <p:cNvSpPr/>
          <p:nvPr/>
        </p:nvSpPr>
        <p:spPr>
          <a:xfrm rot="662590">
            <a:off x="4452107" y="5775390"/>
            <a:ext cx="1854727" cy="536323"/>
          </a:xfrm>
          <a:prstGeom prst="leftArrow">
            <a:avLst>
              <a:gd name="adj1" fmla="val 45428"/>
              <a:gd name="adj2" fmla="val 78150"/>
            </a:avLst>
          </a:prstGeom>
          <a:solidFill>
            <a:schemeClr val="tx1"/>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Left Arrow 9"/>
          <p:cNvSpPr/>
          <p:nvPr/>
        </p:nvSpPr>
        <p:spPr>
          <a:xfrm rot="19761399">
            <a:off x="4757737" y="4537016"/>
            <a:ext cx="1473727" cy="423334"/>
          </a:xfrm>
          <a:prstGeom prst="leftArrow">
            <a:avLst>
              <a:gd name="adj1" fmla="val 45428"/>
              <a:gd name="adj2" fmla="val 78150"/>
            </a:avLst>
          </a:prstGeom>
          <a:solidFill>
            <a:schemeClr val="tx1"/>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435791" y="5562600"/>
            <a:ext cx="2022409" cy="1015663"/>
          </a:xfrm>
          <a:prstGeom prst="rect">
            <a:avLst/>
          </a:prstGeom>
          <a:noFill/>
        </p:spPr>
        <p:txBody>
          <a:bodyPr wrap="none" rtlCol="0">
            <a:spAutoFit/>
          </a:bodyPr>
          <a:lstStyle/>
          <a:p>
            <a:r>
              <a:rPr lang="en-US" sz="2000" dirty="0" smtClean="0">
                <a:latin typeface="Arial"/>
                <a:cs typeface="Arial"/>
              </a:rPr>
              <a:t>Primary site: </a:t>
            </a:r>
          </a:p>
          <a:p>
            <a:r>
              <a:rPr lang="en-US" sz="2000" dirty="0" smtClean="0">
                <a:latin typeface="Arial"/>
                <a:cs typeface="Arial"/>
              </a:rPr>
              <a:t>Coastal Belt</a:t>
            </a:r>
          </a:p>
          <a:p>
            <a:r>
              <a:rPr lang="en-US" sz="2000" dirty="0" smtClean="0">
                <a:latin typeface="Arial"/>
                <a:cs typeface="Arial"/>
              </a:rPr>
              <a:t>Angelo Reserve </a:t>
            </a:r>
            <a:endParaRPr lang="en-US" sz="2000" dirty="0">
              <a:latin typeface="Arial"/>
              <a:cs typeface="Arial"/>
            </a:endParaRPr>
          </a:p>
        </p:txBody>
      </p:sp>
      <p:sp>
        <p:nvSpPr>
          <p:cNvPr id="12" name="TextBox 11"/>
          <p:cNvSpPr txBox="1"/>
          <p:nvPr/>
        </p:nvSpPr>
        <p:spPr>
          <a:xfrm>
            <a:off x="6248400" y="3810000"/>
            <a:ext cx="2171346" cy="707886"/>
          </a:xfrm>
          <a:prstGeom prst="rect">
            <a:avLst/>
          </a:prstGeom>
          <a:noFill/>
        </p:spPr>
        <p:txBody>
          <a:bodyPr wrap="none" rtlCol="0">
            <a:spAutoFit/>
          </a:bodyPr>
          <a:lstStyle/>
          <a:p>
            <a:r>
              <a:rPr lang="en-US" sz="2000" dirty="0" smtClean="0">
                <a:latin typeface="Arial"/>
                <a:cs typeface="Arial"/>
              </a:rPr>
              <a:t>Potential 2</a:t>
            </a:r>
            <a:r>
              <a:rPr lang="en-US" sz="2000" baseline="30000" dirty="0" smtClean="0">
                <a:latin typeface="Arial"/>
                <a:cs typeface="Arial"/>
              </a:rPr>
              <a:t>nd</a:t>
            </a:r>
            <a:r>
              <a:rPr lang="en-US" sz="2000" dirty="0" smtClean="0">
                <a:latin typeface="Arial"/>
                <a:cs typeface="Arial"/>
              </a:rPr>
              <a:t> Site:</a:t>
            </a:r>
          </a:p>
          <a:p>
            <a:r>
              <a:rPr lang="en-US" sz="2000" dirty="0" err="1" smtClean="0">
                <a:latin typeface="Arial"/>
                <a:cs typeface="Arial"/>
              </a:rPr>
              <a:t>Melánge</a:t>
            </a:r>
            <a:endParaRPr lang="en-US" sz="2000" dirty="0">
              <a:latin typeface="Arial"/>
              <a:cs typeface="Arial"/>
            </a:endParaRPr>
          </a:p>
        </p:txBody>
      </p:sp>
    </p:spTree>
    <p:extLst>
      <p:ext uri="{BB962C8B-B14F-4D97-AF65-F5344CB8AC3E}">
        <p14:creationId xmlns:p14="http://schemas.microsoft.com/office/powerpoint/2010/main" val="7431999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erkeley Field Station Sensor Data Workflow.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3400" y="533400"/>
            <a:ext cx="8123147" cy="6276977"/>
          </a:xfrm>
          <a:prstGeom prst="rect">
            <a:avLst/>
          </a:prstGeom>
        </p:spPr>
      </p:pic>
      <p:grpSp>
        <p:nvGrpSpPr>
          <p:cNvPr id="17" name="Group 16"/>
          <p:cNvGrpSpPr/>
          <p:nvPr/>
        </p:nvGrpSpPr>
        <p:grpSpPr>
          <a:xfrm>
            <a:off x="565463" y="1059299"/>
            <a:ext cx="1860553" cy="4449964"/>
            <a:chOff x="866631" y="1166217"/>
            <a:chExt cx="1722734" cy="4120337"/>
          </a:xfrm>
        </p:grpSpPr>
        <p:sp>
          <p:nvSpPr>
            <p:cNvPr id="10" name="Rounded Rectangle 9"/>
            <p:cNvSpPr/>
            <p:nvPr/>
          </p:nvSpPr>
          <p:spPr>
            <a:xfrm>
              <a:off x="866631" y="1166217"/>
              <a:ext cx="1722734" cy="1846234"/>
            </a:xfrm>
            <a:prstGeom prst="roundRect">
              <a:avLst/>
            </a:prstGeom>
            <a:noFill/>
            <a:ln w="254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390039" y="3002627"/>
              <a:ext cx="994383" cy="338554"/>
            </a:xfrm>
            <a:prstGeom prst="rect">
              <a:avLst/>
            </a:prstGeom>
            <a:noFill/>
            <a:ln w="25400">
              <a:noFill/>
            </a:ln>
          </p:spPr>
          <p:txBody>
            <a:bodyPr wrap="none" rtlCol="0">
              <a:spAutoFit/>
            </a:bodyPr>
            <a:lstStyle/>
            <a:p>
              <a:pPr algn="ctr"/>
              <a:r>
                <a:rPr lang="en-US" sz="1600" b="1" dirty="0" smtClean="0">
                  <a:solidFill>
                    <a:srgbClr val="FF6600"/>
                  </a:solidFill>
                </a:rPr>
                <a:t>Sensors</a:t>
              </a:r>
              <a:endParaRPr lang="en-US" sz="1600" b="1" dirty="0">
                <a:solidFill>
                  <a:srgbClr val="FF6600"/>
                </a:solidFill>
              </a:endParaRPr>
            </a:p>
          </p:txBody>
        </p:sp>
        <p:sp>
          <p:nvSpPr>
            <p:cNvPr id="12" name="Rounded Rectangle 11"/>
            <p:cNvSpPr/>
            <p:nvPr/>
          </p:nvSpPr>
          <p:spPr>
            <a:xfrm>
              <a:off x="925300" y="3898464"/>
              <a:ext cx="890994" cy="1388090"/>
            </a:xfrm>
            <a:prstGeom prst="roundRect">
              <a:avLst/>
            </a:prstGeom>
            <a:noFill/>
            <a:ln w="254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TextBox 18"/>
          <p:cNvSpPr txBox="1"/>
          <p:nvPr/>
        </p:nvSpPr>
        <p:spPr>
          <a:xfrm>
            <a:off x="76200" y="-76200"/>
            <a:ext cx="4956806" cy="584776"/>
          </a:xfrm>
          <a:prstGeom prst="rect">
            <a:avLst/>
          </a:prstGeom>
          <a:noFill/>
        </p:spPr>
        <p:txBody>
          <a:bodyPr wrap="none" rtlCol="0">
            <a:spAutoFit/>
          </a:bodyPr>
          <a:lstStyle/>
          <a:p>
            <a:r>
              <a:rPr lang="en-US" sz="3200" dirty="0" smtClean="0"/>
              <a:t>Sensor Observatory: Sensors</a:t>
            </a:r>
            <a:endParaRPr lang="en-US" sz="3200" dirty="0"/>
          </a:p>
        </p:txBody>
      </p:sp>
    </p:spTree>
    <p:extLst>
      <p:ext uri="{BB962C8B-B14F-4D97-AF65-F5344CB8AC3E}">
        <p14:creationId xmlns:p14="http://schemas.microsoft.com/office/powerpoint/2010/main" val="1999501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wi b09 angled east can.jpg"/>
          <p:cNvPicPr>
            <a:picLocks noChangeAspect="1"/>
          </p:cNvPicPr>
          <p:nvPr/>
        </p:nvPicPr>
        <p:blipFill rotWithShape="1">
          <a:blip r:embed="rId3">
            <a:extLst>
              <a:ext uri="{28A0092B-C50C-407E-A947-70E740481C1C}">
                <a14:useLocalDpi xmlns:a14="http://schemas.microsoft.com/office/drawing/2010/main" val="0"/>
              </a:ext>
            </a:extLst>
          </a:blip>
          <a:srcRect r="4618"/>
          <a:stretch/>
        </p:blipFill>
        <p:spPr>
          <a:xfrm>
            <a:off x="0" y="0"/>
            <a:ext cx="9144000" cy="6858000"/>
          </a:xfrm>
          <a:prstGeom prst="rect">
            <a:avLst/>
          </a:prstGeom>
        </p:spPr>
      </p:pic>
      <p:sp>
        <p:nvSpPr>
          <p:cNvPr id="3" name="TextBox 2"/>
          <p:cNvSpPr txBox="1"/>
          <p:nvPr/>
        </p:nvSpPr>
        <p:spPr>
          <a:xfrm>
            <a:off x="76200" y="605135"/>
            <a:ext cx="2357436" cy="461665"/>
          </a:xfrm>
          <a:prstGeom prst="rect">
            <a:avLst/>
          </a:prstGeom>
          <a:noFill/>
        </p:spPr>
        <p:txBody>
          <a:bodyPr wrap="none" rtlCol="0">
            <a:spAutoFit/>
          </a:bodyPr>
          <a:lstStyle/>
          <a:p>
            <a:r>
              <a:rPr lang="en-US" sz="2400" dirty="0" smtClean="0">
                <a:solidFill>
                  <a:schemeClr val="bg1"/>
                </a:solidFill>
                <a:latin typeface="Arial"/>
                <a:cs typeface="Arial"/>
              </a:rPr>
              <a:t>Sensor Stations</a:t>
            </a:r>
            <a:endParaRPr lang="en-US" sz="2400" dirty="0">
              <a:solidFill>
                <a:schemeClr val="bg1"/>
              </a:solidFill>
              <a:latin typeface="Arial"/>
              <a:cs typeface="Arial"/>
            </a:endParaRPr>
          </a:p>
        </p:txBody>
      </p:sp>
      <p:sp>
        <p:nvSpPr>
          <p:cNvPr id="12" name="AutoShape 17"/>
          <p:cNvSpPr>
            <a:spLocks noChangeArrowheads="1"/>
          </p:cNvSpPr>
          <p:nvPr/>
        </p:nvSpPr>
        <p:spPr bwMode="auto">
          <a:xfrm>
            <a:off x="4793393" y="4114799"/>
            <a:ext cx="956010" cy="338503"/>
          </a:xfrm>
          <a:prstGeom prst="wedgeRoundRectCallout">
            <a:avLst>
              <a:gd name="adj1" fmla="val -50759"/>
              <a:gd name="adj2" fmla="val 76760"/>
              <a:gd name="adj3" fmla="val 16667"/>
            </a:avLst>
          </a:prstGeom>
          <a:solidFill>
            <a:schemeClr val="bg1">
              <a:alpha val="60001"/>
            </a:schemeClr>
          </a:solidFill>
          <a:ln w="9525">
            <a:noFill/>
            <a:miter lim="800000"/>
            <a:headEnd/>
            <a:tailEnd/>
          </a:ln>
          <a:effectLst/>
        </p:spPr>
        <p:txBody>
          <a:bodyPr lIns="45720" tIns="22860" rIns="45720" bIns="22860">
            <a:prstTxWarp prst="textNoShape">
              <a:avLst/>
            </a:prstTxWarp>
          </a:bodyPr>
          <a:lstStyle/>
          <a:p>
            <a:r>
              <a:rPr lang="en-US" sz="1400" b="1" dirty="0" smtClean="0">
                <a:latin typeface="Arial" pitchFamily="34" charset="0"/>
                <a:cs typeface="Arial" pitchFamily="34" charset="0"/>
              </a:rPr>
              <a:t>Rivendell</a:t>
            </a:r>
          </a:p>
        </p:txBody>
      </p:sp>
      <p:sp>
        <p:nvSpPr>
          <p:cNvPr id="13" name="Oval 12"/>
          <p:cNvSpPr/>
          <p:nvPr/>
        </p:nvSpPr>
        <p:spPr>
          <a:xfrm rot="20569615">
            <a:off x="4466192" y="4537764"/>
            <a:ext cx="309458" cy="166906"/>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Arial" pitchFamily="34" charset="0"/>
              <a:cs typeface="Arial" pitchFamily="34" charset="0"/>
            </a:endParaRPr>
          </a:p>
        </p:txBody>
      </p:sp>
      <p:sp>
        <p:nvSpPr>
          <p:cNvPr id="8" name="Isosceles Triangle 7"/>
          <p:cNvSpPr/>
          <p:nvPr/>
        </p:nvSpPr>
        <p:spPr>
          <a:xfrm>
            <a:off x="8153400" y="381000"/>
            <a:ext cx="228600" cy="177224"/>
          </a:xfrm>
          <a:prstGeom prst="triangl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Isosceles Triangle 15"/>
          <p:cNvSpPr/>
          <p:nvPr/>
        </p:nvSpPr>
        <p:spPr>
          <a:xfrm>
            <a:off x="4219849" y="4569411"/>
            <a:ext cx="228600" cy="177224"/>
          </a:xfrm>
          <a:prstGeom prst="triangl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Isosceles Triangle 16"/>
          <p:cNvSpPr/>
          <p:nvPr/>
        </p:nvSpPr>
        <p:spPr>
          <a:xfrm>
            <a:off x="3188014" y="3505200"/>
            <a:ext cx="228600" cy="177224"/>
          </a:xfrm>
          <a:prstGeom prst="triangl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781800" y="457200"/>
            <a:ext cx="1390124" cy="369332"/>
          </a:xfrm>
          <a:prstGeom prst="rect">
            <a:avLst/>
          </a:prstGeom>
          <a:noFill/>
        </p:spPr>
        <p:txBody>
          <a:bodyPr wrap="none" rtlCol="0">
            <a:spAutoFit/>
          </a:bodyPr>
          <a:lstStyle/>
          <a:p>
            <a:r>
              <a:rPr lang="en-US" dirty="0" smtClean="0">
                <a:solidFill>
                  <a:srgbClr val="FFFF00"/>
                </a:solidFill>
              </a:rPr>
              <a:t>Cahto Peak</a:t>
            </a:r>
          </a:p>
        </p:txBody>
      </p:sp>
      <p:sp>
        <p:nvSpPr>
          <p:cNvPr id="18" name="TextBox 17"/>
          <p:cNvSpPr txBox="1"/>
          <p:nvPr/>
        </p:nvSpPr>
        <p:spPr>
          <a:xfrm>
            <a:off x="6324600" y="4812268"/>
            <a:ext cx="530915" cy="369332"/>
          </a:xfrm>
          <a:prstGeom prst="rect">
            <a:avLst/>
          </a:prstGeom>
          <a:noFill/>
        </p:spPr>
        <p:txBody>
          <a:bodyPr wrap="none" rtlCol="0">
            <a:spAutoFit/>
          </a:bodyPr>
          <a:lstStyle/>
          <a:p>
            <a:r>
              <a:rPr lang="en-US" dirty="0" smtClean="0">
                <a:solidFill>
                  <a:srgbClr val="FFFF00"/>
                </a:solidFill>
              </a:rPr>
              <a:t>HQ</a:t>
            </a:r>
            <a:endParaRPr lang="en-US" dirty="0">
              <a:solidFill>
                <a:srgbClr val="FFFF00"/>
              </a:solidFill>
            </a:endParaRPr>
          </a:p>
        </p:txBody>
      </p:sp>
      <p:sp>
        <p:nvSpPr>
          <p:cNvPr id="19" name="TextBox 18"/>
          <p:cNvSpPr txBox="1"/>
          <p:nvPr/>
        </p:nvSpPr>
        <p:spPr>
          <a:xfrm>
            <a:off x="3915368" y="4878987"/>
            <a:ext cx="1056700" cy="646331"/>
          </a:xfrm>
          <a:prstGeom prst="rect">
            <a:avLst/>
          </a:prstGeom>
          <a:noFill/>
        </p:spPr>
        <p:txBody>
          <a:bodyPr wrap="none" rtlCol="0">
            <a:spAutoFit/>
          </a:bodyPr>
          <a:lstStyle/>
          <a:p>
            <a:r>
              <a:rPr lang="en-US" dirty="0" smtClean="0">
                <a:solidFill>
                  <a:srgbClr val="FFFF00"/>
                </a:solidFill>
              </a:rPr>
              <a:t>Angelo </a:t>
            </a:r>
          </a:p>
          <a:p>
            <a:r>
              <a:rPr lang="en-US" dirty="0" smtClean="0">
                <a:solidFill>
                  <a:srgbClr val="FFFF00"/>
                </a:solidFill>
              </a:rPr>
              <a:t>Meadow</a:t>
            </a:r>
          </a:p>
        </p:txBody>
      </p:sp>
      <p:sp>
        <p:nvSpPr>
          <p:cNvPr id="20" name="TextBox 19"/>
          <p:cNvSpPr txBox="1"/>
          <p:nvPr/>
        </p:nvSpPr>
        <p:spPr>
          <a:xfrm>
            <a:off x="3153251" y="3135868"/>
            <a:ext cx="1723549" cy="369332"/>
          </a:xfrm>
          <a:prstGeom prst="rect">
            <a:avLst/>
          </a:prstGeom>
          <a:noFill/>
        </p:spPr>
        <p:txBody>
          <a:bodyPr wrap="none" rtlCol="0">
            <a:spAutoFit/>
          </a:bodyPr>
          <a:lstStyle/>
          <a:p>
            <a:r>
              <a:rPr lang="en-US" dirty="0" smtClean="0">
                <a:solidFill>
                  <a:srgbClr val="FFFF00"/>
                </a:solidFill>
              </a:rPr>
              <a:t>South Meadow</a:t>
            </a:r>
          </a:p>
        </p:txBody>
      </p:sp>
      <p:sp>
        <p:nvSpPr>
          <p:cNvPr id="10" name="Rectangle 9"/>
          <p:cNvSpPr/>
          <p:nvPr/>
        </p:nvSpPr>
        <p:spPr>
          <a:xfrm>
            <a:off x="3416614" y="3581400"/>
            <a:ext cx="164786" cy="152400"/>
          </a:xfrm>
          <a:prstGeom prst="rect">
            <a:avLst/>
          </a:prstGeom>
          <a:solidFill>
            <a:schemeClr val="tx2">
              <a:lumMod val="40000"/>
              <a:lumOff val="60000"/>
            </a:schemeClr>
          </a:solidFill>
          <a:ln>
            <a:solidFill>
              <a:srgbClr val="8EB4E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366FF"/>
              </a:solidFill>
            </a:endParaRPr>
          </a:p>
        </p:txBody>
      </p:sp>
      <p:sp>
        <p:nvSpPr>
          <p:cNvPr id="21" name="Rectangle 20"/>
          <p:cNvSpPr/>
          <p:nvPr/>
        </p:nvSpPr>
        <p:spPr>
          <a:xfrm>
            <a:off x="8359188" y="685800"/>
            <a:ext cx="164786" cy="152400"/>
          </a:xfrm>
          <a:prstGeom prst="rect">
            <a:avLst/>
          </a:prstGeom>
          <a:solidFill>
            <a:srgbClr val="8EB4E3"/>
          </a:solidFill>
          <a:ln>
            <a:solidFill>
              <a:srgbClr val="8EB4E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366FF"/>
              </a:solidFill>
            </a:endParaRPr>
          </a:p>
        </p:txBody>
      </p:sp>
      <p:sp>
        <p:nvSpPr>
          <p:cNvPr id="22" name="TextBox 21"/>
          <p:cNvSpPr txBox="1"/>
          <p:nvPr/>
        </p:nvSpPr>
        <p:spPr>
          <a:xfrm>
            <a:off x="7898326" y="862252"/>
            <a:ext cx="1223412" cy="646331"/>
          </a:xfrm>
          <a:prstGeom prst="rect">
            <a:avLst/>
          </a:prstGeom>
          <a:noFill/>
        </p:spPr>
        <p:txBody>
          <a:bodyPr wrap="none" rtlCol="0">
            <a:spAutoFit/>
          </a:bodyPr>
          <a:lstStyle/>
          <a:p>
            <a:pPr algn="ctr"/>
            <a:r>
              <a:rPr lang="en-US" dirty="0" smtClean="0">
                <a:solidFill>
                  <a:schemeClr val="tx2">
                    <a:lumMod val="40000"/>
                    <a:lumOff val="60000"/>
                  </a:schemeClr>
                </a:solidFill>
              </a:rPr>
              <a:t>Air </a:t>
            </a:r>
          </a:p>
          <a:p>
            <a:pPr algn="ctr"/>
            <a:r>
              <a:rPr lang="en-US" dirty="0" smtClean="0">
                <a:solidFill>
                  <a:schemeClr val="tx2">
                    <a:lumMod val="40000"/>
                    <a:lumOff val="60000"/>
                  </a:schemeClr>
                </a:solidFill>
              </a:rPr>
              <a:t>Chemistry</a:t>
            </a:r>
          </a:p>
        </p:txBody>
      </p:sp>
      <p:sp>
        <p:nvSpPr>
          <p:cNvPr id="23" name="TextBox 22"/>
          <p:cNvSpPr txBox="1"/>
          <p:nvPr/>
        </p:nvSpPr>
        <p:spPr>
          <a:xfrm>
            <a:off x="3586572" y="3505200"/>
            <a:ext cx="1518364" cy="369332"/>
          </a:xfrm>
          <a:prstGeom prst="rect">
            <a:avLst/>
          </a:prstGeom>
          <a:noFill/>
        </p:spPr>
        <p:txBody>
          <a:bodyPr wrap="none" rtlCol="0">
            <a:spAutoFit/>
          </a:bodyPr>
          <a:lstStyle/>
          <a:p>
            <a:r>
              <a:rPr lang="en-US" dirty="0" smtClean="0">
                <a:solidFill>
                  <a:schemeClr val="tx2">
                    <a:lumMod val="40000"/>
                    <a:lumOff val="60000"/>
                  </a:schemeClr>
                </a:solidFill>
              </a:rPr>
              <a:t>Soil Moisture</a:t>
            </a:r>
          </a:p>
        </p:txBody>
      </p:sp>
      <p:grpSp>
        <p:nvGrpSpPr>
          <p:cNvPr id="24" name="Group 23"/>
          <p:cNvGrpSpPr/>
          <p:nvPr/>
        </p:nvGrpSpPr>
        <p:grpSpPr>
          <a:xfrm>
            <a:off x="7543800" y="5715000"/>
            <a:ext cx="1328960" cy="984978"/>
            <a:chOff x="381000" y="691422"/>
            <a:chExt cx="1328960" cy="984978"/>
          </a:xfrm>
          <a:solidFill>
            <a:schemeClr val="tx1"/>
          </a:solidFill>
        </p:grpSpPr>
        <p:sp>
          <p:nvSpPr>
            <p:cNvPr id="25" name="TextBox 24"/>
            <p:cNvSpPr txBox="1"/>
            <p:nvPr/>
          </p:nvSpPr>
          <p:spPr>
            <a:xfrm>
              <a:off x="914400" y="1276290"/>
              <a:ext cx="795560" cy="400110"/>
            </a:xfrm>
            <a:prstGeom prst="rect">
              <a:avLst/>
            </a:prstGeom>
            <a:noFill/>
          </p:spPr>
          <p:txBody>
            <a:bodyPr wrap="none" rtlCol="0">
              <a:spAutoFit/>
            </a:bodyPr>
            <a:lstStyle/>
            <a:p>
              <a:r>
                <a:rPr lang="en-US" sz="2000" dirty="0" smtClean="0">
                  <a:solidFill>
                    <a:schemeClr val="bg1"/>
                  </a:solidFill>
                </a:rPr>
                <a:t>North</a:t>
              </a:r>
              <a:endParaRPr lang="en-US" sz="2000" dirty="0">
                <a:solidFill>
                  <a:schemeClr val="bg1"/>
                </a:solidFill>
              </a:endParaRPr>
            </a:p>
          </p:txBody>
        </p:sp>
        <p:cxnSp>
          <p:nvCxnSpPr>
            <p:cNvPr id="26" name="Straight Arrow Connector 25"/>
            <p:cNvCxnSpPr/>
            <p:nvPr/>
          </p:nvCxnSpPr>
          <p:spPr>
            <a:xfrm flipV="1">
              <a:off x="685800" y="838200"/>
              <a:ext cx="838200" cy="685800"/>
            </a:xfrm>
            <a:prstGeom prst="straightConnector1">
              <a:avLst/>
            </a:prstGeom>
            <a:grpFill/>
            <a:ln w="34925">
              <a:solidFill>
                <a:schemeClr val="bg1"/>
              </a:solidFill>
              <a:tailEnd type="triangle" w="lg" len="med"/>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rot="19162585">
              <a:off x="739717" y="691422"/>
              <a:ext cx="633507" cy="400110"/>
            </a:xfrm>
            <a:prstGeom prst="rect">
              <a:avLst/>
            </a:prstGeom>
            <a:noFill/>
          </p:spPr>
          <p:txBody>
            <a:bodyPr wrap="none" rtlCol="0">
              <a:spAutoFit/>
            </a:bodyPr>
            <a:lstStyle/>
            <a:p>
              <a:r>
                <a:rPr lang="en-US" sz="2000" dirty="0" smtClean="0">
                  <a:solidFill>
                    <a:schemeClr val="bg1"/>
                  </a:solidFill>
                </a:rPr>
                <a:t>East</a:t>
              </a:r>
              <a:endParaRPr lang="en-US" sz="2000" dirty="0">
                <a:solidFill>
                  <a:schemeClr val="bg1"/>
                </a:solidFill>
              </a:endParaRPr>
            </a:p>
          </p:txBody>
        </p:sp>
        <p:cxnSp>
          <p:nvCxnSpPr>
            <p:cNvPr id="28" name="Straight Arrow Connector 27"/>
            <p:cNvCxnSpPr/>
            <p:nvPr/>
          </p:nvCxnSpPr>
          <p:spPr>
            <a:xfrm flipH="1">
              <a:off x="381000" y="1219200"/>
              <a:ext cx="1219200" cy="0"/>
            </a:xfrm>
            <a:prstGeom prst="straightConnector1">
              <a:avLst/>
            </a:prstGeom>
            <a:grpFill/>
            <a:ln w="38100">
              <a:solidFill>
                <a:schemeClr val="bg1"/>
              </a:solidFill>
              <a:tailEnd type="triangle" w="lg" len="med"/>
            </a:ln>
            <a:effectLst/>
          </p:spPr>
          <p:style>
            <a:lnRef idx="2">
              <a:schemeClr val="accent1"/>
            </a:lnRef>
            <a:fillRef idx="0">
              <a:schemeClr val="accent1"/>
            </a:fillRef>
            <a:effectRef idx="1">
              <a:schemeClr val="accent1"/>
            </a:effectRef>
            <a:fontRef idx="minor">
              <a:schemeClr val="tx1"/>
            </a:fontRef>
          </p:style>
        </p:cxnSp>
      </p:grpSp>
      <p:sp>
        <p:nvSpPr>
          <p:cNvPr id="29" name="Rectangle 28"/>
          <p:cNvSpPr/>
          <p:nvPr/>
        </p:nvSpPr>
        <p:spPr>
          <a:xfrm>
            <a:off x="6096000" y="5117812"/>
            <a:ext cx="164786" cy="152400"/>
          </a:xfrm>
          <a:prstGeom prst="rect">
            <a:avLst/>
          </a:prstGeom>
          <a:solidFill>
            <a:schemeClr val="tx2">
              <a:lumMod val="40000"/>
              <a:lumOff val="60000"/>
            </a:schemeClr>
          </a:solidFill>
          <a:ln>
            <a:solidFill>
              <a:srgbClr val="8EB4E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366FF"/>
              </a:solidFill>
            </a:endParaRPr>
          </a:p>
        </p:txBody>
      </p:sp>
      <p:sp>
        <p:nvSpPr>
          <p:cNvPr id="30" name="TextBox 29"/>
          <p:cNvSpPr txBox="1"/>
          <p:nvPr/>
        </p:nvSpPr>
        <p:spPr>
          <a:xfrm>
            <a:off x="6026960" y="5340652"/>
            <a:ext cx="1373133" cy="369332"/>
          </a:xfrm>
          <a:prstGeom prst="rect">
            <a:avLst/>
          </a:prstGeom>
          <a:noFill/>
        </p:spPr>
        <p:txBody>
          <a:bodyPr wrap="none" rtlCol="0">
            <a:spAutoFit/>
          </a:bodyPr>
          <a:lstStyle/>
          <a:p>
            <a:r>
              <a:rPr lang="en-US" dirty="0" smtClean="0">
                <a:solidFill>
                  <a:schemeClr val="tx2">
                    <a:lumMod val="40000"/>
                    <a:lumOff val="60000"/>
                  </a:schemeClr>
                </a:solidFill>
              </a:rPr>
              <a:t>Stilling Well</a:t>
            </a:r>
          </a:p>
        </p:txBody>
      </p:sp>
      <p:sp>
        <p:nvSpPr>
          <p:cNvPr id="6" name="TextBox 5"/>
          <p:cNvSpPr txBox="1"/>
          <p:nvPr/>
        </p:nvSpPr>
        <p:spPr>
          <a:xfrm>
            <a:off x="76200" y="1066800"/>
            <a:ext cx="2557110" cy="1077218"/>
          </a:xfrm>
          <a:prstGeom prst="rect">
            <a:avLst/>
          </a:prstGeom>
          <a:noFill/>
        </p:spPr>
        <p:txBody>
          <a:bodyPr wrap="none" rtlCol="0">
            <a:spAutoFit/>
          </a:bodyPr>
          <a:lstStyle/>
          <a:p>
            <a:pPr marL="285750" indent="-285750">
              <a:buFont typeface="Arial" panose="020B0604020202020204" pitchFamily="34" charset="0"/>
              <a:buChar char="•"/>
            </a:pPr>
            <a:r>
              <a:rPr lang="en-US" sz="1600" dirty="0">
                <a:solidFill>
                  <a:schemeClr val="bg1"/>
                </a:solidFill>
              </a:rPr>
              <a:t>2 </a:t>
            </a:r>
            <a:r>
              <a:rPr lang="en-US" sz="1600" dirty="0" smtClean="0">
                <a:solidFill>
                  <a:schemeClr val="bg1"/>
                </a:solidFill>
              </a:rPr>
              <a:t>Stream Gaging Stations</a:t>
            </a:r>
            <a:endParaRPr lang="en-US" sz="1600" dirty="0">
              <a:solidFill>
                <a:schemeClr val="bg1"/>
              </a:solidFill>
            </a:endParaRPr>
          </a:p>
          <a:p>
            <a:pPr marL="285750" indent="-285750">
              <a:buFont typeface="Arial" panose="020B0604020202020204" pitchFamily="34" charset="0"/>
              <a:buChar char="•"/>
            </a:pPr>
            <a:r>
              <a:rPr lang="en-US" sz="1600" dirty="0" smtClean="0">
                <a:solidFill>
                  <a:schemeClr val="bg1"/>
                </a:solidFill>
              </a:rPr>
              <a:t>4 Weather Stations</a:t>
            </a:r>
          </a:p>
          <a:p>
            <a:pPr marL="285750" indent="-285750">
              <a:buFont typeface="Arial" panose="020B0604020202020204" pitchFamily="34" charset="0"/>
              <a:buChar char="•"/>
            </a:pPr>
            <a:r>
              <a:rPr lang="en-US" sz="1600" dirty="0" smtClean="0">
                <a:solidFill>
                  <a:schemeClr val="bg1"/>
                </a:solidFill>
              </a:rPr>
              <a:t>1 Air Chemistry</a:t>
            </a:r>
          </a:p>
          <a:p>
            <a:pPr marL="285750" indent="-285750">
              <a:buFont typeface="Arial" panose="020B0604020202020204" pitchFamily="34" charset="0"/>
              <a:buChar char="•"/>
            </a:pPr>
            <a:r>
              <a:rPr lang="en-US" sz="1600" dirty="0" smtClean="0">
                <a:solidFill>
                  <a:schemeClr val="bg1"/>
                </a:solidFill>
              </a:rPr>
              <a:t>Rivendell </a:t>
            </a:r>
            <a:endParaRPr lang="en-US" sz="1600" dirty="0">
              <a:solidFill>
                <a:schemeClr val="bg1"/>
              </a:solidFill>
            </a:endParaRPr>
          </a:p>
        </p:txBody>
      </p:sp>
      <p:sp>
        <p:nvSpPr>
          <p:cNvPr id="31" name="Rectangle 30"/>
          <p:cNvSpPr/>
          <p:nvPr/>
        </p:nvSpPr>
        <p:spPr>
          <a:xfrm>
            <a:off x="4318239" y="4312273"/>
            <a:ext cx="164786" cy="152400"/>
          </a:xfrm>
          <a:prstGeom prst="rect">
            <a:avLst/>
          </a:prstGeom>
          <a:solidFill>
            <a:schemeClr val="tx2">
              <a:lumMod val="40000"/>
              <a:lumOff val="60000"/>
            </a:schemeClr>
          </a:solidFill>
          <a:ln>
            <a:solidFill>
              <a:srgbClr val="8EB4E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366FF"/>
              </a:solidFill>
            </a:endParaRPr>
          </a:p>
        </p:txBody>
      </p:sp>
      <p:sp>
        <p:nvSpPr>
          <p:cNvPr id="32" name="TextBox 31"/>
          <p:cNvSpPr txBox="1"/>
          <p:nvPr/>
        </p:nvSpPr>
        <p:spPr>
          <a:xfrm>
            <a:off x="3592989" y="3886200"/>
            <a:ext cx="902811" cy="646331"/>
          </a:xfrm>
          <a:prstGeom prst="rect">
            <a:avLst/>
          </a:prstGeom>
          <a:noFill/>
        </p:spPr>
        <p:txBody>
          <a:bodyPr wrap="none" rtlCol="0">
            <a:spAutoFit/>
          </a:bodyPr>
          <a:lstStyle/>
          <a:p>
            <a:r>
              <a:rPr lang="en-US" dirty="0" smtClean="0">
                <a:solidFill>
                  <a:schemeClr val="tx2">
                    <a:lumMod val="40000"/>
                    <a:lumOff val="60000"/>
                  </a:schemeClr>
                </a:solidFill>
              </a:rPr>
              <a:t>USGS </a:t>
            </a:r>
          </a:p>
          <a:p>
            <a:r>
              <a:rPr lang="en-US" dirty="0" smtClean="0">
                <a:solidFill>
                  <a:schemeClr val="tx2">
                    <a:lumMod val="40000"/>
                    <a:lumOff val="60000"/>
                  </a:schemeClr>
                </a:solidFill>
              </a:rPr>
              <a:t>Gage</a:t>
            </a:r>
          </a:p>
        </p:txBody>
      </p:sp>
      <p:sp>
        <p:nvSpPr>
          <p:cNvPr id="15" name="Isosceles Triangle 14"/>
          <p:cNvSpPr/>
          <p:nvPr/>
        </p:nvSpPr>
        <p:spPr>
          <a:xfrm>
            <a:off x="6203618" y="5029200"/>
            <a:ext cx="228600" cy="177224"/>
          </a:xfrm>
          <a:prstGeom prst="triangl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5"/>
          <p:cNvSpPr txBox="1">
            <a:spLocks noChangeArrowheads="1"/>
          </p:cNvSpPr>
          <p:nvPr/>
        </p:nvSpPr>
        <p:spPr bwMode="auto">
          <a:xfrm>
            <a:off x="17810" y="76200"/>
            <a:ext cx="493519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smtClean="0">
                <a:solidFill>
                  <a:schemeClr val="bg1"/>
                </a:solidFill>
              </a:rPr>
              <a:t>Angelo Coast Range Reserve</a:t>
            </a:r>
          </a:p>
        </p:txBody>
      </p:sp>
    </p:spTree>
    <p:extLst>
      <p:ext uri="{BB962C8B-B14F-4D97-AF65-F5344CB8AC3E}">
        <p14:creationId xmlns:p14="http://schemas.microsoft.com/office/powerpoint/2010/main" val="3982354120"/>
      </p:ext>
    </p:extLst>
  </p:cSld>
  <p:clrMapOvr>
    <a:masterClrMapping/>
  </p:clrMapOvr>
  <mc:AlternateContent xmlns:mc="http://schemas.openxmlformats.org/markup-compatibility/2006" xmlns:p14="http://schemas.microsoft.com/office/powerpoint/2010/main">
    <mc:Choice Requires="p14">
      <p:transition spd="slow" p14:dur="2000" advTm="40489"/>
    </mc:Choice>
    <mc:Fallback xmlns="">
      <p:transition xmlns:p14="http://schemas.microsoft.com/office/powerpoint/2010/main" spd="slow" advTm="40489"/>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ivendellCanopy1205x903.jpg"/>
          <p:cNvPicPr>
            <a:picLocks noGrp="1" noChangeAspect="1"/>
          </p:cNvPicPr>
          <p:nvPr>
            <p:ph idx="1"/>
          </p:nvPr>
        </p:nvPicPr>
        <p:blipFill>
          <a:blip r:embed="rId2"/>
          <a:stretch>
            <a:fillRect/>
          </a:stretch>
        </p:blipFill>
        <p:spPr>
          <a:xfrm>
            <a:off x="0" y="0"/>
            <a:ext cx="9144001" cy="6852309"/>
          </a:xfrm>
          <a:scene3d>
            <a:camera prst="orthographicFront"/>
            <a:lightRig rig="threePt" dir="t"/>
          </a:scene3d>
        </p:spPr>
      </p:pic>
      <p:sp>
        <p:nvSpPr>
          <p:cNvPr id="14339" name="TextBox 5"/>
          <p:cNvSpPr txBox="1">
            <a:spLocks noChangeArrowheads="1"/>
          </p:cNvSpPr>
          <p:nvPr/>
        </p:nvSpPr>
        <p:spPr bwMode="auto">
          <a:xfrm>
            <a:off x="526244" y="381000"/>
            <a:ext cx="314060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smtClean="0">
                <a:solidFill>
                  <a:schemeClr val="bg1"/>
                </a:solidFill>
              </a:rPr>
              <a:t>Rivendell Study Site</a:t>
            </a:r>
          </a:p>
        </p:txBody>
      </p:sp>
    </p:spTree>
    <p:extLst>
      <p:ext uri="{BB962C8B-B14F-4D97-AF65-F5344CB8AC3E}">
        <p14:creationId xmlns:p14="http://schemas.microsoft.com/office/powerpoint/2010/main" val="3157278913"/>
      </p:ext>
    </p:extLst>
  </p:cSld>
  <p:clrMapOvr>
    <a:masterClrMapping/>
  </p:clrMapOvr>
  <p:transition spd="slow" advTm="351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7" descr="RivendellBareEarth1205x90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18187599"/>
      </p:ext>
    </p:extLst>
  </p:cSld>
  <p:clrMapOvr>
    <a:masterClrMapping/>
  </p:clrMapOvr>
  <p:transition spd="slow" advTm="13850">
    <p:pull dir="l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3" descr="Rivendell_04_Levels_w_sensors.jpg"/>
          <p:cNvPicPr>
            <a:picLocks noChangeAspect="1"/>
          </p:cNvPicPr>
          <p:nvPr/>
        </p:nvPicPr>
        <p:blipFill rotWithShape="1">
          <a:blip r:embed="rId3">
            <a:extLst>
              <a:ext uri="{28A0092B-C50C-407E-A947-70E740481C1C}">
                <a14:useLocalDpi xmlns:a14="http://schemas.microsoft.com/office/drawing/2010/main" val="0"/>
              </a:ext>
            </a:extLst>
          </a:blip>
          <a:srcRect r="14597"/>
          <a:stretch/>
        </p:blipFill>
        <p:spPr bwMode="auto">
          <a:xfrm>
            <a:off x="1565275" y="0"/>
            <a:ext cx="75787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TextBox 4"/>
          <p:cNvSpPr txBox="1">
            <a:spLocks noChangeArrowheads="1"/>
          </p:cNvSpPr>
          <p:nvPr/>
        </p:nvSpPr>
        <p:spPr bwMode="auto">
          <a:xfrm>
            <a:off x="381000" y="76200"/>
            <a:ext cx="3314579" cy="46166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smtClean="0"/>
              <a:t>Rivendell Sensor List</a:t>
            </a:r>
            <a:endParaRPr lang="en-US" b="1" dirty="0"/>
          </a:p>
        </p:txBody>
      </p:sp>
      <p:graphicFrame>
        <p:nvGraphicFramePr>
          <p:cNvPr id="4" name="Table 3"/>
          <p:cNvGraphicFramePr>
            <a:graphicFrameLocks noGrp="1"/>
          </p:cNvGraphicFramePr>
          <p:nvPr>
            <p:extLst>
              <p:ext uri="{D42A27DB-BD31-4B8C-83A1-F6EECF244321}">
                <p14:modId xmlns:p14="http://schemas.microsoft.com/office/powerpoint/2010/main" val="1145479386"/>
              </p:ext>
            </p:extLst>
          </p:nvPr>
        </p:nvGraphicFramePr>
        <p:xfrm>
          <a:off x="99585" y="508575"/>
          <a:ext cx="4808716" cy="6006654"/>
        </p:xfrm>
        <a:graphic>
          <a:graphicData uri="http://schemas.openxmlformats.org/drawingml/2006/table">
            <a:tbl>
              <a:tblPr>
                <a:tableStyleId>{5C22544A-7EE6-4342-B048-85BDC9FD1C3A}</a:tableStyleId>
              </a:tblPr>
              <a:tblGrid>
                <a:gridCol w="3445420"/>
                <a:gridCol w="1363296"/>
              </a:tblGrid>
              <a:tr h="200264">
                <a:tc>
                  <a:txBody>
                    <a:bodyPr/>
                    <a:lstStyle/>
                    <a:p>
                      <a:pPr algn="l" fontAlgn="b"/>
                      <a:r>
                        <a:rPr lang="en-US" sz="2000" b="1" u="sng" strike="noStrike" dirty="0">
                          <a:effectLst/>
                        </a:rPr>
                        <a:t>Value Measured</a:t>
                      </a:r>
                      <a:endParaRPr lang="en-US" sz="2000" b="1" i="0" u="sng" strike="noStrike" dirty="0">
                        <a:solidFill>
                          <a:srgbClr val="000000"/>
                        </a:solidFill>
                        <a:effectLst/>
                        <a:latin typeface="Calibri"/>
                      </a:endParaRPr>
                    </a:p>
                  </a:txBody>
                  <a:tcPr marL="5722" marR="5722" marT="5722" marB="0" anchor="b">
                    <a:solidFill>
                      <a:schemeClr val="bg1"/>
                    </a:solidFill>
                  </a:tcPr>
                </a:tc>
                <a:tc>
                  <a:txBody>
                    <a:bodyPr/>
                    <a:lstStyle/>
                    <a:p>
                      <a:pPr algn="l" fontAlgn="b"/>
                      <a:r>
                        <a:rPr lang="en-US" sz="2000" b="1" u="sng" strike="noStrike" dirty="0">
                          <a:effectLst/>
                        </a:rPr>
                        <a:t>Instruments</a:t>
                      </a:r>
                      <a:endParaRPr lang="en-US" sz="2000" b="1" i="0" u="sng" strike="noStrike" dirty="0">
                        <a:solidFill>
                          <a:srgbClr val="000000"/>
                        </a:solidFill>
                        <a:effectLst/>
                        <a:latin typeface="Calibri"/>
                      </a:endParaRPr>
                    </a:p>
                  </a:txBody>
                  <a:tcPr marL="5722" marR="5722" marT="5722" marB="0" anchor="b">
                    <a:solidFill>
                      <a:schemeClr val="bg1"/>
                    </a:solidFill>
                  </a:tcPr>
                </a:tc>
              </a:tr>
              <a:tr h="160211">
                <a:tc>
                  <a:txBody>
                    <a:bodyPr/>
                    <a:lstStyle/>
                    <a:p>
                      <a:pPr algn="l" fontAlgn="b"/>
                      <a:r>
                        <a:rPr lang="en-US" sz="1400" u="none" strike="noStrike">
                          <a:effectLst/>
                        </a:rPr>
                        <a:t>Barometric pressure</a:t>
                      </a:r>
                      <a:endParaRPr lang="en-US" sz="1400" b="0" i="0" u="none" strike="noStrike">
                        <a:solidFill>
                          <a:srgbClr val="000000"/>
                        </a:solidFill>
                        <a:effectLst/>
                        <a:latin typeface="Calibri"/>
                      </a:endParaRPr>
                    </a:p>
                  </a:txBody>
                  <a:tcPr marL="5722" marR="5722" marT="5722" marB="0" anchor="b">
                    <a:solidFill>
                      <a:schemeClr val="bg1"/>
                    </a:solidFill>
                  </a:tcPr>
                </a:tc>
                <a:tc>
                  <a:txBody>
                    <a:bodyPr/>
                    <a:lstStyle/>
                    <a:p>
                      <a:pPr algn="r" fontAlgn="b"/>
                      <a:r>
                        <a:rPr lang="en-US" sz="1400" u="none" strike="noStrike">
                          <a:effectLst/>
                        </a:rPr>
                        <a:t>7</a:t>
                      </a:r>
                      <a:endParaRPr lang="en-US" sz="1400" b="0" i="0" u="none" strike="noStrike">
                        <a:solidFill>
                          <a:srgbClr val="000000"/>
                        </a:solidFill>
                        <a:effectLst/>
                        <a:latin typeface="Calibri"/>
                      </a:endParaRPr>
                    </a:p>
                  </a:txBody>
                  <a:tcPr marL="5722" marR="5722" marT="5722" marB="0" anchor="b">
                    <a:solidFill>
                      <a:schemeClr val="bg1"/>
                    </a:solidFill>
                  </a:tcPr>
                </a:tc>
              </a:tr>
              <a:tr h="160211">
                <a:tc>
                  <a:txBody>
                    <a:bodyPr/>
                    <a:lstStyle/>
                    <a:p>
                      <a:pPr algn="l" fontAlgn="b"/>
                      <a:r>
                        <a:rPr lang="en-US" sz="1400" u="none" strike="noStrike">
                          <a:effectLst/>
                        </a:rPr>
                        <a:t>CO2 Sensor</a:t>
                      </a:r>
                      <a:endParaRPr lang="en-US" sz="1400" b="0" i="0" u="none" strike="noStrike">
                        <a:solidFill>
                          <a:srgbClr val="000000"/>
                        </a:solidFill>
                        <a:effectLst/>
                        <a:latin typeface="Calibri"/>
                      </a:endParaRPr>
                    </a:p>
                  </a:txBody>
                  <a:tcPr marL="5722" marR="5722" marT="5722" marB="0" anchor="b">
                    <a:solidFill>
                      <a:schemeClr val="bg1"/>
                    </a:solidFill>
                  </a:tcPr>
                </a:tc>
                <a:tc>
                  <a:txBody>
                    <a:bodyPr/>
                    <a:lstStyle/>
                    <a:p>
                      <a:pPr algn="r" fontAlgn="b"/>
                      <a:r>
                        <a:rPr lang="en-US" sz="1400" u="none" strike="noStrike">
                          <a:effectLst/>
                        </a:rPr>
                        <a:t>2</a:t>
                      </a:r>
                      <a:endParaRPr lang="en-US" sz="1400" b="0" i="0" u="none" strike="noStrike">
                        <a:solidFill>
                          <a:srgbClr val="000000"/>
                        </a:solidFill>
                        <a:effectLst/>
                        <a:latin typeface="Calibri"/>
                      </a:endParaRPr>
                    </a:p>
                  </a:txBody>
                  <a:tcPr marL="5722" marR="5722" marT="5722" marB="0" anchor="b">
                    <a:solidFill>
                      <a:schemeClr val="bg1"/>
                    </a:solidFill>
                  </a:tcPr>
                </a:tc>
              </a:tr>
              <a:tr h="160211">
                <a:tc>
                  <a:txBody>
                    <a:bodyPr/>
                    <a:lstStyle/>
                    <a:p>
                      <a:pPr algn="l" fontAlgn="b"/>
                      <a:r>
                        <a:rPr lang="en-US" sz="1400" u="none" strike="noStrike" dirty="0">
                          <a:effectLst/>
                        </a:rPr>
                        <a:t>Light, net radiometer</a:t>
                      </a:r>
                      <a:endParaRPr lang="en-US" sz="1400" b="0" i="0" u="none" strike="noStrike" dirty="0">
                        <a:solidFill>
                          <a:srgbClr val="000000"/>
                        </a:solidFill>
                        <a:effectLst/>
                        <a:latin typeface="Calibri"/>
                      </a:endParaRPr>
                    </a:p>
                  </a:txBody>
                  <a:tcPr marL="5722" marR="5722" marT="5722" marB="0" anchor="b">
                    <a:solidFill>
                      <a:schemeClr val="bg1"/>
                    </a:solidFill>
                  </a:tcPr>
                </a:tc>
                <a:tc>
                  <a:txBody>
                    <a:bodyPr/>
                    <a:lstStyle/>
                    <a:p>
                      <a:pPr algn="r" fontAlgn="b"/>
                      <a:r>
                        <a:rPr lang="en-US" sz="1400" u="none" strike="noStrike" dirty="0">
                          <a:effectLst/>
                        </a:rPr>
                        <a:t>1</a:t>
                      </a:r>
                      <a:endParaRPr lang="en-US" sz="1400" b="0" i="0" u="none" strike="noStrike" dirty="0">
                        <a:solidFill>
                          <a:srgbClr val="000000"/>
                        </a:solidFill>
                        <a:effectLst/>
                        <a:latin typeface="Calibri"/>
                      </a:endParaRPr>
                    </a:p>
                  </a:txBody>
                  <a:tcPr marL="5722" marR="5722" marT="5722" marB="0" anchor="b">
                    <a:solidFill>
                      <a:schemeClr val="bg1"/>
                    </a:solidFill>
                  </a:tcPr>
                </a:tc>
              </a:tr>
              <a:tr h="160211">
                <a:tc>
                  <a:txBody>
                    <a:bodyPr/>
                    <a:lstStyle/>
                    <a:p>
                      <a:pPr algn="l" fontAlgn="b"/>
                      <a:r>
                        <a:rPr lang="en-US" sz="1400" u="none" strike="noStrike" dirty="0">
                          <a:effectLst/>
                        </a:rPr>
                        <a:t>Light, shortwave</a:t>
                      </a:r>
                      <a:endParaRPr lang="en-US" sz="1400" b="0" i="0" u="none" strike="noStrike" dirty="0">
                        <a:solidFill>
                          <a:srgbClr val="000000"/>
                        </a:solidFill>
                        <a:effectLst/>
                        <a:latin typeface="Calibri"/>
                      </a:endParaRPr>
                    </a:p>
                  </a:txBody>
                  <a:tcPr marL="5722" marR="5722" marT="5722" marB="0" anchor="b">
                    <a:solidFill>
                      <a:schemeClr val="bg1"/>
                    </a:solidFill>
                  </a:tcPr>
                </a:tc>
                <a:tc>
                  <a:txBody>
                    <a:bodyPr/>
                    <a:lstStyle/>
                    <a:p>
                      <a:pPr algn="r" fontAlgn="b"/>
                      <a:r>
                        <a:rPr lang="en-US" sz="1400" u="none" strike="noStrike">
                          <a:effectLst/>
                        </a:rPr>
                        <a:t>12</a:t>
                      </a:r>
                      <a:endParaRPr lang="en-US" sz="1400" b="0" i="0" u="none" strike="noStrike">
                        <a:solidFill>
                          <a:srgbClr val="000000"/>
                        </a:solidFill>
                        <a:effectLst/>
                        <a:latin typeface="Calibri"/>
                      </a:endParaRPr>
                    </a:p>
                  </a:txBody>
                  <a:tcPr marL="5722" marR="5722" marT="5722" marB="0" anchor="b">
                    <a:solidFill>
                      <a:schemeClr val="bg1"/>
                    </a:solidFill>
                  </a:tcPr>
                </a:tc>
              </a:tr>
              <a:tr h="160211">
                <a:tc>
                  <a:txBody>
                    <a:bodyPr/>
                    <a:lstStyle/>
                    <a:p>
                      <a:pPr algn="l" fontAlgn="b"/>
                      <a:r>
                        <a:rPr lang="en-US" sz="1400" u="none" strike="noStrike" dirty="0">
                          <a:effectLst/>
                        </a:rPr>
                        <a:t>Light, shortwave, offline</a:t>
                      </a:r>
                      <a:endParaRPr lang="en-US" sz="1400" b="0" i="0" u="none" strike="noStrike" dirty="0">
                        <a:solidFill>
                          <a:srgbClr val="000000"/>
                        </a:solidFill>
                        <a:effectLst/>
                        <a:latin typeface="Calibri"/>
                      </a:endParaRPr>
                    </a:p>
                  </a:txBody>
                  <a:tcPr marL="5722" marR="5722" marT="5722" marB="0" anchor="b">
                    <a:solidFill>
                      <a:schemeClr val="bg1"/>
                    </a:solidFill>
                  </a:tcPr>
                </a:tc>
                <a:tc>
                  <a:txBody>
                    <a:bodyPr/>
                    <a:lstStyle/>
                    <a:p>
                      <a:pPr algn="r" fontAlgn="b"/>
                      <a:r>
                        <a:rPr lang="en-US" sz="1400" u="none" strike="noStrike">
                          <a:effectLst/>
                        </a:rPr>
                        <a:t>30</a:t>
                      </a:r>
                      <a:endParaRPr lang="en-US" sz="1400" b="0" i="0" u="none" strike="noStrike">
                        <a:solidFill>
                          <a:srgbClr val="000000"/>
                        </a:solidFill>
                        <a:effectLst/>
                        <a:latin typeface="Calibri"/>
                      </a:endParaRPr>
                    </a:p>
                  </a:txBody>
                  <a:tcPr marL="5722" marR="5722" marT="5722" marB="0" anchor="b">
                    <a:solidFill>
                      <a:schemeClr val="bg1"/>
                    </a:solidFill>
                  </a:tcPr>
                </a:tc>
              </a:tr>
              <a:tr h="160211">
                <a:tc>
                  <a:txBody>
                    <a:bodyPr/>
                    <a:lstStyle/>
                    <a:p>
                      <a:pPr algn="l" fontAlgn="b"/>
                      <a:r>
                        <a:rPr lang="en-US" sz="1400" u="none" strike="noStrike" dirty="0">
                          <a:effectLst/>
                        </a:rPr>
                        <a:t>Logger, battery voltage</a:t>
                      </a:r>
                      <a:endParaRPr lang="en-US" sz="1400" b="0" i="0" u="none" strike="noStrike" dirty="0">
                        <a:solidFill>
                          <a:srgbClr val="000000"/>
                        </a:solidFill>
                        <a:effectLst/>
                        <a:latin typeface="Calibri"/>
                      </a:endParaRPr>
                    </a:p>
                  </a:txBody>
                  <a:tcPr marL="5722" marR="5722" marT="5722" marB="0" anchor="b">
                    <a:solidFill>
                      <a:schemeClr val="bg1"/>
                    </a:solidFill>
                  </a:tcPr>
                </a:tc>
                <a:tc>
                  <a:txBody>
                    <a:bodyPr/>
                    <a:lstStyle/>
                    <a:p>
                      <a:pPr algn="r" fontAlgn="b"/>
                      <a:r>
                        <a:rPr lang="en-US" sz="1400" u="none" strike="noStrike">
                          <a:effectLst/>
                        </a:rPr>
                        <a:t>15</a:t>
                      </a:r>
                      <a:endParaRPr lang="en-US" sz="1400" b="0" i="0" u="none" strike="noStrike">
                        <a:solidFill>
                          <a:srgbClr val="000000"/>
                        </a:solidFill>
                        <a:effectLst/>
                        <a:latin typeface="Calibri"/>
                      </a:endParaRPr>
                    </a:p>
                  </a:txBody>
                  <a:tcPr marL="5722" marR="5722" marT="5722" marB="0" anchor="b">
                    <a:solidFill>
                      <a:schemeClr val="bg1"/>
                    </a:solidFill>
                  </a:tcPr>
                </a:tc>
              </a:tr>
              <a:tr h="160211">
                <a:tc>
                  <a:txBody>
                    <a:bodyPr/>
                    <a:lstStyle/>
                    <a:p>
                      <a:pPr algn="l" fontAlgn="b"/>
                      <a:r>
                        <a:rPr lang="en-US" sz="1400" u="none" strike="noStrike">
                          <a:effectLst/>
                        </a:rPr>
                        <a:t>Logger, temperature</a:t>
                      </a:r>
                      <a:endParaRPr lang="en-US" sz="1400" b="0" i="0" u="none" strike="noStrike">
                        <a:solidFill>
                          <a:srgbClr val="000000"/>
                        </a:solidFill>
                        <a:effectLst/>
                        <a:latin typeface="Calibri"/>
                      </a:endParaRPr>
                    </a:p>
                  </a:txBody>
                  <a:tcPr marL="5722" marR="5722" marT="5722" marB="0" anchor="b">
                    <a:solidFill>
                      <a:schemeClr val="bg1"/>
                    </a:solidFill>
                  </a:tcPr>
                </a:tc>
                <a:tc>
                  <a:txBody>
                    <a:bodyPr/>
                    <a:lstStyle/>
                    <a:p>
                      <a:pPr algn="r" fontAlgn="b"/>
                      <a:r>
                        <a:rPr lang="en-US" sz="1400" u="none" strike="noStrike">
                          <a:effectLst/>
                        </a:rPr>
                        <a:t>15</a:t>
                      </a:r>
                      <a:endParaRPr lang="en-US" sz="1400" b="0" i="0" u="none" strike="noStrike">
                        <a:solidFill>
                          <a:srgbClr val="000000"/>
                        </a:solidFill>
                        <a:effectLst/>
                        <a:latin typeface="Calibri"/>
                      </a:endParaRPr>
                    </a:p>
                  </a:txBody>
                  <a:tcPr marL="5722" marR="5722" marT="5722" marB="0" anchor="b">
                    <a:solidFill>
                      <a:schemeClr val="bg1"/>
                    </a:solidFill>
                  </a:tcPr>
                </a:tc>
              </a:tr>
              <a:tr h="160211">
                <a:tc>
                  <a:txBody>
                    <a:bodyPr/>
                    <a:lstStyle/>
                    <a:p>
                      <a:pPr algn="l" fontAlgn="b"/>
                      <a:r>
                        <a:rPr lang="en-US" sz="1400" u="none" strike="noStrike">
                          <a:effectLst/>
                        </a:rPr>
                        <a:t>Precipitation, tipping bucket</a:t>
                      </a:r>
                      <a:endParaRPr lang="en-US" sz="1400" b="0" i="0" u="none" strike="noStrike">
                        <a:solidFill>
                          <a:srgbClr val="000000"/>
                        </a:solidFill>
                        <a:effectLst/>
                        <a:latin typeface="Calibri"/>
                      </a:endParaRPr>
                    </a:p>
                  </a:txBody>
                  <a:tcPr marL="5722" marR="5722" marT="5722" marB="0" anchor="b">
                    <a:solidFill>
                      <a:schemeClr val="bg1"/>
                    </a:solidFill>
                  </a:tcPr>
                </a:tc>
                <a:tc>
                  <a:txBody>
                    <a:bodyPr/>
                    <a:lstStyle/>
                    <a:p>
                      <a:pPr algn="r" fontAlgn="b"/>
                      <a:r>
                        <a:rPr lang="en-US" sz="1400" u="none" strike="noStrike">
                          <a:effectLst/>
                        </a:rPr>
                        <a:t>9</a:t>
                      </a:r>
                      <a:endParaRPr lang="en-US" sz="1400" b="0" i="0" u="none" strike="noStrike">
                        <a:solidFill>
                          <a:srgbClr val="000000"/>
                        </a:solidFill>
                        <a:effectLst/>
                        <a:latin typeface="Calibri"/>
                      </a:endParaRPr>
                    </a:p>
                  </a:txBody>
                  <a:tcPr marL="5722" marR="5722" marT="5722" marB="0" anchor="b">
                    <a:solidFill>
                      <a:schemeClr val="bg1"/>
                    </a:solidFill>
                  </a:tcPr>
                </a:tc>
              </a:tr>
              <a:tr h="160211">
                <a:tc>
                  <a:txBody>
                    <a:bodyPr/>
                    <a:lstStyle/>
                    <a:p>
                      <a:pPr algn="l" fontAlgn="b"/>
                      <a:r>
                        <a:rPr lang="en-US" sz="1400" u="none" strike="noStrike">
                          <a:effectLst/>
                        </a:rPr>
                        <a:t>Relative humidity</a:t>
                      </a:r>
                      <a:endParaRPr lang="en-US" sz="1400" b="0" i="0" u="none" strike="noStrike">
                        <a:solidFill>
                          <a:srgbClr val="000000"/>
                        </a:solidFill>
                        <a:effectLst/>
                        <a:latin typeface="Calibri"/>
                      </a:endParaRPr>
                    </a:p>
                  </a:txBody>
                  <a:tcPr marL="5722" marR="5722" marT="5722" marB="0" anchor="b">
                    <a:solidFill>
                      <a:schemeClr val="bg1"/>
                    </a:solidFill>
                  </a:tcPr>
                </a:tc>
                <a:tc>
                  <a:txBody>
                    <a:bodyPr/>
                    <a:lstStyle/>
                    <a:p>
                      <a:pPr algn="r" fontAlgn="b"/>
                      <a:r>
                        <a:rPr lang="en-US" sz="1400" u="none" strike="noStrike">
                          <a:effectLst/>
                        </a:rPr>
                        <a:t>15</a:t>
                      </a:r>
                      <a:endParaRPr lang="en-US" sz="1400" b="0" i="0" u="none" strike="noStrike">
                        <a:solidFill>
                          <a:srgbClr val="000000"/>
                        </a:solidFill>
                        <a:effectLst/>
                        <a:latin typeface="Calibri"/>
                      </a:endParaRPr>
                    </a:p>
                  </a:txBody>
                  <a:tcPr marL="5722" marR="5722" marT="5722" marB="0" anchor="b">
                    <a:solidFill>
                      <a:schemeClr val="bg1"/>
                    </a:solidFill>
                  </a:tcPr>
                </a:tc>
              </a:tr>
              <a:tr h="160211">
                <a:tc>
                  <a:txBody>
                    <a:bodyPr/>
                    <a:lstStyle/>
                    <a:p>
                      <a:pPr algn="l" fontAlgn="b"/>
                      <a:r>
                        <a:rPr lang="en-US" sz="1400" u="none" strike="noStrike">
                          <a:effectLst/>
                        </a:rPr>
                        <a:t>Sap flow</a:t>
                      </a:r>
                      <a:endParaRPr lang="en-US" sz="1400" b="0" i="0" u="none" strike="noStrike">
                        <a:solidFill>
                          <a:srgbClr val="000000"/>
                        </a:solidFill>
                        <a:effectLst/>
                        <a:latin typeface="Calibri"/>
                      </a:endParaRPr>
                    </a:p>
                  </a:txBody>
                  <a:tcPr marL="5722" marR="5722" marT="5722" marB="0" anchor="b">
                    <a:solidFill>
                      <a:schemeClr val="bg1"/>
                    </a:solidFill>
                  </a:tcPr>
                </a:tc>
                <a:tc>
                  <a:txBody>
                    <a:bodyPr/>
                    <a:lstStyle/>
                    <a:p>
                      <a:pPr algn="r" fontAlgn="b"/>
                      <a:r>
                        <a:rPr lang="en-US" sz="1400" u="none" strike="noStrike" dirty="0" smtClean="0">
                          <a:effectLst/>
                        </a:rPr>
                        <a:t>122</a:t>
                      </a:r>
                      <a:endParaRPr lang="en-US" sz="1400" b="0" i="0" u="none" strike="noStrike" dirty="0">
                        <a:solidFill>
                          <a:srgbClr val="000000"/>
                        </a:solidFill>
                        <a:effectLst/>
                        <a:latin typeface="Calibri"/>
                      </a:endParaRPr>
                    </a:p>
                  </a:txBody>
                  <a:tcPr marL="5722" marR="5722" marT="5722" marB="0" anchor="b">
                    <a:solidFill>
                      <a:schemeClr val="bg1"/>
                    </a:solidFill>
                  </a:tcPr>
                </a:tc>
              </a:tr>
              <a:tr h="160211">
                <a:tc>
                  <a:txBody>
                    <a:bodyPr/>
                    <a:lstStyle/>
                    <a:p>
                      <a:pPr algn="l" fontAlgn="b"/>
                      <a:r>
                        <a:rPr lang="en-US" sz="1400" u="none" strike="noStrike">
                          <a:effectLst/>
                        </a:rPr>
                        <a:t>Snow pack height, sonic</a:t>
                      </a:r>
                      <a:endParaRPr lang="en-US" sz="1400" b="0" i="0" u="none" strike="noStrike">
                        <a:solidFill>
                          <a:srgbClr val="000000"/>
                        </a:solidFill>
                        <a:effectLst/>
                        <a:latin typeface="Calibri"/>
                      </a:endParaRPr>
                    </a:p>
                  </a:txBody>
                  <a:tcPr marL="5722" marR="5722" marT="5722" marB="0" anchor="b">
                    <a:solidFill>
                      <a:schemeClr val="bg1"/>
                    </a:solidFill>
                  </a:tcPr>
                </a:tc>
                <a:tc>
                  <a:txBody>
                    <a:bodyPr/>
                    <a:lstStyle/>
                    <a:p>
                      <a:pPr algn="r" fontAlgn="b"/>
                      <a:r>
                        <a:rPr lang="en-US" sz="1400" u="none" strike="noStrike">
                          <a:effectLst/>
                        </a:rPr>
                        <a:t>1</a:t>
                      </a:r>
                      <a:endParaRPr lang="en-US" sz="1400" b="0" i="0" u="none" strike="noStrike">
                        <a:solidFill>
                          <a:srgbClr val="000000"/>
                        </a:solidFill>
                        <a:effectLst/>
                        <a:latin typeface="Calibri"/>
                      </a:endParaRPr>
                    </a:p>
                  </a:txBody>
                  <a:tcPr marL="5722" marR="5722" marT="5722" marB="0" anchor="b">
                    <a:solidFill>
                      <a:schemeClr val="bg1"/>
                    </a:solidFill>
                  </a:tcPr>
                </a:tc>
              </a:tr>
              <a:tr h="160211">
                <a:tc>
                  <a:txBody>
                    <a:bodyPr/>
                    <a:lstStyle/>
                    <a:p>
                      <a:pPr algn="l" fontAlgn="b"/>
                      <a:r>
                        <a:rPr lang="en-US" sz="1400" u="none" strike="noStrike">
                          <a:effectLst/>
                        </a:rPr>
                        <a:t>Soil Hygrometer/Psychrometer</a:t>
                      </a:r>
                      <a:endParaRPr lang="en-US" sz="1400" b="0" i="0" u="none" strike="noStrike">
                        <a:solidFill>
                          <a:srgbClr val="000000"/>
                        </a:solidFill>
                        <a:effectLst/>
                        <a:latin typeface="Calibri"/>
                      </a:endParaRPr>
                    </a:p>
                  </a:txBody>
                  <a:tcPr marL="5722" marR="5722" marT="5722" marB="0" anchor="b">
                    <a:solidFill>
                      <a:schemeClr val="bg1"/>
                    </a:solidFill>
                  </a:tcPr>
                </a:tc>
                <a:tc>
                  <a:txBody>
                    <a:bodyPr/>
                    <a:lstStyle/>
                    <a:p>
                      <a:pPr algn="r" fontAlgn="b"/>
                      <a:r>
                        <a:rPr lang="en-US" sz="1400" u="none" strike="noStrike">
                          <a:effectLst/>
                        </a:rPr>
                        <a:t>54</a:t>
                      </a:r>
                      <a:endParaRPr lang="en-US" sz="1400" b="0" i="0" u="none" strike="noStrike">
                        <a:solidFill>
                          <a:srgbClr val="000000"/>
                        </a:solidFill>
                        <a:effectLst/>
                        <a:latin typeface="Calibri"/>
                      </a:endParaRPr>
                    </a:p>
                  </a:txBody>
                  <a:tcPr marL="5722" marR="5722" marT="5722" marB="0" anchor="b">
                    <a:solidFill>
                      <a:schemeClr val="bg1"/>
                    </a:solidFill>
                  </a:tcPr>
                </a:tc>
              </a:tr>
              <a:tr h="160211">
                <a:tc>
                  <a:txBody>
                    <a:bodyPr/>
                    <a:lstStyle/>
                    <a:p>
                      <a:pPr algn="l" fontAlgn="b"/>
                      <a:r>
                        <a:rPr lang="en-US" sz="1400" u="none" strike="noStrike">
                          <a:effectLst/>
                        </a:rPr>
                        <a:t>Soil moisture, Electrical resistance</a:t>
                      </a:r>
                      <a:endParaRPr lang="en-US" sz="1400" b="0" i="0" u="none" strike="noStrike">
                        <a:solidFill>
                          <a:srgbClr val="000000"/>
                        </a:solidFill>
                        <a:effectLst/>
                        <a:latin typeface="Calibri"/>
                      </a:endParaRPr>
                    </a:p>
                  </a:txBody>
                  <a:tcPr marL="5722" marR="5722" marT="5722" marB="0" anchor="b">
                    <a:solidFill>
                      <a:schemeClr val="bg1"/>
                    </a:solidFill>
                  </a:tcPr>
                </a:tc>
                <a:tc>
                  <a:txBody>
                    <a:bodyPr/>
                    <a:lstStyle/>
                    <a:p>
                      <a:pPr algn="r" fontAlgn="b"/>
                      <a:r>
                        <a:rPr lang="en-US" sz="1400" u="none" strike="noStrike">
                          <a:effectLst/>
                        </a:rPr>
                        <a:t>192</a:t>
                      </a:r>
                      <a:endParaRPr lang="en-US" sz="1400" b="0" i="0" u="none" strike="noStrike">
                        <a:solidFill>
                          <a:srgbClr val="000000"/>
                        </a:solidFill>
                        <a:effectLst/>
                        <a:latin typeface="Calibri"/>
                      </a:endParaRPr>
                    </a:p>
                  </a:txBody>
                  <a:tcPr marL="5722" marR="5722" marT="5722" marB="0" anchor="b">
                    <a:solidFill>
                      <a:schemeClr val="bg1"/>
                    </a:solidFill>
                  </a:tcPr>
                </a:tc>
              </a:tr>
              <a:tr h="160211">
                <a:tc>
                  <a:txBody>
                    <a:bodyPr/>
                    <a:lstStyle/>
                    <a:p>
                      <a:pPr algn="l" fontAlgn="b"/>
                      <a:r>
                        <a:rPr lang="en-US" sz="1400" u="none" strike="noStrike">
                          <a:effectLst/>
                        </a:rPr>
                        <a:t>Soil moisture, sm200</a:t>
                      </a:r>
                      <a:endParaRPr lang="en-US" sz="1400" b="0" i="0" u="none" strike="noStrike">
                        <a:solidFill>
                          <a:srgbClr val="000000"/>
                        </a:solidFill>
                        <a:effectLst/>
                        <a:latin typeface="Calibri"/>
                      </a:endParaRPr>
                    </a:p>
                  </a:txBody>
                  <a:tcPr marL="5722" marR="5722" marT="5722" marB="0" anchor="b">
                    <a:solidFill>
                      <a:schemeClr val="bg1"/>
                    </a:solidFill>
                  </a:tcPr>
                </a:tc>
                <a:tc>
                  <a:txBody>
                    <a:bodyPr/>
                    <a:lstStyle/>
                    <a:p>
                      <a:pPr algn="r" fontAlgn="b"/>
                      <a:r>
                        <a:rPr lang="en-US" sz="1400" u="none" strike="noStrike">
                          <a:effectLst/>
                        </a:rPr>
                        <a:t>30</a:t>
                      </a:r>
                      <a:endParaRPr lang="en-US" sz="1400" b="0" i="0" u="none" strike="noStrike">
                        <a:solidFill>
                          <a:srgbClr val="000000"/>
                        </a:solidFill>
                        <a:effectLst/>
                        <a:latin typeface="Calibri"/>
                      </a:endParaRPr>
                    </a:p>
                  </a:txBody>
                  <a:tcPr marL="5722" marR="5722" marT="5722" marB="0" anchor="b">
                    <a:solidFill>
                      <a:schemeClr val="bg1"/>
                    </a:solidFill>
                  </a:tcPr>
                </a:tc>
              </a:tr>
              <a:tr h="160211">
                <a:tc>
                  <a:txBody>
                    <a:bodyPr/>
                    <a:lstStyle/>
                    <a:p>
                      <a:pPr algn="l" fontAlgn="b"/>
                      <a:r>
                        <a:rPr lang="en-US" sz="1400" u="none" strike="noStrike">
                          <a:effectLst/>
                        </a:rPr>
                        <a:t>Soil moisture, time domain reflectometer</a:t>
                      </a:r>
                      <a:endParaRPr lang="en-US" sz="1400" b="0" i="0" u="none" strike="noStrike">
                        <a:solidFill>
                          <a:srgbClr val="000000"/>
                        </a:solidFill>
                        <a:effectLst/>
                        <a:latin typeface="Calibri"/>
                      </a:endParaRPr>
                    </a:p>
                  </a:txBody>
                  <a:tcPr marL="5722" marR="5722" marT="5722" marB="0" anchor="b">
                    <a:solidFill>
                      <a:schemeClr val="bg1"/>
                    </a:solidFill>
                  </a:tcPr>
                </a:tc>
                <a:tc>
                  <a:txBody>
                    <a:bodyPr/>
                    <a:lstStyle/>
                    <a:p>
                      <a:pPr algn="r" fontAlgn="b"/>
                      <a:r>
                        <a:rPr lang="en-US" sz="1400" u="none" strike="noStrike">
                          <a:effectLst/>
                        </a:rPr>
                        <a:t>100</a:t>
                      </a:r>
                      <a:endParaRPr lang="en-US" sz="1400" b="0" i="0" u="none" strike="noStrike">
                        <a:solidFill>
                          <a:srgbClr val="000000"/>
                        </a:solidFill>
                        <a:effectLst/>
                        <a:latin typeface="Calibri"/>
                      </a:endParaRPr>
                    </a:p>
                  </a:txBody>
                  <a:tcPr marL="5722" marR="5722" marT="5722" marB="0" anchor="b">
                    <a:solidFill>
                      <a:schemeClr val="bg1"/>
                    </a:solidFill>
                  </a:tcPr>
                </a:tc>
              </a:tr>
              <a:tr h="160211">
                <a:tc>
                  <a:txBody>
                    <a:bodyPr/>
                    <a:lstStyle/>
                    <a:p>
                      <a:pPr algn="l" fontAlgn="b"/>
                      <a:r>
                        <a:rPr lang="en-US" sz="1400" u="none" strike="noStrike">
                          <a:effectLst/>
                        </a:rPr>
                        <a:t>Temperature, air</a:t>
                      </a:r>
                      <a:endParaRPr lang="en-US" sz="1400" b="0" i="0" u="none" strike="noStrike">
                        <a:solidFill>
                          <a:srgbClr val="000000"/>
                        </a:solidFill>
                        <a:effectLst/>
                        <a:latin typeface="Calibri"/>
                      </a:endParaRPr>
                    </a:p>
                  </a:txBody>
                  <a:tcPr marL="5722" marR="5722" marT="5722" marB="0" anchor="b">
                    <a:solidFill>
                      <a:schemeClr val="bg1"/>
                    </a:solidFill>
                  </a:tcPr>
                </a:tc>
                <a:tc>
                  <a:txBody>
                    <a:bodyPr/>
                    <a:lstStyle/>
                    <a:p>
                      <a:pPr algn="r" fontAlgn="b"/>
                      <a:r>
                        <a:rPr lang="en-US" sz="1400" u="none" strike="noStrike">
                          <a:effectLst/>
                        </a:rPr>
                        <a:t>14</a:t>
                      </a:r>
                      <a:endParaRPr lang="en-US" sz="1400" b="0" i="0" u="none" strike="noStrike">
                        <a:solidFill>
                          <a:srgbClr val="000000"/>
                        </a:solidFill>
                        <a:effectLst/>
                        <a:latin typeface="Calibri"/>
                      </a:endParaRPr>
                    </a:p>
                  </a:txBody>
                  <a:tcPr marL="5722" marR="5722" marT="5722" marB="0" anchor="b">
                    <a:solidFill>
                      <a:schemeClr val="bg1"/>
                    </a:solidFill>
                  </a:tcPr>
                </a:tc>
              </a:tr>
              <a:tr h="160211">
                <a:tc>
                  <a:txBody>
                    <a:bodyPr/>
                    <a:lstStyle/>
                    <a:p>
                      <a:pPr algn="l" fontAlgn="b"/>
                      <a:r>
                        <a:rPr lang="en-US" sz="1400" u="none" strike="noStrike">
                          <a:effectLst/>
                        </a:rPr>
                        <a:t>Temperature, air, offline</a:t>
                      </a:r>
                      <a:endParaRPr lang="en-US" sz="1400" b="0" i="0" u="none" strike="noStrike">
                        <a:solidFill>
                          <a:srgbClr val="000000"/>
                        </a:solidFill>
                        <a:effectLst/>
                        <a:latin typeface="Calibri"/>
                      </a:endParaRPr>
                    </a:p>
                  </a:txBody>
                  <a:tcPr marL="5722" marR="5722" marT="5722" marB="0" anchor="b">
                    <a:solidFill>
                      <a:schemeClr val="bg1"/>
                    </a:solidFill>
                  </a:tcPr>
                </a:tc>
                <a:tc>
                  <a:txBody>
                    <a:bodyPr/>
                    <a:lstStyle/>
                    <a:p>
                      <a:pPr algn="r" fontAlgn="b"/>
                      <a:r>
                        <a:rPr lang="en-US" sz="1400" u="none" strike="noStrike">
                          <a:effectLst/>
                        </a:rPr>
                        <a:t>30</a:t>
                      </a:r>
                      <a:endParaRPr lang="en-US" sz="1400" b="0" i="0" u="none" strike="noStrike">
                        <a:solidFill>
                          <a:srgbClr val="000000"/>
                        </a:solidFill>
                        <a:effectLst/>
                        <a:latin typeface="Calibri"/>
                      </a:endParaRPr>
                    </a:p>
                  </a:txBody>
                  <a:tcPr marL="5722" marR="5722" marT="5722" marB="0" anchor="b">
                    <a:solidFill>
                      <a:schemeClr val="bg1"/>
                    </a:solidFill>
                  </a:tcPr>
                </a:tc>
              </a:tr>
              <a:tr h="160211">
                <a:tc>
                  <a:txBody>
                    <a:bodyPr/>
                    <a:lstStyle/>
                    <a:p>
                      <a:pPr algn="l" fontAlgn="b"/>
                      <a:r>
                        <a:rPr lang="en-US" sz="1400" u="none" strike="noStrike">
                          <a:effectLst/>
                        </a:rPr>
                        <a:t>Temperature, water</a:t>
                      </a:r>
                      <a:endParaRPr lang="en-US" sz="1400" b="0" i="0" u="none" strike="noStrike">
                        <a:solidFill>
                          <a:srgbClr val="000000"/>
                        </a:solidFill>
                        <a:effectLst/>
                        <a:latin typeface="Calibri"/>
                      </a:endParaRPr>
                    </a:p>
                  </a:txBody>
                  <a:tcPr marL="5722" marR="5722" marT="5722" marB="0" anchor="b">
                    <a:solidFill>
                      <a:schemeClr val="bg1"/>
                    </a:solidFill>
                  </a:tcPr>
                </a:tc>
                <a:tc>
                  <a:txBody>
                    <a:bodyPr/>
                    <a:lstStyle/>
                    <a:p>
                      <a:pPr algn="r" fontAlgn="b"/>
                      <a:r>
                        <a:rPr lang="en-US" sz="1400" u="none" strike="noStrike">
                          <a:effectLst/>
                        </a:rPr>
                        <a:t>3</a:t>
                      </a:r>
                      <a:endParaRPr lang="en-US" sz="1400" b="0" i="0" u="none" strike="noStrike">
                        <a:solidFill>
                          <a:srgbClr val="000000"/>
                        </a:solidFill>
                        <a:effectLst/>
                        <a:latin typeface="Calibri"/>
                      </a:endParaRPr>
                    </a:p>
                  </a:txBody>
                  <a:tcPr marL="5722" marR="5722" marT="5722" marB="0" anchor="b">
                    <a:solidFill>
                      <a:schemeClr val="bg1"/>
                    </a:solidFill>
                  </a:tcPr>
                </a:tc>
              </a:tr>
              <a:tr h="160211">
                <a:tc>
                  <a:txBody>
                    <a:bodyPr/>
                    <a:lstStyle/>
                    <a:p>
                      <a:pPr algn="l" fontAlgn="b"/>
                      <a:r>
                        <a:rPr lang="en-US" sz="1400" u="none" strike="noStrike">
                          <a:effectLst/>
                        </a:rPr>
                        <a:t>Water content reflectometers</a:t>
                      </a:r>
                      <a:endParaRPr lang="en-US" sz="1400" b="0" i="0" u="none" strike="noStrike">
                        <a:solidFill>
                          <a:srgbClr val="000000"/>
                        </a:solidFill>
                        <a:effectLst/>
                        <a:latin typeface="Calibri"/>
                      </a:endParaRPr>
                    </a:p>
                  </a:txBody>
                  <a:tcPr marL="5722" marR="5722" marT="5722" marB="0" anchor="b">
                    <a:solidFill>
                      <a:schemeClr val="bg1"/>
                    </a:solidFill>
                  </a:tcPr>
                </a:tc>
                <a:tc>
                  <a:txBody>
                    <a:bodyPr/>
                    <a:lstStyle/>
                    <a:p>
                      <a:pPr algn="r" fontAlgn="b"/>
                      <a:r>
                        <a:rPr lang="en-US" sz="1400" u="none" strike="noStrike">
                          <a:effectLst/>
                        </a:rPr>
                        <a:t>15</a:t>
                      </a:r>
                      <a:endParaRPr lang="en-US" sz="1400" b="0" i="0" u="none" strike="noStrike">
                        <a:solidFill>
                          <a:srgbClr val="000000"/>
                        </a:solidFill>
                        <a:effectLst/>
                        <a:latin typeface="Calibri"/>
                      </a:endParaRPr>
                    </a:p>
                  </a:txBody>
                  <a:tcPr marL="5722" marR="5722" marT="5722" marB="0" anchor="b">
                    <a:solidFill>
                      <a:schemeClr val="bg1"/>
                    </a:solidFill>
                  </a:tcPr>
                </a:tc>
              </a:tr>
              <a:tr h="160211">
                <a:tc>
                  <a:txBody>
                    <a:bodyPr/>
                    <a:lstStyle/>
                    <a:p>
                      <a:pPr algn="l" fontAlgn="b"/>
                      <a:r>
                        <a:rPr lang="en-US" sz="1400" u="none" strike="noStrike">
                          <a:effectLst/>
                        </a:rPr>
                        <a:t>Water samples, isco</a:t>
                      </a:r>
                      <a:endParaRPr lang="en-US" sz="1400" b="0" i="0" u="none" strike="noStrike">
                        <a:solidFill>
                          <a:srgbClr val="000000"/>
                        </a:solidFill>
                        <a:effectLst/>
                        <a:latin typeface="Calibri"/>
                      </a:endParaRPr>
                    </a:p>
                  </a:txBody>
                  <a:tcPr marL="5722" marR="5722" marT="5722" marB="0" anchor="b">
                    <a:solidFill>
                      <a:schemeClr val="bg1"/>
                    </a:solidFill>
                  </a:tcPr>
                </a:tc>
                <a:tc>
                  <a:txBody>
                    <a:bodyPr/>
                    <a:lstStyle/>
                    <a:p>
                      <a:pPr algn="r" fontAlgn="b"/>
                      <a:r>
                        <a:rPr lang="en-US" sz="1400" u="none" strike="noStrike">
                          <a:effectLst/>
                        </a:rPr>
                        <a:t>4</a:t>
                      </a:r>
                      <a:endParaRPr lang="en-US" sz="1400" b="0" i="0" u="none" strike="noStrike">
                        <a:solidFill>
                          <a:srgbClr val="000000"/>
                        </a:solidFill>
                        <a:effectLst/>
                        <a:latin typeface="Calibri"/>
                      </a:endParaRPr>
                    </a:p>
                  </a:txBody>
                  <a:tcPr marL="5722" marR="5722" marT="5722" marB="0" anchor="b">
                    <a:solidFill>
                      <a:schemeClr val="bg1"/>
                    </a:solidFill>
                  </a:tcPr>
                </a:tc>
              </a:tr>
              <a:tr h="160211">
                <a:tc>
                  <a:txBody>
                    <a:bodyPr/>
                    <a:lstStyle/>
                    <a:p>
                      <a:pPr algn="l" fontAlgn="b"/>
                      <a:r>
                        <a:rPr lang="en-US" sz="1400" u="none" strike="noStrike">
                          <a:effectLst/>
                        </a:rPr>
                        <a:t>Water turbidity</a:t>
                      </a:r>
                      <a:endParaRPr lang="en-US" sz="1400" b="0" i="0" u="none" strike="noStrike">
                        <a:solidFill>
                          <a:srgbClr val="000000"/>
                        </a:solidFill>
                        <a:effectLst/>
                        <a:latin typeface="Calibri"/>
                      </a:endParaRPr>
                    </a:p>
                  </a:txBody>
                  <a:tcPr marL="5722" marR="5722" marT="5722" marB="0" anchor="b">
                    <a:solidFill>
                      <a:schemeClr val="bg1"/>
                    </a:solidFill>
                  </a:tcPr>
                </a:tc>
                <a:tc>
                  <a:txBody>
                    <a:bodyPr/>
                    <a:lstStyle/>
                    <a:p>
                      <a:pPr algn="r" fontAlgn="b"/>
                      <a:r>
                        <a:rPr lang="en-US" sz="1400" u="none" strike="noStrike">
                          <a:effectLst/>
                        </a:rPr>
                        <a:t>1</a:t>
                      </a:r>
                      <a:endParaRPr lang="en-US" sz="1400" b="0" i="0" u="none" strike="noStrike">
                        <a:solidFill>
                          <a:srgbClr val="000000"/>
                        </a:solidFill>
                        <a:effectLst/>
                        <a:latin typeface="Calibri"/>
                      </a:endParaRPr>
                    </a:p>
                  </a:txBody>
                  <a:tcPr marL="5722" marR="5722" marT="5722" marB="0" anchor="b">
                    <a:solidFill>
                      <a:schemeClr val="bg1"/>
                    </a:solidFill>
                  </a:tcPr>
                </a:tc>
              </a:tr>
              <a:tr h="160211">
                <a:tc>
                  <a:txBody>
                    <a:bodyPr/>
                    <a:lstStyle/>
                    <a:p>
                      <a:pPr algn="l" fontAlgn="b"/>
                      <a:r>
                        <a:rPr lang="en-US" sz="1400" u="none" strike="noStrike">
                          <a:effectLst/>
                        </a:rPr>
                        <a:t>Well and stream water level</a:t>
                      </a:r>
                      <a:endParaRPr lang="en-US" sz="1400" b="0" i="0" u="none" strike="noStrike">
                        <a:solidFill>
                          <a:srgbClr val="000000"/>
                        </a:solidFill>
                        <a:effectLst/>
                        <a:latin typeface="Calibri"/>
                      </a:endParaRPr>
                    </a:p>
                  </a:txBody>
                  <a:tcPr marL="5722" marR="5722" marT="5722" marB="0" anchor="b">
                    <a:solidFill>
                      <a:schemeClr val="bg1"/>
                    </a:solidFill>
                  </a:tcPr>
                </a:tc>
                <a:tc>
                  <a:txBody>
                    <a:bodyPr/>
                    <a:lstStyle/>
                    <a:p>
                      <a:pPr algn="r" fontAlgn="b"/>
                      <a:r>
                        <a:rPr lang="en-US" sz="1400" u="none" strike="noStrike">
                          <a:effectLst/>
                        </a:rPr>
                        <a:t>23</a:t>
                      </a:r>
                      <a:endParaRPr lang="en-US" sz="1400" b="0" i="0" u="none" strike="noStrike">
                        <a:solidFill>
                          <a:srgbClr val="000000"/>
                        </a:solidFill>
                        <a:effectLst/>
                        <a:latin typeface="Calibri"/>
                      </a:endParaRPr>
                    </a:p>
                  </a:txBody>
                  <a:tcPr marL="5722" marR="5722" marT="5722" marB="0" anchor="b">
                    <a:solidFill>
                      <a:schemeClr val="bg1"/>
                    </a:solidFill>
                  </a:tcPr>
                </a:tc>
              </a:tr>
              <a:tr h="160211">
                <a:tc>
                  <a:txBody>
                    <a:bodyPr/>
                    <a:lstStyle/>
                    <a:p>
                      <a:pPr algn="l" fontAlgn="b"/>
                      <a:r>
                        <a:rPr lang="en-US" sz="1400" u="none" strike="noStrike">
                          <a:effectLst/>
                        </a:rPr>
                        <a:t>Well water level, manual</a:t>
                      </a:r>
                      <a:endParaRPr lang="en-US" sz="1400" b="0" i="0" u="none" strike="noStrike">
                        <a:solidFill>
                          <a:srgbClr val="000000"/>
                        </a:solidFill>
                        <a:effectLst/>
                        <a:latin typeface="Calibri"/>
                      </a:endParaRPr>
                    </a:p>
                  </a:txBody>
                  <a:tcPr marL="5722" marR="5722" marT="5722" marB="0" anchor="b">
                    <a:solidFill>
                      <a:schemeClr val="bg1"/>
                    </a:solidFill>
                  </a:tcPr>
                </a:tc>
                <a:tc>
                  <a:txBody>
                    <a:bodyPr/>
                    <a:lstStyle/>
                    <a:p>
                      <a:pPr algn="r" fontAlgn="b"/>
                      <a:r>
                        <a:rPr lang="en-US" sz="1400" u="none" strike="noStrike">
                          <a:effectLst/>
                        </a:rPr>
                        <a:t>12</a:t>
                      </a:r>
                      <a:endParaRPr lang="en-US" sz="1400" b="0" i="0" u="none" strike="noStrike">
                        <a:solidFill>
                          <a:srgbClr val="000000"/>
                        </a:solidFill>
                        <a:effectLst/>
                        <a:latin typeface="Calibri"/>
                      </a:endParaRPr>
                    </a:p>
                  </a:txBody>
                  <a:tcPr marL="5722" marR="5722" marT="5722" marB="0" anchor="b">
                    <a:solidFill>
                      <a:schemeClr val="bg1"/>
                    </a:solidFill>
                  </a:tcPr>
                </a:tc>
              </a:tr>
              <a:tr h="160211">
                <a:tc>
                  <a:txBody>
                    <a:bodyPr/>
                    <a:lstStyle/>
                    <a:p>
                      <a:pPr algn="l" fontAlgn="b"/>
                      <a:r>
                        <a:rPr lang="en-US" sz="1400" u="none" strike="noStrike">
                          <a:effectLst/>
                        </a:rPr>
                        <a:t>Wind, direction</a:t>
                      </a:r>
                      <a:endParaRPr lang="en-US" sz="1400" b="0" i="0" u="none" strike="noStrike">
                        <a:solidFill>
                          <a:srgbClr val="000000"/>
                        </a:solidFill>
                        <a:effectLst/>
                        <a:latin typeface="Calibri"/>
                      </a:endParaRPr>
                    </a:p>
                  </a:txBody>
                  <a:tcPr marL="5722" marR="5722" marT="5722" marB="0" anchor="b">
                    <a:solidFill>
                      <a:schemeClr val="bg1"/>
                    </a:solidFill>
                  </a:tcPr>
                </a:tc>
                <a:tc>
                  <a:txBody>
                    <a:bodyPr/>
                    <a:lstStyle/>
                    <a:p>
                      <a:pPr algn="r" fontAlgn="b"/>
                      <a:r>
                        <a:rPr lang="en-US" sz="1400" u="none" strike="noStrike">
                          <a:effectLst/>
                        </a:rPr>
                        <a:t>6</a:t>
                      </a:r>
                      <a:endParaRPr lang="en-US" sz="1400" b="0" i="0" u="none" strike="noStrike">
                        <a:solidFill>
                          <a:srgbClr val="000000"/>
                        </a:solidFill>
                        <a:effectLst/>
                        <a:latin typeface="Calibri"/>
                      </a:endParaRPr>
                    </a:p>
                  </a:txBody>
                  <a:tcPr marL="5722" marR="5722" marT="5722" marB="0" anchor="b">
                    <a:solidFill>
                      <a:schemeClr val="bg1"/>
                    </a:solidFill>
                  </a:tcPr>
                </a:tc>
              </a:tr>
              <a:tr h="160211">
                <a:tc>
                  <a:txBody>
                    <a:bodyPr/>
                    <a:lstStyle/>
                    <a:p>
                      <a:pPr algn="l" fontAlgn="b"/>
                      <a:r>
                        <a:rPr lang="en-US" sz="1400" u="none" strike="noStrike">
                          <a:effectLst/>
                        </a:rPr>
                        <a:t>Wind, speed</a:t>
                      </a:r>
                      <a:endParaRPr lang="en-US" sz="1400" b="0" i="0" u="none" strike="noStrike">
                        <a:solidFill>
                          <a:srgbClr val="000000"/>
                        </a:solidFill>
                        <a:effectLst/>
                        <a:latin typeface="Calibri"/>
                      </a:endParaRPr>
                    </a:p>
                  </a:txBody>
                  <a:tcPr marL="5722" marR="5722" marT="5722" marB="0" anchor="b">
                    <a:solidFill>
                      <a:schemeClr val="bg1"/>
                    </a:solidFill>
                  </a:tcPr>
                </a:tc>
                <a:tc>
                  <a:txBody>
                    <a:bodyPr/>
                    <a:lstStyle/>
                    <a:p>
                      <a:pPr algn="r" fontAlgn="b"/>
                      <a:r>
                        <a:rPr lang="en-US" sz="1400" u="none" strike="noStrike">
                          <a:effectLst/>
                        </a:rPr>
                        <a:t>7</a:t>
                      </a:r>
                      <a:endParaRPr lang="en-US" sz="1400" b="0" i="0" u="none" strike="noStrike">
                        <a:solidFill>
                          <a:srgbClr val="000000"/>
                        </a:solidFill>
                        <a:effectLst/>
                        <a:latin typeface="Calibri"/>
                      </a:endParaRPr>
                    </a:p>
                  </a:txBody>
                  <a:tcPr marL="5722" marR="5722" marT="5722" marB="0" anchor="b">
                    <a:solidFill>
                      <a:schemeClr val="bg1"/>
                    </a:solidFill>
                  </a:tcPr>
                </a:tc>
              </a:tr>
              <a:tr h="160211">
                <a:tc>
                  <a:txBody>
                    <a:bodyPr/>
                    <a:lstStyle/>
                    <a:p>
                      <a:pPr algn="l" fontAlgn="b"/>
                      <a:r>
                        <a:rPr lang="en-US" sz="1400" b="1" u="none" strike="noStrike" dirty="0">
                          <a:effectLst/>
                        </a:rPr>
                        <a:t>Total</a:t>
                      </a:r>
                      <a:endParaRPr lang="en-US" sz="1400" b="1" i="0" u="none" strike="noStrike" dirty="0">
                        <a:solidFill>
                          <a:srgbClr val="000000"/>
                        </a:solidFill>
                        <a:effectLst/>
                        <a:latin typeface="Calibri"/>
                      </a:endParaRPr>
                    </a:p>
                  </a:txBody>
                  <a:tcPr marL="5722" marR="5722" marT="5722" marB="0" anchor="b">
                    <a:solidFill>
                      <a:schemeClr val="bg1"/>
                    </a:solidFill>
                  </a:tcPr>
                </a:tc>
                <a:tc>
                  <a:txBody>
                    <a:bodyPr/>
                    <a:lstStyle/>
                    <a:p>
                      <a:pPr algn="r" fontAlgn="b"/>
                      <a:r>
                        <a:rPr lang="en-US" sz="1400" b="1" u="none" strike="noStrike" dirty="0" smtClean="0">
                          <a:effectLst/>
                        </a:rPr>
                        <a:t>718</a:t>
                      </a:r>
                      <a:endParaRPr lang="en-US" sz="1400" b="1" i="0" u="none" strike="noStrike" dirty="0">
                        <a:solidFill>
                          <a:srgbClr val="000000"/>
                        </a:solidFill>
                        <a:effectLst/>
                        <a:latin typeface="Calibri"/>
                      </a:endParaRPr>
                    </a:p>
                  </a:txBody>
                  <a:tcPr marL="5722" marR="5722" marT="5722" marB="0" anchor="b">
                    <a:solidFill>
                      <a:schemeClr val="bg1"/>
                    </a:solidFill>
                  </a:tcPr>
                </a:tc>
              </a:tr>
            </a:tbl>
          </a:graphicData>
        </a:graphic>
      </p:graphicFrame>
    </p:spTree>
    <p:extLst>
      <p:ext uri="{BB962C8B-B14F-4D97-AF65-F5344CB8AC3E}">
        <p14:creationId xmlns:p14="http://schemas.microsoft.com/office/powerpoint/2010/main" val="1645814929"/>
      </p:ext>
    </p:extLst>
  </p:cSld>
  <p:clrMapOvr>
    <a:masterClrMapping/>
  </p:clrMapOvr>
  <mc:AlternateContent xmlns:mc="http://schemas.openxmlformats.org/markup-compatibility/2006" xmlns:p14="http://schemas.microsoft.com/office/powerpoint/2010/main">
    <mc:Choice Requires="p14">
      <p:transition spd="slow" p14:dur="2000" advTm="16081"/>
    </mc:Choice>
    <mc:Fallback xmlns="">
      <p:transition xmlns:p14="http://schemas.microsoft.com/office/powerpoint/2010/main" spd="slow" advTm="16081"/>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erkeley Field Station Sensor Data Workflow.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3400" y="533400"/>
            <a:ext cx="8123147" cy="6276977"/>
          </a:xfrm>
          <a:prstGeom prst="rect">
            <a:avLst/>
          </a:prstGeom>
        </p:spPr>
      </p:pic>
      <p:grpSp>
        <p:nvGrpSpPr>
          <p:cNvPr id="18" name="Group 17"/>
          <p:cNvGrpSpPr/>
          <p:nvPr/>
        </p:nvGrpSpPr>
        <p:grpSpPr>
          <a:xfrm>
            <a:off x="1708304" y="1043751"/>
            <a:ext cx="2988637" cy="4975858"/>
            <a:chOff x="1924817" y="1151820"/>
            <a:chExt cx="2767256" cy="4607276"/>
          </a:xfrm>
        </p:grpSpPr>
        <p:sp>
          <p:nvSpPr>
            <p:cNvPr id="6" name="Rounded Rectangle 5"/>
            <p:cNvSpPr/>
            <p:nvPr/>
          </p:nvSpPr>
          <p:spPr>
            <a:xfrm>
              <a:off x="2787140" y="1151820"/>
              <a:ext cx="1904933" cy="1840941"/>
            </a:xfrm>
            <a:prstGeom prst="roundRect">
              <a:avLst/>
            </a:prstGeom>
            <a:noFill/>
            <a:ln w="254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191313" y="3001633"/>
              <a:ext cx="1301859" cy="338554"/>
            </a:xfrm>
            <a:prstGeom prst="rect">
              <a:avLst/>
            </a:prstGeom>
            <a:noFill/>
            <a:ln w="25400">
              <a:noFill/>
            </a:ln>
          </p:spPr>
          <p:txBody>
            <a:bodyPr wrap="none" rtlCol="0">
              <a:spAutoFit/>
            </a:bodyPr>
            <a:lstStyle/>
            <a:p>
              <a:pPr algn="ctr"/>
              <a:r>
                <a:rPr lang="en-US" sz="1600" b="1" dirty="0" smtClean="0">
                  <a:solidFill>
                    <a:srgbClr val="FF6600"/>
                  </a:solidFill>
                </a:rPr>
                <a:t>Networking</a:t>
              </a:r>
              <a:endParaRPr lang="en-US" sz="1600" b="1" dirty="0">
                <a:solidFill>
                  <a:srgbClr val="FF6600"/>
                </a:solidFill>
              </a:endParaRPr>
            </a:p>
          </p:txBody>
        </p:sp>
        <p:sp>
          <p:nvSpPr>
            <p:cNvPr id="8" name="Rounded Rectangle 7"/>
            <p:cNvSpPr/>
            <p:nvPr/>
          </p:nvSpPr>
          <p:spPr>
            <a:xfrm>
              <a:off x="1924817" y="3524370"/>
              <a:ext cx="890994" cy="2234726"/>
            </a:xfrm>
            <a:prstGeom prst="roundRect">
              <a:avLst/>
            </a:prstGeom>
            <a:noFill/>
            <a:ln w="254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TextBox 19"/>
          <p:cNvSpPr txBox="1"/>
          <p:nvPr/>
        </p:nvSpPr>
        <p:spPr>
          <a:xfrm>
            <a:off x="76200" y="-51376"/>
            <a:ext cx="7151317" cy="584776"/>
          </a:xfrm>
          <a:prstGeom prst="rect">
            <a:avLst/>
          </a:prstGeom>
          <a:noFill/>
        </p:spPr>
        <p:txBody>
          <a:bodyPr wrap="none" rtlCol="0">
            <a:spAutoFit/>
          </a:bodyPr>
          <a:lstStyle/>
          <a:p>
            <a:r>
              <a:rPr lang="en-US" sz="3200" dirty="0" smtClean="0"/>
              <a:t>Sensor Observatory: Networking &amp; Power</a:t>
            </a:r>
            <a:endParaRPr lang="en-US" sz="3200" dirty="0"/>
          </a:p>
        </p:txBody>
      </p:sp>
    </p:spTree>
    <p:extLst>
      <p:ext uri="{BB962C8B-B14F-4D97-AF65-F5344CB8AC3E}">
        <p14:creationId xmlns:p14="http://schemas.microsoft.com/office/powerpoint/2010/main" val="1650500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5.1"/>
</p:tagLst>
</file>

<file path=ppt/tags/tag2.xml><?xml version="1.0" encoding="utf-8"?>
<p:tagLst xmlns:a="http://schemas.openxmlformats.org/drawingml/2006/main" xmlns:r="http://schemas.openxmlformats.org/officeDocument/2006/relationships" xmlns:p="http://schemas.openxmlformats.org/presentationml/2006/main">
  <p:tag name="TIMING" val="|219.9"/>
</p:tagLst>
</file>

<file path=ppt/tags/tag3.xml><?xml version="1.0" encoding="utf-8"?>
<p:tagLst xmlns:a="http://schemas.openxmlformats.org/drawingml/2006/main" xmlns:r="http://schemas.openxmlformats.org/officeDocument/2006/relationships" xmlns:p="http://schemas.openxmlformats.org/presentationml/2006/main">
  <p:tag name="TIMING" val="|0.2"/>
</p:tagLst>
</file>

<file path=ppt/tags/tag4.xml><?xml version="1.0" encoding="utf-8"?>
<p:tagLst xmlns:a="http://schemas.openxmlformats.org/drawingml/2006/main" xmlns:r="http://schemas.openxmlformats.org/officeDocument/2006/relationships" xmlns:p="http://schemas.openxmlformats.org/presentationml/2006/main">
  <p:tag name="TIMING" val="|7.5|4.2|17.8|26.5|21.3|7.8|19.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3073</TotalTime>
  <Words>1772</Words>
  <Application>Microsoft Office PowerPoint</Application>
  <PresentationFormat>On-screen Show (4:3)</PresentationFormat>
  <Paragraphs>403</Paragraphs>
  <Slides>34</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ＭＳ Ｐゴシック</vt:lpstr>
      <vt:lpstr>Arial</vt:lpstr>
      <vt:lpstr>Book Antiqua</vt:lpstr>
      <vt:lpstr>Calibri</vt:lpstr>
      <vt:lpstr>Candara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Collin Bode</dc:creator>
  <cp:lastModifiedBy>Collin Bode</cp:lastModifiedBy>
  <cp:revision>150</cp:revision>
  <dcterms:created xsi:type="dcterms:W3CDTF">2013-04-16T19:08:34Z</dcterms:created>
  <dcterms:modified xsi:type="dcterms:W3CDTF">2016-03-29T18:18:43Z</dcterms:modified>
</cp:coreProperties>
</file>