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98" r:id="rId21"/>
    <p:sldId id="299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301" r:id="rId33"/>
    <p:sldId id="300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528" y="-104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E6ADB-BE50-8645-BB08-A767C6F7C5DE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1A0CD-0543-E541-872F-3A31624090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188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0F6C697-F035-C942-9949-DC14D1183F29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BA43B2-0409-8346-9330-3200037BF3EC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Moucha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R., Forte, A. M., Rowley, D. B.,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Mitrovica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X., Simmons, N. A., and Grand, S. P., 2008, Mantle convection and the recent evolution of the Colorado Plateau and the Rio Grande Rift valley: Geology, v. 36, p. 439-442.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1A0CD-0543-E541-872F-3A316240909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34095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>
                <a:latin typeface="Arial" charset="0"/>
                <a:cs typeface="msgothic" charset="0"/>
              </a:rPr>
              <a:t>A–E: Predicted dynamic topography over western United States for five different geological times based on model M2. F: Topography for present-day, based on M4. Line a–b is study profile of Flowers et al. (2008), as in Figure 2. Tectonic features are shown for their present-day location. CP—Colorado Plateau; RGR—Rio Grande Rift.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0911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528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030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6686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003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772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1491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651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189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4039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376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6C79-DEA6-4440-92E1-D25B52D31D69}" type="datetimeFigureOut">
              <a:rPr lang="en-US" smtClean="0"/>
              <a:pPr/>
              <a:t>12/10/11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CE7CC-85C9-EB4C-8C1B-03636811B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8305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2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875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Tectonic Geomorphology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2</a:t>
            </a:r>
            <a:r>
              <a:rPr lang="en-US" baseline="30000" dirty="0" smtClean="0">
                <a:ea typeface="+mj-ea"/>
                <a:cs typeface="+mj-cs"/>
              </a:rPr>
              <a:t>nd</a:t>
            </a:r>
            <a:r>
              <a:rPr lang="en-US" dirty="0" smtClean="0">
                <a:ea typeface="+mj-ea"/>
                <a:cs typeface="+mj-cs"/>
              </a:rPr>
              <a:t> Edition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dirty="0" smtClean="0">
                <a:ea typeface="+mj-ea"/>
                <a:cs typeface="+mj-cs"/>
              </a:rPr>
              <a:t>Burbank and Anderson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513" y="4587875"/>
            <a:ext cx="6953250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mtClean="0">
                <a:ea typeface="+mn-ea"/>
                <a:cs typeface="+mn-cs"/>
              </a:rPr>
              <a:t>Chapter </a:t>
            </a:r>
            <a:r>
              <a:rPr lang="en-US" smtClean="0"/>
              <a:t>11: Numerical modeling of landscape evolution</a:t>
            </a:r>
          </a:p>
          <a:p>
            <a:pPr>
              <a:defRPr/>
            </a:pPr>
            <a:r>
              <a:rPr lang="en-US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Figures, Boxes, Plates, Tables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91440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42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3" name="Picture 2" descr="11.9 sc_terrace_profiles_rsnblm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067610" y="0"/>
            <a:ext cx="4577827" cy="683367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805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0_marine_terrace_model2011col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36115"/>
          <a:stretch/>
        </p:blipFill>
        <p:spPr>
          <a:xfrm>
            <a:off x="-121772" y="295716"/>
            <a:ext cx="4925543" cy="5775158"/>
          </a:xfrm>
          <a:prstGeom prst="rect">
            <a:avLst/>
          </a:prstGeom>
        </p:spPr>
      </p:pic>
      <p:pic>
        <p:nvPicPr>
          <p:cNvPr id="4" name="Picture 3" descr="11.10_marine_terrace_model2011colo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3885"/>
          <a:stretch/>
        </p:blipFill>
        <p:spPr>
          <a:xfrm>
            <a:off x="4657693" y="2018955"/>
            <a:ext cx="4538496" cy="300821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676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1 map 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82957" y="0"/>
            <a:ext cx="5656711" cy="4266916"/>
          </a:xfrm>
          <a:prstGeom prst="rect">
            <a:avLst/>
          </a:prstGeom>
        </p:spPr>
      </p:pic>
      <p:pic>
        <p:nvPicPr>
          <p:cNvPr id="3" name="Picture 2" descr="11.11_terrace_forgetting B&amp;W 20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4361"/>
          <a:stretch/>
        </p:blipFill>
        <p:spPr>
          <a:xfrm>
            <a:off x="1304734" y="4235253"/>
            <a:ext cx="6169210" cy="262274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9026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2_strath_terrace_model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59575" y="139161"/>
            <a:ext cx="6695237" cy="67188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659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3_stock_kings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8051" y="1976221"/>
            <a:ext cx="8988031" cy="411204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00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4_roan&amp;celerity_model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35916"/>
          <a:stretch/>
        </p:blipFill>
        <p:spPr>
          <a:xfrm>
            <a:off x="0" y="0"/>
            <a:ext cx="4600389" cy="6858000"/>
          </a:xfrm>
          <a:prstGeom prst="rect">
            <a:avLst/>
          </a:prstGeom>
        </p:spPr>
      </p:pic>
      <p:pic>
        <p:nvPicPr>
          <p:cNvPr id="4" name="Picture 3" descr="11.14_roan&amp;celerity_model 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5171"/>
          <a:stretch/>
        </p:blipFill>
        <p:spPr>
          <a:xfrm>
            <a:off x="4600389" y="1600344"/>
            <a:ext cx="4576436" cy="370783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039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5 stein_king_rundle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6531" y="0"/>
            <a:ext cx="8071153" cy="662135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556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6_koons_s_alps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453411"/>
            <a:ext cx="9073150" cy="466964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036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7 zscape_horst_sketch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243970" y="0"/>
            <a:ext cx="501051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960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8 kooi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43668" y="0"/>
            <a:ext cx="7591742" cy="648866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619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1 fault terminology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6435" y="674346"/>
            <a:ext cx="8782729" cy="428324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903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5539"/>
          <a:stretch>
            <a:fillRect/>
          </a:stretch>
        </p:blipFill>
        <p:spPr bwMode="auto">
          <a:xfrm>
            <a:off x="2743200" y="609600"/>
            <a:ext cx="64008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878" t="12483" r="2438"/>
          <a:stretch>
            <a:fillRect/>
          </a:stretch>
        </p:blipFill>
        <p:spPr bwMode="auto">
          <a:xfrm>
            <a:off x="0" y="1524000"/>
            <a:ext cx="2667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733800" y="0"/>
            <a:ext cx="4092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Strain without erosion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497638" y="5562600"/>
            <a:ext cx="1200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</a:rPr>
              <a:t>after Willett</a:t>
            </a:r>
            <a:endParaRPr lang="en-US" sz="240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4343400"/>
            <a:ext cx="21336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rgbClr val="1F497D"/>
                </a:solidFill>
              </a:rPr>
              <a:t>looking at this face in cross section</a:t>
            </a: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762000" y="3048000"/>
            <a:ext cx="457200" cy="1143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438400" y="6096000"/>
            <a:ext cx="288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• Symmetrical strain</a:t>
            </a:r>
            <a:endParaRPr lang="en-US" sz="2400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5334000" y="6096000"/>
            <a:ext cx="193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• Broadening</a:t>
            </a:r>
            <a:endParaRPr lang="en-US" sz="2400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7292975" y="6096000"/>
            <a:ext cx="1849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chemeClr val="bg1"/>
                </a:solidFill>
              </a:rPr>
              <a:t>• Thickening</a:t>
            </a:r>
            <a:endParaRPr lang="en-US" sz="240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126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05200"/>
            <a:ext cx="64008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6"/>
          <p:cNvSpPr>
            <a:spLocks noChangeArrowheads="1"/>
          </p:cNvSpPr>
          <p:nvPr/>
        </p:nvSpPr>
        <p:spPr bwMode="auto">
          <a:xfrm>
            <a:off x="2819400" y="5638800"/>
            <a:ext cx="2514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Rectangle 38"/>
          <p:cNvSpPr>
            <a:spLocks noChangeArrowheads="1"/>
          </p:cNvSpPr>
          <p:nvPr/>
        </p:nvSpPr>
        <p:spPr bwMode="auto">
          <a:xfrm>
            <a:off x="5181600" y="3733800"/>
            <a:ext cx="1752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39"/>
          <p:cNvSpPr>
            <a:spLocks noChangeArrowheads="1"/>
          </p:cNvSpPr>
          <p:nvPr/>
        </p:nvSpPr>
        <p:spPr bwMode="auto">
          <a:xfrm>
            <a:off x="7010400" y="5486400"/>
            <a:ext cx="17526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510" name="Group 35"/>
          <p:cNvGrpSpPr>
            <a:grpSpLocks/>
          </p:cNvGrpSpPr>
          <p:nvPr/>
        </p:nvGrpSpPr>
        <p:grpSpPr bwMode="auto">
          <a:xfrm>
            <a:off x="2362200" y="381000"/>
            <a:ext cx="6565900" cy="3136900"/>
            <a:chOff x="1488" y="480"/>
            <a:chExt cx="4136" cy="1976"/>
          </a:xfrm>
          <a:solidFill>
            <a:srgbClr val="FFFFFF"/>
          </a:solidFill>
        </p:grpSpPr>
        <p:pic>
          <p:nvPicPr>
            <p:cNvPr id="21543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480"/>
              <a:ext cx="4088" cy="1976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44" name="Rectangle 32"/>
            <p:cNvSpPr>
              <a:spLocks noChangeArrowheads="1"/>
            </p:cNvSpPr>
            <p:nvPr/>
          </p:nvSpPr>
          <p:spPr bwMode="auto">
            <a:xfrm>
              <a:off x="1488" y="1776"/>
              <a:ext cx="1008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5" name="Rectangle 33"/>
            <p:cNvSpPr>
              <a:spLocks noChangeArrowheads="1"/>
            </p:cNvSpPr>
            <p:nvPr/>
          </p:nvSpPr>
          <p:spPr bwMode="auto">
            <a:xfrm>
              <a:off x="3504" y="1824"/>
              <a:ext cx="1008" cy="384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6" name="Rectangle 34"/>
            <p:cNvSpPr>
              <a:spLocks noChangeArrowheads="1"/>
            </p:cNvSpPr>
            <p:nvPr/>
          </p:nvSpPr>
          <p:spPr bwMode="auto">
            <a:xfrm>
              <a:off x="3712" y="624"/>
              <a:ext cx="912" cy="288"/>
            </a:xfrm>
            <a:prstGeom prst="rect">
              <a:avLst/>
            </a:prstGeom>
            <a:grp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878" t="12483" r="2438"/>
          <a:stretch>
            <a:fillRect/>
          </a:stretch>
        </p:blipFill>
        <p:spPr bwMode="auto">
          <a:xfrm>
            <a:off x="152400" y="3505200"/>
            <a:ext cx="2667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4"/>
          <p:cNvSpPr txBox="1">
            <a:spLocks noChangeArrowheads="1"/>
          </p:cNvSpPr>
          <p:nvPr/>
        </p:nvSpPr>
        <p:spPr bwMode="auto">
          <a:xfrm>
            <a:off x="457200" y="609600"/>
            <a:ext cx="2133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>
                <a:solidFill>
                  <a:schemeClr val="tx2"/>
                </a:solidFill>
              </a:rPr>
              <a:t>Contrast of </a:t>
            </a:r>
            <a:r>
              <a:rPr lang="en-US" sz="2400" b="1" i="1" dirty="0">
                <a:solidFill>
                  <a:schemeClr val="tx2"/>
                </a:solidFill>
              </a:rPr>
              <a:t>Pro-</a:t>
            </a:r>
            <a:r>
              <a:rPr lang="en-US" sz="2400" dirty="0">
                <a:solidFill>
                  <a:schemeClr val="tx2"/>
                </a:solidFill>
              </a:rPr>
              <a:t> and </a:t>
            </a:r>
            <a:r>
              <a:rPr lang="en-US" sz="2400" b="1" i="1" dirty="0">
                <a:solidFill>
                  <a:schemeClr val="tx2"/>
                </a:solidFill>
              </a:rPr>
              <a:t>Retro-</a:t>
            </a:r>
            <a:r>
              <a:rPr lang="en-US" sz="2400" dirty="0">
                <a:solidFill>
                  <a:schemeClr val="tx2"/>
                </a:solidFill>
              </a:rPr>
              <a:t>wedge erosion, topography, strain</a:t>
            </a:r>
          </a:p>
        </p:txBody>
      </p:sp>
      <p:sp>
        <p:nvSpPr>
          <p:cNvPr id="21513" name="Text Box 5"/>
          <p:cNvSpPr txBox="1">
            <a:spLocks noChangeArrowheads="1"/>
          </p:cNvSpPr>
          <p:nvPr/>
        </p:nvSpPr>
        <p:spPr bwMode="auto">
          <a:xfrm>
            <a:off x="304800" y="5867400"/>
            <a:ext cx="1390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i="1">
                <a:solidFill>
                  <a:srgbClr val="FF0000"/>
                </a:solidFill>
              </a:rPr>
              <a:t>after Willett,</a:t>
            </a:r>
          </a:p>
          <a:p>
            <a:pPr algn="ctr"/>
            <a:r>
              <a:rPr lang="en-US" sz="1800" i="1">
                <a:solidFill>
                  <a:srgbClr val="FF0000"/>
                </a:solidFill>
              </a:rPr>
              <a:t>1999</a:t>
            </a:r>
            <a:endParaRPr lang="en-US" sz="2400"/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5867400" y="5943600"/>
            <a:ext cx="1200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0912"/>
                </a:solidFill>
              </a:rPr>
              <a:t>maximum</a:t>
            </a:r>
          </a:p>
          <a:p>
            <a:r>
              <a:rPr lang="en-US" sz="1600" b="1">
                <a:solidFill>
                  <a:srgbClr val="FF0912"/>
                </a:solidFill>
              </a:rPr>
              <a:t>thickening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7620000" y="5591175"/>
            <a:ext cx="99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highest</a:t>
            </a:r>
          </a:p>
          <a:p>
            <a:r>
              <a:rPr lang="en-US" sz="1800" b="1">
                <a:solidFill>
                  <a:srgbClr val="FF0912"/>
                </a:solidFill>
              </a:rPr>
              <a:t>strain</a:t>
            </a:r>
          </a:p>
        </p:txBody>
      </p:sp>
      <p:sp>
        <p:nvSpPr>
          <p:cNvPr id="21516" name="AutoShape 19"/>
          <p:cNvSpPr>
            <a:spLocks noChangeArrowheads="1"/>
          </p:cNvSpPr>
          <p:nvPr/>
        </p:nvSpPr>
        <p:spPr bwMode="auto">
          <a:xfrm rot="-5370231">
            <a:off x="6096000" y="5734050"/>
            <a:ext cx="342900" cy="1524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AutoShape 20"/>
          <p:cNvSpPr>
            <a:spLocks noChangeArrowheads="1"/>
          </p:cNvSpPr>
          <p:nvPr/>
        </p:nvSpPr>
        <p:spPr bwMode="auto">
          <a:xfrm rot="-8824350">
            <a:off x="7021513" y="5472113"/>
            <a:ext cx="685800" cy="152400"/>
          </a:xfrm>
          <a:prstGeom prst="right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8" name="Rectangle 26"/>
          <p:cNvSpPr>
            <a:spLocks noChangeArrowheads="1"/>
          </p:cNvSpPr>
          <p:nvPr/>
        </p:nvSpPr>
        <p:spPr bwMode="auto">
          <a:xfrm>
            <a:off x="2819400" y="3352800"/>
            <a:ext cx="6248400" cy="76200"/>
          </a:xfrm>
          <a:prstGeom prst="rect">
            <a:avLst/>
          </a:prstGeom>
          <a:solidFill>
            <a:srgbClr val="C3BAD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Text Box 11"/>
          <p:cNvSpPr txBox="1">
            <a:spLocks noChangeArrowheads="1"/>
          </p:cNvSpPr>
          <p:nvPr/>
        </p:nvSpPr>
        <p:spPr bwMode="auto">
          <a:xfrm>
            <a:off x="2743200" y="2514600"/>
            <a:ext cx="99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highest</a:t>
            </a:r>
          </a:p>
          <a:p>
            <a:r>
              <a:rPr lang="en-US" sz="1800" b="1">
                <a:solidFill>
                  <a:srgbClr val="FF0912"/>
                </a:solidFill>
              </a:rPr>
              <a:t>strain</a:t>
            </a: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 rot="-2658303">
            <a:off x="3254375" y="2182813"/>
            <a:ext cx="750888" cy="161925"/>
          </a:xfrm>
          <a:prstGeom prst="rightArrow">
            <a:avLst>
              <a:gd name="adj1" fmla="val 50000"/>
              <a:gd name="adj2" fmla="val 1159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1" name="Text Box 12"/>
          <p:cNvSpPr txBox="1">
            <a:spLocks noChangeArrowheads="1"/>
          </p:cNvSpPr>
          <p:nvPr/>
        </p:nvSpPr>
        <p:spPr bwMode="auto">
          <a:xfrm>
            <a:off x="4006850" y="3886200"/>
            <a:ext cx="231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highest topography</a:t>
            </a:r>
          </a:p>
        </p:txBody>
      </p:sp>
      <p:sp>
        <p:nvSpPr>
          <p:cNvPr id="21522" name="Text Box 13"/>
          <p:cNvSpPr txBox="1">
            <a:spLocks noChangeArrowheads="1"/>
          </p:cNvSpPr>
          <p:nvPr/>
        </p:nvSpPr>
        <p:spPr bwMode="auto">
          <a:xfrm>
            <a:off x="5867400" y="2667000"/>
            <a:ext cx="1200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FF0912"/>
                </a:solidFill>
              </a:rPr>
              <a:t>maximum</a:t>
            </a:r>
          </a:p>
          <a:p>
            <a:r>
              <a:rPr lang="en-US" sz="1600" b="1">
                <a:solidFill>
                  <a:srgbClr val="FF0912"/>
                </a:solidFill>
              </a:rPr>
              <a:t>thickening</a:t>
            </a:r>
          </a:p>
        </p:txBody>
      </p:sp>
      <p:sp>
        <p:nvSpPr>
          <p:cNvPr id="21523" name="AutoShape 18"/>
          <p:cNvSpPr>
            <a:spLocks noChangeArrowheads="1"/>
          </p:cNvSpPr>
          <p:nvPr/>
        </p:nvSpPr>
        <p:spPr bwMode="auto">
          <a:xfrm rot="1243737">
            <a:off x="5759450" y="42672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4" name="Text Box 24"/>
          <p:cNvSpPr txBox="1">
            <a:spLocks noChangeArrowheads="1"/>
          </p:cNvSpPr>
          <p:nvPr/>
        </p:nvSpPr>
        <p:spPr bwMode="auto">
          <a:xfrm>
            <a:off x="3505200" y="3479800"/>
            <a:ext cx="1525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>
                <a:solidFill>
                  <a:schemeClr val="accent1"/>
                </a:solidFill>
              </a:rPr>
              <a:t>(retro-side)</a:t>
            </a:r>
          </a:p>
        </p:txBody>
      </p:sp>
      <p:sp>
        <p:nvSpPr>
          <p:cNvPr id="21525" name="Text Box 10"/>
          <p:cNvSpPr txBox="1">
            <a:spLocks noChangeArrowheads="1"/>
          </p:cNvSpPr>
          <p:nvPr/>
        </p:nvSpPr>
        <p:spPr bwMode="auto">
          <a:xfrm>
            <a:off x="6826250" y="685800"/>
            <a:ext cx="231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highest topography</a:t>
            </a:r>
          </a:p>
        </p:txBody>
      </p:sp>
      <p:sp>
        <p:nvSpPr>
          <p:cNvPr id="21526" name="AutoShape 17"/>
          <p:cNvSpPr>
            <a:spLocks noChangeArrowheads="1"/>
          </p:cNvSpPr>
          <p:nvPr/>
        </p:nvSpPr>
        <p:spPr bwMode="auto">
          <a:xfrm rot="8591607">
            <a:off x="6400800" y="10668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7" name="AutoShape 22"/>
          <p:cNvSpPr>
            <a:spLocks noChangeArrowheads="1"/>
          </p:cNvSpPr>
          <p:nvPr/>
        </p:nvSpPr>
        <p:spPr bwMode="auto">
          <a:xfrm rot="-5370231">
            <a:off x="6229350" y="2533650"/>
            <a:ext cx="342900" cy="1524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8" name="Oval 40"/>
          <p:cNvSpPr>
            <a:spLocks noChangeArrowheads="1"/>
          </p:cNvSpPr>
          <p:nvPr/>
        </p:nvSpPr>
        <p:spPr bwMode="auto">
          <a:xfrm>
            <a:off x="5638800" y="54864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Oval 41"/>
          <p:cNvSpPr>
            <a:spLocks noChangeArrowheads="1"/>
          </p:cNvSpPr>
          <p:nvPr/>
        </p:nvSpPr>
        <p:spPr bwMode="auto">
          <a:xfrm>
            <a:off x="4114800" y="21336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1" name="Text Box 47"/>
          <p:cNvSpPr txBox="1">
            <a:spLocks noChangeArrowheads="1"/>
          </p:cNvSpPr>
          <p:nvPr/>
        </p:nvSpPr>
        <p:spPr bwMode="auto">
          <a:xfrm>
            <a:off x="3810000" y="2514600"/>
            <a:ext cx="742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1800" b="1">
                <a:solidFill>
                  <a:srgbClr val="FF0912"/>
                </a:solidFill>
              </a:rPr>
              <a:t>“</a:t>
            </a:r>
            <a:r>
              <a:rPr lang="en-US" sz="1800" b="1">
                <a:solidFill>
                  <a:srgbClr val="FF0912"/>
                </a:solidFill>
              </a:rPr>
              <a:t>S</a:t>
            </a:r>
            <a:r>
              <a:rPr lang="ja-JP" altLang="en-US" sz="1800" b="1">
                <a:solidFill>
                  <a:srgbClr val="FF0912"/>
                </a:solidFill>
              </a:rPr>
              <a:t>”</a:t>
            </a:r>
            <a:endParaRPr lang="en-US" sz="1800" b="1">
              <a:solidFill>
                <a:srgbClr val="FF0912"/>
              </a:solidFill>
            </a:endParaRPr>
          </a:p>
          <a:p>
            <a:pPr algn="ctr"/>
            <a:r>
              <a:rPr lang="en-US" sz="1800" b="1">
                <a:solidFill>
                  <a:srgbClr val="FF0912"/>
                </a:solidFill>
              </a:rPr>
              <a:t>point</a:t>
            </a:r>
          </a:p>
        </p:txBody>
      </p:sp>
      <p:sp>
        <p:nvSpPr>
          <p:cNvPr id="21532" name="Text Box 48"/>
          <p:cNvSpPr txBox="1">
            <a:spLocks noChangeArrowheads="1"/>
          </p:cNvSpPr>
          <p:nvPr/>
        </p:nvSpPr>
        <p:spPr bwMode="auto">
          <a:xfrm>
            <a:off x="5124450" y="5683250"/>
            <a:ext cx="742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1800" b="1">
                <a:solidFill>
                  <a:srgbClr val="FF0912"/>
                </a:solidFill>
              </a:rPr>
              <a:t>“</a:t>
            </a:r>
            <a:r>
              <a:rPr lang="en-US" sz="1800" b="1">
                <a:solidFill>
                  <a:srgbClr val="FF0912"/>
                </a:solidFill>
              </a:rPr>
              <a:t>S</a:t>
            </a:r>
            <a:r>
              <a:rPr lang="ja-JP" altLang="en-US" sz="1800" b="1">
                <a:solidFill>
                  <a:srgbClr val="FF0912"/>
                </a:solidFill>
              </a:rPr>
              <a:t>”</a:t>
            </a:r>
            <a:endParaRPr lang="en-US" sz="1800" b="1">
              <a:solidFill>
                <a:srgbClr val="FF0912"/>
              </a:solidFill>
            </a:endParaRPr>
          </a:p>
          <a:p>
            <a:pPr algn="ctr"/>
            <a:r>
              <a:rPr lang="en-US" sz="1800" b="1">
                <a:solidFill>
                  <a:srgbClr val="FF0912"/>
                </a:solidFill>
              </a:rPr>
              <a:t>point</a:t>
            </a:r>
          </a:p>
        </p:txBody>
      </p:sp>
      <p:sp>
        <p:nvSpPr>
          <p:cNvPr id="21533" name="Oval 49"/>
          <p:cNvSpPr>
            <a:spLocks noChangeArrowheads="1"/>
          </p:cNvSpPr>
          <p:nvPr/>
        </p:nvSpPr>
        <p:spPr bwMode="auto">
          <a:xfrm>
            <a:off x="9144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4" name="Text Box 50"/>
          <p:cNvSpPr txBox="1">
            <a:spLocks noChangeArrowheads="1"/>
          </p:cNvSpPr>
          <p:nvPr/>
        </p:nvSpPr>
        <p:spPr bwMode="auto">
          <a:xfrm>
            <a:off x="5943600" y="381000"/>
            <a:ext cx="159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eroded mass</a:t>
            </a:r>
          </a:p>
        </p:txBody>
      </p:sp>
      <p:sp>
        <p:nvSpPr>
          <p:cNvPr id="21535" name="AutoShape 51"/>
          <p:cNvSpPr>
            <a:spLocks noChangeArrowheads="1"/>
          </p:cNvSpPr>
          <p:nvPr/>
        </p:nvSpPr>
        <p:spPr bwMode="auto">
          <a:xfrm rot="7575957">
            <a:off x="5753100" y="8001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6" name="Text Box 52"/>
          <p:cNvSpPr txBox="1">
            <a:spLocks noChangeArrowheads="1"/>
          </p:cNvSpPr>
          <p:nvPr/>
        </p:nvSpPr>
        <p:spPr bwMode="auto">
          <a:xfrm>
            <a:off x="5715000" y="3505200"/>
            <a:ext cx="159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0912"/>
                </a:solidFill>
              </a:rPr>
              <a:t>eroded mass</a:t>
            </a:r>
          </a:p>
        </p:txBody>
      </p:sp>
      <p:sp>
        <p:nvSpPr>
          <p:cNvPr id="21537" name="AutoShape 53"/>
          <p:cNvSpPr>
            <a:spLocks noChangeArrowheads="1"/>
          </p:cNvSpPr>
          <p:nvPr/>
        </p:nvSpPr>
        <p:spPr bwMode="auto">
          <a:xfrm rot="2083941">
            <a:off x="6629400" y="38862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38" name="Text Box 54"/>
          <p:cNvSpPr txBox="1">
            <a:spLocks noChangeArrowheads="1"/>
          </p:cNvSpPr>
          <p:nvPr/>
        </p:nvSpPr>
        <p:spPr bwMode="auto">
          <a:xfrm>
            <a:off x="3255963" y="455613"/>
            <a:ext cx="193675" cy="528637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DotDot"/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1539" name="Rectangle 40"/>
          <p:cNvSpPr>
            <a:spLocks noChangeArrowheads="1"/>
          </p:cNvSpPr>
          <p:nvPr/>
        </p:nvSpPr>
        <p:spPr bwMode="auto">
          <a:xfrm>
            <a:off x="8305800" y="3657600"/>
            <a:ext cx="8382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40" name="Rectangle 41"/>
          <p:cNvSpPr>
            <a:spLocks noChangeArrowheads="1"/>
          </p:cNvSpPr>
          <p:nvPr/>
        </p:nvSpPr>
        <p:spPr bwMode="auto">
          <a:xfrm>
            <a:off x="2667000" y="533400"/>
            <a:ext cx="8382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1541" name="Picture 4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1295400" cy="88582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pic>
        <p:nvPicPr>
          <p:cNvPr id="21542" name="Picture 4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048625" y="3505200"/>
            <a:ext cx="1095375" cy="80168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530" name="Text Box 23"/>
          <p:cNvSpPr txBox="1">
            <a:spLocks noChangeArrowheads="1"/>
          </p:cNvSpPr>
          <p:nvPr/>
        </p:nvSpPr>
        <p:spPr bwMode="auto">
          <a:xfrm>
            <a:off x="2998788" y="60325"/>
            <a:ext cx="4319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</a:rPr>
              <a:t>Orographic Exhumation (pro-side)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2672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0 Tucker coastline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6986" y="1704715"/>
            <a:ext cx="8992763" cy="360811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21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1_Miller-slingerland_DWB-color 2010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200699" y="0"/>
            <a:ext cx="6558110" cy="690483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44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2 TRMM ppt Himalaya &amp; topgraphyDWB2010Color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369487"/>
            <a:ext cx="9163041" cy="578836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746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3_orographic_roe_DWB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20404" y="0"/>
            <a:ext cx="696438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507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4_anders2008 DWB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66082"/>
          <a:stretch/>
        </p:blipFill>
        <p:spPr>
          <a:xfrm>
            <a:off x="1322128" y="3589763"/>
            <a:ext cx="3879405" cy="3291496"/>
          </a:xfrm>
          <a:prstGeom prst="rect">
            <a:avLst/>
          </a:prstGeom>
        </p:spPr>
      </p:pic>
      <p:pic>
        <p:nvPicPr>
          <p:cNvPr id="4" name="Picture 3" descr="11.24_anders2008 DWB20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3918"/>
          <a:stretch/>
        </p:blipFill>
        <p:spPr>
          <a:xfrm>
            <a:off x="0" y="0"/>
            <a:ext cx="9092921" cy="395988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58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5_galewsky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22011" y="89622"/>
            <a:ext cx="7172337" cy="676837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42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6_WRF_3km&amp;1km DWB2010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4517" y="513278"/>
            <a:ext cx="9063014" cy="423557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35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7_ehlers_2005_f6__schematic0315f06_b&amp;w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93214"/>
          <a:stretch>
            <a:fillRect/>
          </a:stretch>
        </p:blipFill>
        <p:spPr>
          <a:xfrm>
            <a:off x="1699476" y="0"/>
            <a:ext cx="5867971" cy="450850"/>
          </a:xfrm>
          <a:prstGeom prst="rect">
            <a:avLst/>
          </a:prstGeom>
        </p:spPr>
      </p:pic>
      <p:pic>
        <p:nvPicPr>
          <p:cNvPr id="6" name="Picture 5" descr="11.27 Ehlers colo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209" y="398656"/>
            <a:ext cx="6142677" cy="639122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17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 fault_geometries 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579262"/>
            <a:ext cx="9008324" cy="343051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260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4" name="Picture 3" descr="11.28_vanderbeek DWB2010 copy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8574"/>
          <a:stretch/>
        </p:blipFill>
        <p:spPr>
          <a:xfrm>
            <a:off x="4219444" y="2435308"/>
            <a:ext cx="4924556" cy="4422692"/>
          </a:xfrm>
          <a:prstGeom prst="rect">
            <a:avLst/>
          </a:prstGeom>
        </p:spPr>
      </p:pic>
      <p:pic>
        <p:nvPicPr>
          <p:cNvPr id="2" name="Picture 1" descr="11.28_vanderbeek DWB2010 copy 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280" b="53274"/>
          <a:stretch/>
        </p:blipFill>
        <p:spPr>
          <a:xfrm>
            <a:off x="226154" y="0"/>
            <a:ext cx="4679640" cy="338712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619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.29 schildgen_figs7&amp;11_andesColorDWBv1 cop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6112"/>
          <a:stretch/>
        </p:blipFill>
        <p:spPr>
          <a:xfrm>
            <a:off x="2696446" y="4083402"/>
            <a:ext cx="4018577" cy="27745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29 schildgen_figs7&amp;11_andesColorDWBv1 cop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53888"/>
          <a:stretch/>
        </p:blipFill>
        <p:spPr>
          <a:xfrm>
            <a:off x="1478697" y="0"/>
            <a:ext cx="7219518" cy="4265343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424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ucha Mantle dynamics Western 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78889" y="0"/>
            <a:ext cx="8383545" cy="657533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749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/>
            <a:r>
              <a:rPr lang="en-GB" sz="1500" b="1">
                <a:latin typeface="Arial" charset="0"/>
              </a:rPr>
              <a:t>A–E: Predicted dynamic topography over western United States for five different geological times based on model M2.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80000" y="5878697"/>
            <a:ext cx="718560" cy="78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19360" y="979303"/>
            <a:ext cx="751104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19361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100" b="1">
                <a:latin typeface="Arial" charset="0"/>
              </a:rPr>
              <a:t>Liu L , Gurnis M Geology 2010;38:663-666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©2010 by Geological Society of America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2237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30_liu&amp;gurnis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18618" y="0"/>
            <a:ext cx="729399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63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737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43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940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9988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745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3 flexure1&amp;2loads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273935" y="69858"/>
            <a:ext cx="4649845" cy="66150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9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948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07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878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31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173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01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607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4 elastic thickness forsythe_2011co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85362" y="0"/>
            <a:ext cx="5294986" cy="653012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124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5 hillflux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61066" y="0"/>
            <a:ext cx="7984962" cy="651999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2043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6 hanks et al_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3550" y="167521"/>
            <a:ext cx="8489459" cy="638801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4676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7 riser profiles &amp; reduced gradient Clarke-Burbank 20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033717" y="0"/>
            <a:ext cx="4769955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54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Burbank and Anderson, 2011, Tectonic Geomorphology, Chapter </a:t>
            </a:r>
            <a:r>
              <a:rPr lang="en-US" dirty="0" smtClean="0">
                <a:solidFill>
                  <a:srgbClr val="660066"/>
                </a:solidFill>
              </a:rPr>
              <a:t>11</a:t>
            </a:r>
            <a:endParaRPr lang="en-US" dirty="0">
              <a:solidFill>
                <a:srgbClr val="660066"/>
              </a:solidFill>
            </a:endParaRPr>
          </a:p>
        </p:txBody>
      </p:sp>
      <p:pic>
        <p:nvPicPr>
          <p:cNvPr id="2" name="Picture 1" descr="11.8 anderson&amp;humphrey_2011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34078" y="0"/>
            <a:ext cx="4915620" cy="681688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267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</TotalTime>
  <Words>738</Words>
  <Application>Microsoft Macintosh PowerPoint</Application>
  <PresentationFormat>On-screen Show (4:3)</PresentationFormat>
  <Paragraphs>79</Paragraphs>
  <Slides>46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Tectonic Geomorphology 2nd Edition Burbank and Anderson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</vt:vector>
  </TitlesOfParts>
  <Company>ERI, UCSB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Tectonic Geomorphology 2nd Edition Burbank and Anderson</dc:title>
  <dc:creator>Doug Burbank</dc:creator>
  <cp:lastModifiedBy>Roland Burgmann</cp:lastModifiedBy>
  <cp:revision>12</cp:revision>
  <dcterms:created xsi:type="dcterms:W3CDTF">2011-12-10T15:45:57Z</dcterms:created>
  <dcterms:modified xsi:type="dcterms:W3CDTF">2011-12-10T15:50:22Z</dcterms:modified>
</cp:coreProperties>
</file>