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12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5F7D6-AFFE-BC4C-89DA-D30CFB8E98FF}" type="datetimeFigureOut">
              <a:rPr lang="en-US" smtClean="0"/>
              <a:t>5/19/12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36291-27D9-E447-A2A0-A2EE51643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showing different types of stacking for a Mw 5.8 earthquake observed on FNET. Nothing is visible in the raw traces (this is filtered</a:t>
            </a:r>
            <a:r>
              <a:rPr lang="en-US" baseline="0" dirty="0" smtClean="0"/>
              <a:t> with a Gaussian filter centered at 250 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36291-27D9-E447-A2A0-A2EE516432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for a</a:t>
            </a:r>
            <a:r>
              <a:rPr lang="en-US" baseline="0" dirty="0" smtClean="0"/>
              <a:t> small earthquake – period 240 s (Gaussian filter)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36291-27D9-E447-A2A0-A2EE516432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8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Detections of earthquakes – stars are locations</a:t>
            </a:r>
            <a:r>
              <a:rPr lang="en-US" baseline="0" dirty="0" smtClean="0"/>
              <a:t> from catalog – diamonds are locations using 3 arrays (FNET, BDSN and GRSN) – still at 240 s. this is for shallow earthquakes and they are all detected.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36291-27D9-E447-A2A0-A2EE516432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1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3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0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0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2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9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0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7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4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A586-7EC4-184E-8249-7CAB40EAE52E}" type="datetimeFigureOut">
              <a:rPr lang="en-US" smtClean="0"/>
              <a:t>5/19/12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071E1-9EBD-664F-8635-A1F9768F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8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Comic Sans MS" charset="0"/>
              </a:rPr>
              <a:t>Location of </a:t>
            </a:r>
            <a:r>
              <a:rPr lang="ja-JP" altLang="en-US">
                <a:latin typeface="Comic Sans MS" charset="0"/>
              </a:rPr>
              <a:t>“</a:t>
            </a:r>
            <a:r>
              <a:rPr lang="en-US">
                <a:latin typeface="Comic Sans MS" charset="0"/>
              </a:rPr>
              <a:t>hum</a:t>
            </a:r>
            <a:r>
              <a:rPr lang="ja-JP" altLang="en-US">
                <a:latin typeface="Comic Sans MS" charset="0"/>
              </a:rPr>
              <a:t>”</a:t>
            </a:r>
            <a:r>
              <a:rPr lang="en-US">
                <a:latin typeface="Comic Sans MS" charset="0"/>
              </a:rPr>
              <a:t> using an array stacking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800">
                <a:latin typeface="Comic Sans MS" charset="0"/>
              </a:rPr>
              <a:t>Two main broadband seismic arrays equipped with STS-1 seismometers:</a:t>
            </a:r>
          </a:p>
          <a:p>
            <a:pPr lvl="1"/>
            <a:r>
              <a:rPr lang="en-US" sz="2600">
                <a:latin typeface="Comic Sans MS" charset="0"/>
                <a:ea typeface="ＭＳ Ｐゴシック" charset="0"/>
              </a:rPr>
              <a:t>BDSN, California</a:t>
            </a:r>
          </a:p>
          <a:p>
            <a:pPr lvl="1"/>
            <a:r>
              <a:rPr lang="en-US" sz="2600">
                <a:latin typeface="Comic Sans MS" charset="0"/>
                <a:ea typeface="ＭＳ Ｐゴシック" charset="0"/>
              </a:rPr>
              <a:t>F-NET, Japan</a:t>
            </a:r>
          </a:p>
          <a:p>
            <a:endParaRPr lang="en-US" sz="2600">
              <a:latin typeface="Comic Sans MS" charset="0"/>
            </a:endParaRPr>
          </a:p>
          <a:p>
            <a:r>
              <a:rPr lang="en-US" sz="2800">
                <a:latin typeface="Comic Sans MS" charset="0"/>
              </a:rPr>
              <a:t>Data filtered in the band 150-400 sec, or use of Gaussian filter centered at specific periods</a:t>
            </a:r>
            <a:endParaRPr lang="en-US" sz="2600">
              <a:latin typeface="Comic Sans MS" charset="0"/>
            </a:endParaRPr>
          </a:p>
          <a:p>
            <a:r>
              <a:rPr lang="en-US" sz="2800">
                <a:latin typeface="Comic Sans MS" charset="0"/>
              </a:rPr>
              <a:t>Stacking according to Rayleigh wave dispersion across the array</a:t>
            </a:r>
            <a:endParaRPr lang="en-US" sz="28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28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5" descr="Scenar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3" t="29456" r="5882" b="36726"/>
          <a:stretch>
            <a:fillRect/>
          </a:stretch>
        </p:blipFill>
        <p:spPr bwMode="auto">
          <a:xfrm>
            <a:off x="0" y="914400"/>
            <a:ext cx="9144000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37017" y="6231004"/>
            <a:ext cx="28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Rhie</a:t>
            </a:r>
            <a:r>
              <a:rPr lang="en-US" i="1" dirty="0" smtClean="0"/>
              <a:t> and Romanowicz, 2006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91604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26" descr="Fig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6" t="9477" r="12627" b="5556"/>
          <a:stretch>
            <a:fillRect/>
          </a:stretch>
        </p:blipFill>
        <p:spPr bwMode="auto">
          <a:xfrm>
            <a:off x="381000" y="-38100"/>
            <a:ext cx="83820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1027"/>
          <p:cNvSpPr txBox="1">
            <a:spLocks noChangeArrowheads="1"/>
          </p:cNvSpPr>
          <p:nvPr/>
        </p:nvSpPr>
        <p:spPr bwMode="auto">
          <a:xfrm>
            <a:off x="7620000" y="0"/>
            <a:ext cx="915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before</a:t>
            </a:r>
          </a:p>
        </p:txBody>
      </p:sp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7696200" y="3200400"/>
            <a:ext cx="760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34185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ig_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0" t="4041" r="16339" b="7071"/>
          <a:stretch>
            <a:fillRect/>
          </a:stretch>
        </p:blipFill>
        <p:spPr bwMode="auto">
          <a:xfrm>
            <a:off x="2362200" y="0"/>
            <a:ext cx="4038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1581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Jan 2, 2000</a:t>
            </a:r>
          </a:p>
          <a:p>
            <a:r>
              <a:rPr lang="en-US">
                <a:latin typeface="Times New Roman" charset="0"/>
              </a:rPr>
              <a:t>Mw 5.8</a:t>
            </a:r>
          </a:p>
          <a:p>
            <a:r>
              <a:rPr lang="en-US">
                <a:latin typeface="Symbol" charset="0"/>
              </a:rPr>
              <a:t>D</a:t>
            </a:r>
            <a:r>
              <a:rPr lang="en-US">
                <a:latin typeface="Times New Roman" charset="0"/>
              </a:rPr>
              <a:t> = 36.31</a:t>
            </a:r>
            <a:r>
              <a:rPr lang="en-US" baseline="30000">
                <a:latin typeface="Times New Roman" charset="0"/>
              </a:rPr>
              <a:t>o</a:t>
            </a:r>
            <a:endParaRPr lang="en-US">
              <a:latin typeface="Times New Roman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553200" y="4724400"/>
            <a:ext cx="20875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200"/>
              <a:t>3rd root stack</a:t>
            </a:r>
            <a:endParaRPr lang="en-US">
              <a:latin typeface="Times New Roman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46525" y="41275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FNET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23622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</a:t>
            </a:r>
            <a:r>
              <a:rPr lang="en-US" sz="2200"/>
              <a:t>Phase Weighted</a:t>
            </a:r>
          </a:p>
          <a:p>
            <a:r>
              <a:rPr lang="en-US" sz="2200"/>
              <a:t>Stack</a:t>
            </a:r>
            <a:endParaRPr lang="en-US">
              <a:latin typeface="Times New Roman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553200" y="3914775"/>
            <a:ext cx="20955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200"/>
              <a:t>Straight stack</a:t>
            </a:r>
          </a:p>
        </p:txBody>
      </p:sp>
    </p:spTree>
    <p:extLst>
      <p:ext uri="{BB962C8B-B14F-4D97-AF65-F5344CB8AC3E}">
        <p14:creationId xmlns:p14="http://schemas.microsoft.com/office/powerpoint/2010/main" val="321485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g_s2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0" t="19360" r="13399" b="19159"/>
          <a:stretch>
            <a:fillRect/>
          </a:stretch>
        </p:blipFill>
        <p:spPr bwMode="auto">
          <a:xfrm>
            <a:off x="1981200" y="533400"/>
            <a:ext cx="5507038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81000" y="0"/>
            <a:ext cx="8383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Stack Amplitude as a function of time and azimuth, FNET</a:t>
            </a:r>
            <a:endParaRPr lang="en-US">
              <a:latin typeface="Times New Roman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0" y="1757363"/>
            <a:ext cx="19319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01/02/2000</a:t>
            </a:r>
          </a:p>
          <a:p>
            <a:r>
              <a:rPr lang="en-US"/>
              <a:t>Mw 5.7</a:t>
            </a:r>
          </a:p>
          <a:p>
            <a:r>
              <a:rPr lang="en-US">
                <a:latin typeface="Symbol" charset="0"/>
              </a:rPr>
              <a:t>D</a:t>
            </a:r>
            <a:r>
              <a:rPr lang="en-US"/>
              <a:t> = 74.17</a:t>
            </a:r>
            <a:r>
              <a:rPr lang="en-US" baseline="30000"/>
              <a:t>o</a:t>
            </a:r>
            <a:endParaRPr lang="en-US">
              <a:latin typeface="Times New Roman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125" y="3851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>
              <a:latin typeface="Times New Roman" charset="0"/>
            </a:endParaRP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3336925" y="4637088"/>
            <a:ext cx="40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/>
              <a:t>R1</a:t>
            </a:r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4479925" y="53228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/>
              <a:t>R2</a:t>
            </a:r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5334000" y="53340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/>
              <a:t>R3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7620000" y="4876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T = 240 s</a:t>
            </a:r>
          </a:p>
        </p:txBody>
      </p:sp>
    </p:spTree>
    <p:extLst>
      <p:ext uri="{BB962C8B-B14F-4D97-AF65-F5344CB8AC3E}">
        <p14:creationId xmlns:p14="http://schemas.microsoft.com/office/powerpoint/2010/main" val="1271340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ig_s4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7" t="9596" r="12091" b="10606"/>
          <a:stretch>
            <a:fillRect/>
          </a:stretch>
        </p:blipFill>
        <p:spPr bwMode="auto">
          <a:xfrm>
            <a:off x="1920875" y="0"/>
            <a:ext cx="5208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88925" y="1341438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Mw &gt; 6.0</a:t>
            </a:r>
            <a:endParaRPr lang="en-US">
              <a:latin typeface="Times New Roman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946525" y="46038"/>
            <a:ext cx="167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Year 2000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62400" y="3433763"/>
            <a:ext cx="170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</a:t>
            </a:r>
            <a:r>
              <a:rPr lang="en-US"/>
              <a:t>Year 2001</a:t>
            </a: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7451725" y="960438"/>
            <a:ext cx="92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2000</a:t>
            </a: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7543800" y="4800600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2001</a:t>
            </a: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0" y="5410200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 T=240 s</a:t>
            </a:r>
          </a:p>
        </p:txBody>
      </p:sp>
    </p:spTree>
    <p:extLst>
      <p:ext uri="{BB962C8B-B14F-4D97-AF65-F5344CB8AC3E}">
        <p14:creationId xmlns:p14="http://schemas.microsoft.com/office/powerpoint/2010/main" val="1229866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>
                <a:latin typeface="Comic Sans MS" charset="0"/>
              </a:rPr>
              <a:t>Low frequency locations</a:t>
            </a:r>
            <a:endParaRPr lang="en-US">
              <a:latin typeface="Times New Roman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600">
                <a:latin typeface="Comic Sans MS" charset="0"/>
              </a:rPr>
              <a:t>&gt;85% M &gt; 6 earthquakes can be located from low frequency analysis (~240 sec).</a:t>
            </a:r>
          </a:p>
          <a:p>
            <a:r>
              <a:rPr lang="en-US" sz="2600">
                <a:latin typeface="Comic Sans MS" charset="0"/>
              </a:rPr>
              <a:t>Very few </a:t>
            </a:r>
            <a:r>
              <a:rPr lang="ja-JP" altLang="en-US" sz="2600">
                <a:latin typeface="Comic Sans MS" charset="0"/>
              </a:rPr>
              <a:t>“</a:t>
            </a:r>
            <a:r>
              <a:rPr lang="en-US" sz="2600">
                <a:latin typeface="Comic Sans MS" charset="0"/>
              </a:rPr>
              <a:t>other point source</a:t>
            </a:r>
            <a:r>
              <a:rPr lang="ja-JP" altLang="en-US" sz="2600">
                <a:latin typeface="Comic Sans MS" charset="0"/>
              </a:rPr>
              <a:t>”</a:t>
            </a:r>
            <a:r>
              <a:rPr lang="en-US" sz="2600">
                <a:latin typeface="Comic Sans MS" charset="0"/>
              </a:rPr>
              <a:t> events found:</a:t>
            </a:r>
            <a:endParaRPr lang="en-US">
              <a:latin typeface="Comic Sans MS" charset="0"/>
            </a:endParaRPr>
          </a:p>
          <a:p>
            <a:pPr lvl="1"/>
            <a:r>
              <a:rPr lang="en-US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very rare </a:t>
            </a:r>
            <a:r>
              <a:rPr lang="ja-JP" altLang="en-US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“</a:t>
            </a:r>
            <a:r>
              <a:rPr 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Slow earthquakes</a:t>
            </a:r>
            <a:r>
              <a:rPr lang="ja-JP" alt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”</a:t>
            </a:r>
            <a:r>
              <a:rPr 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 (e.g. </a:t>
            </a:r>
            <a:r>
              <a:rPr lang="en-US" sz="2400" i="1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Beroza and Jordan, 1990</a:t>
            </a:r>
            <a:r>
              <a:rPr 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), in contrast to the shorter period band 30-150 sec (e.g. </a:t>
            </a:r>
            <a:r>
              <a:rPr lang="en-US" sz="2400" i="1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Ekström et al., 2003</a:t>
            </a:r>
            <a:r>
              <a:rPr 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).</a:t>
            </a:r>
            <a:endParaRPr lang="en-US" sz="2400">
              <a:latin typeface="Comic Sans MS" charset="0"/>
              <a:ea typeface="ＭＳ Ｐゴシック" charset="0"/>
            </a:endParaRPr>
          </a:p>
          <a:p>
            <a:endParaRPr lang="en-US" sz="2600">
              <a:latin typeface="Comic Sans MS" charset="0"/>
            </a:endParaRPr>
          </a:p>
          <a:p>
            <a:r>
              <a:rPr lang="en-US" sz="2600">
                <a:latin typeface="Comic Sans MS" charset="0"/>
              </a:rPr>
              <a:t>Further analysis:</a:t>
            </a:r>
          </a:p>
          <a:p>
            <a:pPr lvl="1"/>
            <a:r>
              <a:rPr lang="en-US" sz="2400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Distributed sources</a:t>
            </a:r>
          </a:p>
          <a:p>
            <a:pPr lvl="2"/>
            <a:r>
              <a:rPr lang="en-US">
                <a:solidFill>
                  <a:schemeClr val="tx2"/>
                </a:solidFill>
                <a:latin typeface="Comic Sans MS" charset="0"/>
                <a:ea typeface="ＭＳ Ｐゴシック" charset="0"/>
              </a:rPr>
              <a:t>random around the globe?</a:t>
            </a:r>
            <a:endParaRPr lang="en-US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2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fig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" t="4041" r="4575" b="64879"/>
          <a:stretch>
            <a:fillRect/>
          </a:stretch>
        </p:blipFill>
        <p:spPr bwMode="auto">
          <a:xfrm>
            <a:off x="1524000" y="533400"/>
            <a:ext cx="6934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895600" y="381000"/>
            <a:ext cx="889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Times New Roman" charset="0"/>
              </a:rPr>
              <a:t>Japan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72200" y="381000"/>
            <a:ext cx="14414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Times New Roman" charset="0"/>
              </a:rPr>
              <a:t>California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12430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200"/>
              <a:t>6 month</a:t>
            </a:r>
          </a:p>
          <a:p>
            <a:r>
              <a:rPr lang="en-US" sz="2200"/>
              <a:t>average</a:t>
            </a:r>
            <a:endParaRPr lang="en-US">
              <a:latin typeface="Times New Roman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001000" y="4343400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winter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978775" y="4876800"/>
            <a:ext cx="1004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summer</a:t>
            </a:r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136525" y="984250"/>
            <a:ext cx="11715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200"/>
              <a:t>Days</a:t>
            </a:r>
          </a:p>
          <a:p>
            <a:r>
              <a:rPr lang="en-US" sz="2200"/>
              <a:t>without</a:t>
            </a:r>
          </a:p>
          <a:p>
            <a:r>
              <a:rPr lang="en-US" sz="2200"/>
              <a:t>seismic</a:t>
            </a:r>
          </a:p>
          <a:p>
            <a:r>
              <a:rPr lang="en-US" sz="2200"/>
              <a:t>events</a:t>
            </a:r>
            <a:endParaRPr lang="en-US">
              <a:latin typeface="Times New Roman" charset="0"/>
            </a:endParaRP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0" y="0"/>
            <a:ext cx="30400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200"/>
              <a:t>Year 2000  (</a:t>
            </a:r>
            <a:r>
              <a:rPr lang="en-US" sz="2200" i="1"/>
              <a:t>degree 1</a:t>
            </a:r>
            <a:r>
              <a:rPr lang="en-US" sz="2200"/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6365875" y="6521450"/>
            <a:ext cx="2778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i="1"/>
              <a:t>Rhie and Romanowicz, 2004</a:t>
            </a:r>
            <a:endParaRPr lang="en-US"/>
          </a:p>
        </p:txBody>
      </p:sp>
      <p:pic>
        <p:nvPicPr>
          <p:cNvPr id="34827" name="Picture 13" descr="fig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" t="35121" r="1997" b="35353"/>
          <a:stretch>
            <a:fillRect/>
          </a:stretch>
        </p:blipFill>
        <p:spPr bwMode="auto">
          <a:xfrm>
            <a:off x="2362200" y="3962400"/>
            <a:ext cx="55626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8" name="Line 8"/>
          <p:cNvSpPr>
            <a:spLocks noChangeShapeType="1"/>
          </p:cNvSpPr>
          <p:nvPr/>
        </p:nvSpPr>
        <p:spPr bwMode="auto">
          <a:xfrm>
            <a:off x="7391400" y="4495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9"/>
          <p:cNvSpPr>
            <a:spLocks noChangeShapeType="1"/>
          </p:cNvSpPr>
          <p:nvPr/>
        </p:nvSpPr>
        <p:spPr bwMode="auto">
          <a:xfrm>
            <a:off x="7391400" y="5029200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47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Fig_0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t="60606" r="13725" b="10101"/>
          <a:stretch>
            <a:fillRect/>
          </a:stretch>
        </p:blipFill>
        <p:spPr bwMode="auto">
          <a:xfrm>
            <a:off x="0" y="762000"/>
            <a:ext cx="9144000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3276600" y="1676400"/>
            <a:ext cx="0" cy="3124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7010400" y="1676400"/>
            <a:ext cx="0" cy="3124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479925" y="1770063"/>
            <a:ext cx="11721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Summer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828800" y="1831975"/>
            <a:ext cx="103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Winter</a:t>
            </a:r>
            <a:endParaRPr lang="en-US" b="1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7162800" y="1831975"/>
            <a:ext cx="103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000000"/>
                </a:solidFill>
              </a:rPr>
              <a:t>Winter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676400" y="228600"/>
            <a:ext cx="686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Year 2000: Days without earthquakes of M&gt;5.5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828800" y="5567363"/>
            <a:ext cx="3635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/>
              <a:t>Red = BDSN = California</a:t>
            </a:r>
            <a:endParaRPr lang="en-US">
              <a:solidFill>
                <a:schemeClr val="hlink"/>
              </a:solidFill>
            </a:endParaRPr>
          </a:p>
          <a:p>
            <a:r>
              <a:rPr lang="en-US"/>
              <a:t>Blue = FNET = Japan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232525" y="928688"/>
            <a:ext cx="23080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i="1" dirty="0">
                <a:solidFill>
                  <a:srgbClr val="000000"/>
                </a:solidFill>
                <a:latin typeface="Times New Roman" charset="0"/>
              </a:rPr>
              <a:t>Correl. </a:t>
            </a:r>
            <a:r>
              <a:rPr lang="en-US" sz="2000" i="1" dirty="0" err="1">
                <a:solidFill>
                  <a:srgbClr val="000000"/>
                </a:solidFill>
                <a:latin typeface="Times New Roman" charset="0"/>
              </a:rPr>
              <a:t>Coef</a:t>
            </a:r>
            <a:r>
              <a:rPr lang="en-US" sz="2000" i="1" dirty="0">
                <a:solidFill>
                  <a:srgbClr val="000000"/>
                </a:solidFill>
                <a:latin typeface="Times New Roman" charset="0"/>
              </a:rPr>
              <a:t>. =0.78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594350" y="6491288"/>
            <a:ext cx="354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1">
                <a:latin typeface="Times New Roman" charset="0"/>
              </a:rPr>
              <a:t>Rhie and Romanowicz, Nature, 2004</a:t>
            </a:r>
          </a:p>
        </p:txBody>
      </p:sp>
    </p:spTree>
    <p:extLst>
      <p:ext uri="{BB962C8B-B14F-4D97-AF65-F5344CB8AC3E}">
        <p14:creationId xmlns:p14="http://schemas.microsoft.com/office/powerpoint/2010/main" val="265724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FIG4_F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71"/>
          <a:stretch>
            <a:fillRect/>
          </a:stretch>
        </p:blipFill>
        <p:spPr bwMode="auto">
          <a:xfrm>
            <a:off x="0" y="685800"/>
            <a:ext cx="914400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3657600" y="0"/>
            <a:ext cx="2039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Seismic Data</a:t>
            </a:r>
            <a:endParaRPr lang="en-US">
              <a:latin typeface="Times New Roman" charset="0"/>
            </a:endParaRPr>
          </a:p>
        </p:txBody>
      </p:sp>
      <p:pic>
        <p:nvPicPr>
          <p:cNvPr id="36868" name="Picture 5" descr="FIG4_F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03"/>
          <a:stretch>
            <a:fillRect/>
          </a:stretch>
        </p:blipFill>
        <p:spPr bwMode="auto">
          <a:xfrm>
            <a:off x="0" y="3657600"/>
            <a:ext cx="9144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1828800" y="2976563"/>
            <a:ext cx="6218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Significant Wave Height (Topex-Poseidon)</a:t>
            </a: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1447800" y="5872163"/>
            <a:ext cx="120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Winter</a:t>
            </a:r>
            <a:endParaRPr lang="en-US">
              <a:latin typeface="Times New Roman" charset="0"/>
            </a:endParaRPr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6172200" y="5872163"/>
            <a:ext cx="1339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Summer</a:t>
            </a: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5594350" y="6491288"/>
            <a:ext cx="354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i="1">
                <a:latin typeface="Times New Roman" charset="0"/>
              </a:rPr>
              <a:t>Rhie and Romanowicz, Nature, 2004</a:t>
            </a:r>
          </a:p>
        </p:txBody>
      </p:sp>
    </p:spTree>
    <p:extLst>
      <p:ext uri="{BB962C8B-B14F-4D97-AF65-F5344CB8AC3E}">
        <p14:creationId xmlns:p14="http://schemas.microsoft.com/office/powerpoint/2010/main" val="2875704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377</Words>
  <Application>Microsoft Macintosh PowerPoint</Application>
  <PresentationFormat>On-screen Show (4:3)</PresentationFormat>
  <Paragraphs>71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Location of “hum” using an array stacking method</vt:lpstr>
      <vt:lpstr>PowerPoint Presentation</vt:lpstr>
      <vt:lpstr>PowerPoint Presentation</vt:lpstr>
      <vt:lpstr>PowerPoint Presentation</vt:lpstr>
      <vt:lpstr>PowerPoint Presentation</vt:lpstr>
      <vt:lpstr>Low frequency locations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of “hum” using an array stacking method</dc:title>
  <dc:creator>Barbara Romanowicz</dc:creator>
  <cp:lastModifiedBy>Barbara Romanowicz</cp:lastModifiedBy>
  <cp:revision>1</cp:revision>
  <dcterms:created xsi:type="dcterms:W3CDTF">2012-05-19T11:27:43Z</dcterms:created>
  <dcterms:modified xsi:type="dcterms:W3CDTF">2012-05-19T11:35:18Z</dcterms:modified>
</cp:coreProperties>
</file>