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urelieg:Desktop:MENDOCINO:MTcode_M5+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0761135029459144"/>
          <c:y val="0.0239425064496519"/>
          <c:w val="0.885352796896331"/>
          <c:h val="0.860097782087543"/>
        </c:manualLayout>
      </c:layout>
      <c:scatterChart>
        <c:scatterStyle val="lineMarker"/>
        <c:ser>
          <c:idx val="0"/>
          <c:order val="0"/>
          <c:tx>
            <c:v>lp/hp 0.045 0.018</c:v>
          </c:tx>
          <c:spPr>
            <a:ln w="28575">
              <a:noFill/>
            </a:ln>
          </c:spPr>
          <c:marker>
            <c:symbol val="diamond"/>
            <c:size val="12"/>
          </c:marker>
          <c:yVal>
            <c:numRef>
              <c:f>'lphp 0.018-0.045'!$W$6:$W$27</c:f>
              <c:numCache>
                <c:formatCode>General</c:formatCode>
                <c:ptCount val="22"/>
                <c:pt idx="0">
                  <c:v>79.56</c:v>
                </c:pt>
                <c:pt idx="1">
                  <c:v>69.81</c:v>
                </c:pt>
                <c:pt idx="2">
                  <c:v>71.3</c:v>
                </c:pt>
                <c:pt idx="3">
                  <c:v>73.82</c:v>
                </c:pt>
                <c:pt idx="4">
                  <c:v>69.7</c:v>
                </c:pt>
                <c:pt idx="5">
                  <c:v>75.93</c:v>
                </c:pt>
                <c:pt idx="6">
                  <c:v>78.92</c:v>
                </c:pt>
                <c:pt idx="7">
                  <c:v>75.39</c:v>
                </c:pt>
                <c:pt idx="8">
                  <c:v>74.47</c:v>
                </c:pt>
                <c:pt idx="9">
                  <c:v>78.16</c:v>
                </c:pt>
                <c:pt idx="10">
                  <c:v>67.8</c:v>
                </c:pt>
                <c:pt idx="11">
                  <c:v>80.35</c:v>
                </c:pt>
                <c:pt idx="12">
                  <c:v>84.68000000000001</c:v>
                </c:pt>
                <c:pt idx="13">
                  <c:v>70.32</c:v>
                </c:pt>
                <c:pt idx="14">
                  <c:v>69.19</c:v>
                </c:pt>
                <c:pt idx="15">
                  <c:v>79.62</c:v>
                </c:pt>
                <c:pt idx="16">
                  <c:v>75.63</c:v>
                </c:pt>
                <c:pt idx="17">
                  <c:v>70.66999999999998</c:v>
                </c:pt>
                <c:pt idx="18">
                  <c:v>58.53</c:v>
                </c:pt>
                <c:pt idx="19">
                  <c:v>79.43</c:v>
                </c:pt>
                <c:pt idx="20">
                  <c:v>79.92</c:v>
                </c:pt>
                <c:pt idx="21">
                  <c:v>76.1</c:v>
                </c:pt>
              </c:numCache>
            </c:numRef>
          </c:yVal>
        </c:ser>
        <c:ser>
          <c:idx val="1"/>
          <c:order val="1"/>
          <c:tx>
            <c:v>bp 0.02-0.05 p2</c:v>
          </c:tx>
          <c:spPr>
            <a:ln w="28575">
              <a:noFill/>
            </a:ln>
          </c:spPr>
          <c:yVal>
            <c:numRef>
              <c:f>'bp 0.02-0.05'!$K$3:$K$24</c:f>
              <c:numCache>
                <c:formatCode>General</c:formatCode>
                <c:ptCount val="22"/>
                <c:pt idx="0">
                  <c:v>79.16</c:v>
                </c:pt>
                <c:pt idx="1">
                  <c:v>70.89</c:v>
                </c:pt>
                <c:pt idx="2">
                  <c:v>73.7</c:v>
                </c:pt>
                <c:pt idx="3">
                  <c:v>74.21</c:v>
                </c:pt>
                <c:pt idx="4">
                  <c:v>73.01</c:v>
                </c:pt>
                <c:pt idx="5">
                  <c:v>75.48</c:v>
                </c:pt>
                <c:pt idx="6">
                  <c:v>78.7</c:v>
                </c:pt>
                <c:pt idx="7">
                  <c:v>75.29</c:v>
                </c:pt>
                <c:pt idx="8">
                  <c:v>74.48</c:v>
                </c:pt>
                <c:pt idx="9">
                  <c:v>80.21</c:v>
                </c:pt>
                <c:pt idx="10">
                  <c:v>66.92</c:v>
                </c:pt>
                <c:pt idx="11">
                  <c:v>79.66</c:v>
                </c:pt>
                <c:pt idx="12">
                  <c:v>84.16</c:v>
                </c:pt>
                <c:pt idx="13">
                  <c:v>71.68000000000001</c:v>
                </c:pt>
                <c:pt idx="14">
                  <c:v>68.64</c:v>
                </c:pt>
                <c:pt idx="15">
                  <c:v>74.82</c:v>
                </c:pt>
                <c:pt idx="18">
                  <c:v>57.27</c:v>
                </c:pt>
                <c:pt idx="19">
                  <c:v>78.82</c:v>
                </c:pt>
                <c:pt idx="21">
                  <c:v>76.36</c:v>
                </c:pt>
              </c:numCache>
            </c:numRef>
          </c:yVal>
        </c:ser>
        <c:ser>
          <c:idx val="2"/>
          <c:order val="2"/>
          <c:tx>
            <c:v>lp/hp 0.05-0.02 p 1</c:v>
          </c:tx>
          <c:spPr>
            <a:ln w="28575">
              <a:noFill/>
            </a:ln>
          </c:spPr>
          <c:yVal>
            <c:numRef>
              <c:f>'lphp 0.02-0.05'!$P$6:$P$27</c:f>
              <c:numCache>
                <c:formatCode>General</c:formatCode>
                <c:ptCount val="22"/>
                <c:pt idx="0">
                  <c:v>75.58</c:v>
                </c:pt>
                <c:pt idx="1">
                  <c:v>70.04</c:v>
                </c:pt>
                <c:pt idx="2">
                  <c:v>70.82</c:v>
                </c:pt>
                <c:pt idx="3">
                  <c:v>72.28</c:v>
                </c:pt>
                <c:pt idx="4">
                  <c:v>71.41</c:v>
                </c:pt>
                <c:pt idx="5">
                  <c:v>71.91</c:v>
                </c:pt>
                <c:pt idx="6">
                  <c:v>76.47</c:v>
                </c:pt>
                <c:pt idx="7">
                  <c:v>71.72</c:v>
                </c:pt>
                <c:pt idx="8">
                  <c:v>72.29</c:v>
                </c:pt>
                <c:pt idx="9">
                  <c:v>74.38</c:v>
                </c:pt>
                <c:pt idx="10">
                  <c:v>63.0</c:v>
                </c:pt>
                <c:pt idx="11">
                  <c:v>76.39</c:v>
                </c:pt>
                <c:pt idx="12">
                  <c:v>80.64</c:v>
                </c:pt>
                <c:pt idx="13">
                  <c:v>69.45</c:v>
                </c:pt>
                <c:pt idx="14">
                  <c:v>64.65000000000001</c:v>
                </c:pt>
                <c:pt idx="16">
                  <c:v>69.15000000000001</c:v>
                </c:pt>
                <c:pt idx="18">
                  <c:v>52.34</c:v>
                </c:pt>
                <c:pt idx="19">
                  <c:v>69.81</c:v>
                </c:pt>
                <c:pt idx="21">
                  <c:v>75.23</c:v>
                </c:pt>
              </c:numCache>
            </c:numRef>
          </c:yVal>
        </c:ser>
        <c:axId val="459346136"/>
        <c:axId val="459353304"/>
      </c:scatterChart>
      <c:valAx>
        <c:axId val="4593461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Earthquake</a:t>
                </a:r>
              </a:p>
            </c:rich>
          </c:tx>
          <c:layout/>
        </c:title>
        <c:tickLblPos val="nextTo"/>
        <c:crossAx val="459353304"/>
        <c:crosses val="autoZero"/>
        <c:crossBetween val="midCat"/>
      </c:valAx>
      <c:valAx>
        <c:axId val="459353304"/>
        <c:scaling>
          <c:orientation val="minMax"/>
          <c:min val="50.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Variance reduction (%)</a:t>
                </a:r>
              </a:p>
            </c:rich>
          </c:tx>
          <c:layout/>
        </c:title>
        <c:numFmt formatCode="General" sourceLinked="1"/>
        <c:tickLblPos val="nextTo"/>
        <c:crossAx val="4593461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2038940181904"/>
          <c:y val="0.0361153086192509"/>
          <c:w val="0.139944309552811"/>
          <c:h val="0.118077346464179"/>
        </c:manualLayout>
      </c:layout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2BC9-ACE0-CE42-8FC3-8A996029E6D0}" type="datetimeFigureOut">
              <a:rPr lang="en-US" smtClean="0"/>
              <a:pPr/>
              <a:t>3/14/11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D14F0-571B-C045-A4F8-2B3D290B2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.pdf"/><Relationship Id="rId5" Type="http://schemas.openxmlformats.org/officeDocument/2006/relationships/image" Target="../media/image301.png"/><Relationship Id="rId6" Type="http://schemas.openxmlformats.org/officeDocument/2006/relationships/image" Target="../media/image17.pdf"/><Relationship Id="rId7" Type="http://schemas.openxmlformats.org/officeDocument/2006/relationships/image" Target="../media/image3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8.pdf"/><Relationship Id="rId5" Type="http://schemas.openxmlformats.org/officeDocument/2006/relationships/image" Target="../media/image341.png"/><Relationship Id="rId6" Type="http://schemas.openxmlformats.org/officeDocument/2006/relationships/image" Target="../media/image19.pdf"/><Relationship Id="rId7" Type="http://schemas.openxmlformats.org/officeDocument/2006/relationships/image" Target="../media/image3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.pdf"/><Relationship Id="rId5" Type="http://schemas.openxmlformats.org/officeDocument/2006/relationships/image" Target="../media/image381.png"/><Relationship Id="rId6" Type="http://schemas.openxmlformats.org/officeDocument/2006/relationships/image" Target="../media/image21.pdf"/><Relationship Id="rId7" Type="http://schemas.openxmlformats.org/officeDocument/2006/relationships/image" Target="../media/image4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6" Type="http://schemas.openxmlformats.org/officeDocument/2006/relationships/image" Target="../media/image25.pdf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df"/><Relationship Id="rId13" Type="http://schemas.openxmlformats.org/officeDocument/2006/relationships/image" Target="../media/image42.png"/><Relationship Id="rId14" Type="http://schemas.openxmlformats.org/officeDocument/2006/relationships/image" Target="../media/image43.pdf"/><Relationship Id="rId15" Type="http://schemas.openxmlformats.org/officeDocument/2006/relationships/image" Target="../media/image44.png"/><Relationship Id="rId16" Type="http://schemas.openxmlformats.org/officeDocument/2006/relationships/image" Target="../media/image7.pdf"/><Relationship Id="rId1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Relationship Id="rId4" Type="http://schemas.openxmlformats.org/officeDocument/2006/relationships/image" Target="../media/image33.pdf"/><Relationship Id="rId5" Type="http://schemas.openxmlformats.org/officeDocument/2006/relationships/image" Target="../media/image34.png"/><Relationship Id="rId6" Type="http://schemas.openxmlformats.org/officeDocument/2006/relationships/image" Target="../media/image35.pdf"/><Relationship Id="rId7" Type="http://schemas.openxmlformats.org/officeDocument/2006/relationships/image" Target="../media/image36.png"/><Relationship Id="rId8" Type="http://schemas.openxmlformats.org/officeDocument/2006/relationships/image" Target="../media/image37.pdf"/><Relationship Id="rId9" Type="http://schemas.openxmlformats.org/officeDocument/2006/relationships/image" Target="../media/image38.png"/><Relationship Id="rId10" Type="http://schemas.openxmlformats.org/officeDocument/2006/relationships/image" Target="../media/image39.pd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df"/><Relationship Id="rId3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d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d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df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df"/><Relationship Id="rId5" Type="http://schemas.openxmlformats.org/officeDocument/2006/relationships/image" Target="../media/image10.png"/><Relationship Id="rId6" Type="http://schemas.openxmlformats.org/officeDocument/2006/relationships/image" Target="../media/image7.pdf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8.pdf"/><Relationship Id="rId5" Type="http://schemas.openxmlformats.org/officeDocument/2006/relationships/image" Target="../media/image14.png"/><Relationship Id="rId6" Type="http://schemas.openxmlformats.org/officeDocument/2006/relationships/image" Target="../media/image9.pdf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df"/><Relationship Id="rId5" Type="http://schemas.openxmlformats.org/officeDocument/2006/relationships/image" Target="../media/image18.png"/><Relationship Id="rId6" Type="http://schemas.openxmlformats.org/officeDocument/2006/relationships/image" Target="../media/image11.pdf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pdf"/><Relationship Id="rId5" Type="http://schemas.openxmlformats.org/officeDocument/2006/relationships/image" Target="../media/image221.png"/><Relationship Id="rId6" Type="http://schemas.openxmlformats.org/officeDocument/2006/relationships/image" Target="../media/image13.pdf"/><Relationship Id="rId7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4.pdf"/><Relationship Id="rId5" Type="http://schemas.openxmlformats.org/officeDocument/2006/relationships/image" Target="../media/image261.png"/><Relationship Id="rId6" Type="http://schemas.openxmlformats.org/officeDocument/2006/relationships/image" Target="../media/image15.pdf"/><Relationship Id="rId7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Detecting M8+ earthquakes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Mw8.9/9.1 Japan earthquake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0" y="-58134"/>
            <a:ext cx="2802082" cy="3458067"/>
          </a:xfrm>
          <a:prstGeom prst="rect">
            <a:avLst/>
          </a:prstGeom>
        </p:spPr>
      </p:pic>
      <p:pic>
        <p:nvPicPr>
          <p:cNvPr id="3" name="Picture 2" descr="acc_NRD10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4244" t="11067" r="3437" b="130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4244" t="11067" r="3437" b="13044"/>
              <a:stretch>
                <a:fillRect/>
              </a:stretch>
            </p:blipFill>
          </mc:Fallback>
        </mc:AlternateContent>
        <p:spPr>
          <a:xfrm>
            <a:off x="3303559" y="0"/>
            <a:ext cx="5584881" cy="354754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vel_NRD10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6212" t="11111" r="3636" b="1333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l="6212" t="11111" r="3636" b="13333"/>
              <a:stretch>
                <a:fillRect/>
              </a:stretch>
            </p:blipFill>
          </mc:Fallback>
        </mc:AlternateContent>
        <p:spPr>
          <a:xfrm>
            <a:off x="3460436" y="3352800"/>
            <a:ext cx="5454964" cy="35327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0" y="4419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NRD</a:t>
            </a:r>
          </a:p>
          <a:p>
            <a:r>
              <a:rPr lang="en-US" dirty="0" smtClean="0"/>
              <a:t>441.65 km</a:t>
            </a:r>
          </a:p>
          <a:p>
            <a:r>
              <a:rPr lang="en-US" dirty="0" smtClean="0"/>
              <a:t>221 degrees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0" y="-58134"/>
            <a:ext cx="2802082" cy="3458067"/>
          </a:xfrm>
          <a:prstGeom prst="rect">
            <a:avLst/>
          </a:prstGeom>
        </p:spPr>
      </p:pic>
      <p:pic>
        <p:nvPicPr>
          <p:cNvPr id="3" name="Picture 2" descr="acc_KND50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7071" t="11111" r="3636" b="1333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7071" t="11111" r="3636" b="13333"/>
              <a:stretch>
                <a:fillRect/>
              </a:stretch>
            </p:blipFill>
          </mc:Fallback>
        </mc:AlternateContent>
        <p:spPr>
          <a:xfrm>
            <a:off x="3285565" y="0"/>
            <a:ext cx="5432125" cy="35517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vel_KND50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6212" t="11111" r="2778" b="1333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l="6212" t="11111" r="2778" b="13333"/>
              <a:stretch>
                <a:fillRect/>
              </a:stretch>
            </p:blipFill>
          </mc:Fallback>
        </mc:AlternateContent>
        <p:spPr>
          <a:xfrm>
            <a:off x="3285565" y="3373241"/>
            <a:ext cx="5432125" cy="34847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28600" y="4648200"/>
            <a:ext cx="257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KND</a:t>
            </a:r>
          </a:p>
          <a:p>
            <a:r>
              <a:rPr lang="en-US" dirty="0" smtClean="0"/>
              <a:t>453.42 km</a:t>
            </a:r>
          </a:p>
          <a:p>
            <a:r>
              <a:rPr lang="en-US" dirty="0" smtClean="0"/>
              <a:t>240 degrees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0" y="-58134"/>
            <a:ext cx="2802082" cy="3458067"/>
          </a:xfrm>
          <a:prstGeom prst="rect">
            <a:avLst/>
          </a:prstGeom>
        </p:spPr>
      </p:pic>
      <p:pic>
        <p:nvPicPr>
          <p:cNvPr id="3" name="Picture 2" descr="acc_SMD50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6164" t="11067" r="3262" b="1326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6164" t="11067" r="3262" b="13269"/>
              <a:stretch>
                <a:fillRect/>
              </a:stretch>
            </p:blipFill>
          </mc:Fallback>
        </mc:AlternateContent>
        <p:spPr>
          <a:xfrm>
            <a:off x="3312547" y="3149"/>
            <a:ext cx="5262108" cy="339678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vel_SMD50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6338" t="10390" r="3611" b="1326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l="6338" t="10390" r="3611" b="13269"/>
              <a:stretch>
                <a:fillRect/>
              </a:stretch>
            </p:blipFill>
          </mc:Fallback>
        </mc:AlternateContent>
        <p:spPr>
          <a:xfrm>
            <a:off x="3333521" y="3424611"/>
            <a:ext cx="5241134" cy="34333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28600" y="4495800"/>
            <a:ext cx="257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SMD</a:t>
            </a:r>
          </a:p>
          <a:p>
            <a:r>
              <a:rPr lang="en-US" dirty="0" smtClean="0"/>
              <a:t>456.7 km</a:t>
            </a:r>
          </a:p>
          <a:p>
            <a:r>
              <a:rPr lang="en-US" dirty="0" smtClean="0"/>
              <a:t>240 degrees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0" y="-58134"/>
            <a:ext cx="2802082" cy="3458067"/>
          </a:xfrm>
          <a:prstGeom prst="rect">
            <a:avLst/>
          </a:prstGeom>
        </p:spPr>
      </p:pic>
      <p:pic>
        <p:nvPicPr>
          <p:cNvPr id="3" name="Picture 2" descr="acc_OS131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466" t="10841" r="3088" b="13495"/>
              <a:stretch>
                <a:fillRect/>
              </a:stretch>
            </p:blipFill>
          </mc:Choice>
          <mc:Fallback>
            <p:blipFill>
              <a:blip r:embed="rId5"/>
              <a:srcRect l="5466" t="10841" r="3088" b="13495"/>
              <a:stretch>
                <a:fillRect/>
              </a:stretch>
            </p:blipFill>
          </mc:Fallback>
        </mc:AlternateContent>
        <p:spPr>
          <a:xfrm>
            <a:off x="3173270" y="0"/>
            <a:ext cx="5510475" cy="352316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vel_OS131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6212" t="11111" r="3671" b="13333"/>
              <a:stretch>
                <a:fillRect/>
              </a:stretch>
            </p:blipFill>
          </mc:Choice>
          <mc:Fallback>
            <p:blipFill>
              <a:blip r:embed="rId7"/>
              <a:srcRect l="6212" t="11111" r="3671" b="13333"/>
              <a:stretch>
                <a:fillRect/>
              </a:stretch>
            </p:blipFill>
          </mc:Fallback>
        </mc:AlternateContent>
        <p:spPr>
          <a:xfrm>
            <a:off x="3276600" y="3399933"/>
            <a:ext cx="5337623" cy="345806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0" y="4419600"/>
            <a:ext cx="2802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</a:t>
            </a:r>
          </a:p>
          <a:p>
            <a:r>
              <a:rPr lang="en-US" dirty="0" smtClean="0"/>
              <a:t>479.29 km</a:t>
            </a:r>
          </a:p>
          <a:p>
            <a:r>
              <a:rPr lang="en-US" dirty="0" smtClean="0"/>
              <a:t>215.09 degrees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_raw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9646" t="13333" r="12222" b="13333"/>
              <a:stretch>
                <a:fillRect/>
              </a:stretch>
            </p:blipFill>
          </mc:Choice>
          <mc:Fallback>
            <p:blipFill>
              <a:blip r:embed="rId3"/>
              <a:srcRect l="9646" t="13333" r="12222" b="13333"/>
              <a:stretch>
                <a:fillRect/>
              </a:stretch>
            </p:blipFill>
          </mc:Fallback>
        </mc:AlternateContent>
        <p:spPr>
          <a:xfrm>
            <a:off x="990600" y="914400"/>
            <a:ext cx="69342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37" y="164068"/>
            <a:ext cx="129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WDC - EAST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8_comp_ea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788" t="4444" r="10505" b="5556"/>
              <a:stretch>
                <a:fillRect/>
              </a:stretch>
            </p:blipFill>
          </mc:Choice>
          <mc:Fallback>
            <p:blipFill>
              <a:blip r:embed="rId3"/>
              <a:srcRect l="8788" t="4444" r="10505" b="5556"/>
              <a:stretch>
                <a:fillRect/>
              </a:stretch>
            </p:blipFill>
          </mc:Fallback>
        </mc:AlternateContent>
        <p:spPr>
          <a:xfrm>
            <a:off x="914400" y="304800"/>
            <a:ext cx="71628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l_hum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763" t="12222" r="53692" b="12222"/>
              <a:stretch>
                <a:fillRect/>
              </a:stretch>
            </p:blipFill>
          </mc:Choice>
          <mc:Fallback>
            <p:blipFill>
              <a:blip r:embed="rId3"/>
              <a:srcRect l="4763" t="12222" r="53692" b="12222"/>
              <a:stretch>
                <a:fillRect/>
              </a:stretch>
            </p:blipFill>
          </mc:Fallback>
        </mc:AlternateContent>
        <p:spPr>
          <a:xfrm>
            <a:off x="1216163" y="0"/>
            <a:ext cx="2060437" cy="2895600"/>
          </a:xfrm>
          <a:prstGeom prst="rect">
            <a:avLst/>
          </a:prstGeom>
        </p:spPr>
      </p:pic>
      <p:pic>
        <p:nvPicPr>
          <p:cNvPr id="3" name="Picture 2" descr="vel_orv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055" t="12848" r="54368" b="12329"/>
              <a:stretch>
                <a:fillRect/>
              </a:stretch>
            </p:blipFill>
          </mc:Choice>
          <mc:Fallback>
            <p:blipFill>
              <a:blip r:embed="rId5"/>
              <a:srcRect l="5055" t="12848" r="54368" b="12329"/>
              <a:stretch>
                <a:fillRect/>
              </a:stretch>
            </p:blipFill>
          </mc:Fallback>
        </mc:AlternateContent>
        <p:spPr>
          <a:xfrm>
            <a:off x="5206858" y="0"/>
            <a:ext cx="2032142" cy="2895600"/>
          </a:xfrm>
          <a:prstGeom prst="rect">
            <a:avLst/>
          </a:prstGeom>
        </p:spPr>
      </p:pic>
      <p:pic>
        <p:nvPicPr>
          <p:cNvPr id="4" name="Picture 3" descr="vel_WD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4909" t="12848" r="4417" b="12518"/>
              <a:stretch>
                <a:fillRect/>
              </a:stretch>
            </p:blipFill>
          </mc:Choice>
          <mc:Fallback>
            <p:blipFill>
              <a:blip r:embed="rId7"/>
              <a:srcRect l="4909" t="12848" r="4417" b="12518"/>
              <a:stretch>
                <a:fillRect/>
              </a:stretch>
            </p:blipFill>
          </mc:Fallback>
        </mc:AlternateContent>
        <p:spPr>
          <a:xfrm>
            <a:off x="-23671" y="3982665"/>
            <a:ext cx="4520730" cy="2875335"/>
          </a:xfrm>
          <a:prstGeom prst="rect">
            <a:avLst/>
          </a:prstGeom>
        </p:spPr>
      </p:pic>
      <p:pic>
        <p:nvPicPr>
          <p:cNvPr id="5" name="Picture 4" descr="vel_ybh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l="5055" t="12659" r="4563" b="11951"/>
              <a:stretch>
                <a:fillRect/>
              </a:stretch>
            </p:blipFill>
          </mc:Choice>
          <mc:Fallback>
            <p:blipFill>
              <a:blip r:embed="rId9"/>
              <a:srcRect l="5055" t="12659" r="4563" b="11951"/>
              <a:stretch>
                <a:fillRect/>
              </a:stretch>
            </p:blipFill>
          </mc:Fallback>
        </mc:AlternateContent>
        <p:spPr>
          <a:xfrm>
            <a:off x="4683004" y="3982665"/>
            <a:ext cx="4460996" cy="2875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2222758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207.5 km</a:t>
            </a:r>
          </a:p>
          <a:p>
            <a:r>
              <a:rPr lang="en-US" sz="1200" dirty="0" smtClean="0"/>
              <a:t>319 km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223571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320.5 km</a:t>
            </a:r>
          </a:p>
          <a:p>
            <a:r>
              <a:rPr lang="en-US" sz="1200" dirty="0" smtClean="0"/>
              <a:t>255.4 km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220685" y="624573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186.7 km</a:t>
            </a:r>
          </a:p>
          <a:p>
            <a:r>
              <a:rPr lang="en-US" sz="1200" dirty="0" smtClean="0"/>
              <a:t>175.2 km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898784" y="619390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168.6 km</a:t>
            </a:r>
          </a:p>
          <a:p>
            <a:r>
              <a:rPr lang="en-US" sz="1200" dirty="0" smtClean="0"/>
              <a:t>244.8 km</a:t>
            </a:r>
          </a:p>
        </p:txBody>
      </p:sp>
      <p:pic>
        <p:nvPicPr>
          <p:cNvPr id="10" name="Picture 9" descr="map_M8_draft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rcRect l="2851" t="3779" r="66093" b="68635"/>
              <a:stretch>
                <a:fillRect/>
              </a:stretch>
            </p:blipFill>
          </mc:Choice>
          <mc:Fallback>
            <p:blipFill>
              <a:blip r:embed="rId11"/>
              <a:srcRect l="2851" t="3779" r="66093" b="68635"/>
              <a:stretch>
                <a:fillRect/>
              </a:stretch>
            </p:blipFill>
          </mc:Fallback>
        </mc:AlternateContent>
        <p:spPr>
          <a:xfrm>
            <a:off x="-23671" y="2235715"/>
            <a:ext cx="1396922" cy="16058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vel_hum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rcRect l="53678" t="13037" r="4563" b="12140"/>
              <a:stretch>
                <a:fillRect/>
              </a:stretch>
            </p:blipFill>
          </mc:Choice>
          <mc:Fallback>
            <p:blipFill>
              <a:blip r:embed="rId13"/>
              <a:srcRect l="53678" t="13037" r="4563" b="12140"/>
              <a:stretch>
                <a:fillRect/>
              </a:stretch>
            </p:blipFill>
          </mc:Fallback>
        </mc:AlternateContent>
        <p:spPr>
          <a:xfrm>
            <a:off x="3190614" y="33511"/>
            <a:ext cx="2067186" cy="2862089"/>
          </a:xfrm>
          <a:prstGeom prst="rect">
            <a:avLst/>
          </a:prstGeom>
        </p:spPr>
      </p:pic>
      <p:pic>
        <p:nvPicPr>
          <p:cNvPr id="12" name="Picture 11" descr="vel_orv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rcRect l="54116" t="12659" r="4563" b="12518"/>
              <a:stretch>
                <a:fillRect/>
              </a:stretch>
            </p:blipFill>
          </mc:Choice>
          <mc:Fallback>
            <p:blipFill>
              <a:blip r:embed="rId15"/>
              <a:srcRect l="54116" t="12659" r="4563" b="12518"/>
              <a:stretch>
                <a:fillRect/>
              </a:stretch>
            </p:blipFill>
          </mc:Fallback>
        </mc:AlternateContent>
        <p:spPr>
          <a:xfrm>
            <a:off x="7173540" y="0"/>
            <a:ext cx="2046660" cy="2863709"/>
          </a:xfrm>
          <a:prstGeom prst="rect">
            <a:avLst/>
          </a:prstGeom>
        </p:spPr>
      </p:pic>
      <p:pic>
        <p:nvPicPr>
          <p:cNvPr id="13" name="Picture 12" descr="vel_ERI_155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rcRect l="54847" t="11017" r="3512" b="13507"/>
              <a:stretch>
                <a:fillRect/>
              </a:stretch>
            </p:blipFill>
          </mc:Choice>
          <mc:Fallback>
            <p:blipFill>
              <a:blip r:embed="rId17"/>
              <a:srcRect l="54847" t="11017" r="3512" b="13507"/>
              <a:stretch>
                <a:fillRect/>
              </a:stretch>
            </p:blipFill>
          </mc:Fallback>
        </mc:AlternateContent>
        <p:spPr>
          <a:xfrm>
            <a:off x="-23671" y="1192465"/>
            <a:ext cx="2431991" cy="340627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Detecting 23 M4+ earthquakes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ndo_MTco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24752" y="533400"/>
            <a:ext cx="8184777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76200"/>
            <a:ext cx="1960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</a:t>
            </a:r>
          </a:p>
          <a:p>
            <a:r>
              <a:rPr lang="en-US" dirty="0" err="1" smtClean="0"/>
              <a:t>lp</a:t>
            </a:r>
            <a:r>
              <a:rPr lang="en-US" dirty="0" smtClean="0"/>
              <a:t> co 0.045 </a:t>
            </a:r>
            <a:r>
              <a:rPr lang="en-US" dirty="0" err="1" smtClean="0"/>
              <a:t>p</a:t>
            </a:r>
            <a:r>
              <a:rPr lang="en-US" dirty="0" smtClean="0"/>
              <a:t> 1 </a:t>
            </a:r>
            <a:r>
              <a:rPr lang="en-US" dirty="0" err="1" smtClean="0"/>
              <a:t>n</a:t>
            </a:r>
            <a:r>
              <a:rPr lang="en-US" dirty="0" smtClean="0"/>
              <a:t> 1</a:t>
            </a:r>
          </a:p>
          <a:p>
            <a:r>
              <a:rPr lang="en-US" dirty="0"/>
              <a:t>h</a:t>
            </a:r>
            <a:r>
              <a:rPr lang="en-US" dirty="0" smtClean="0"/>
              <a:t>p co 0.018 </a:t>
            </a:r>
            <a:r>
              <a:rPr lang="en-US" dirty="0" err="1" smtClean="0"/>
              <a:t>p</a:t>
            </a:r>
            <a:r>
              <a:rPr lang="en-US" dirty="0" smtClean="0"/>
              <a:t> 1 </a:t>
            </a:r>
            <a:r>
              <a:rPr lang="en-US" dirty="0" err="1" smtClean="0"/>
              <a:t>n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0915" y="-76200"/>
            <a:ext cx="1960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Instead of </a:t>
            </a:r>
          </a:p>
          <a:p>
            <a:r>
              <a:rPr lang="en-US" dirty="0" err="1"/>
              <a:t>l</a:t>
            </a:r>
            <a:r>
              <a:rPr lang="en-US" dirty="0" err="1" smtClean="0"/>
              <a:t>p</a:t>
            </a:r>
            <a:r>
              <a:rPr lang="en-US" dirty="0" smtClean="0"/>
              <a:t> co 0.050 </a:t>
            </a:r>
            <a:r>
              <a:rPr lang="en-US" dirty="0" err="1" smtClean="0"/>
              <a:t>p</a:t>
            </a:r>
            <a:r>
              <a:rPr lang="en-US" dirty="0" smtClean="0"/>
              <a:t> 1 </a:t>
            </a:r>
            <a:r>
              <a:rPr lang="en-US" dirty="0" err="1" smtClean="0"/>
              <a:t>n</a:t>
            </a:r>
            <a:r>
              <a:rPr lang="en-US" dirty="0" smtClean="0"/>
              <a:t> 1</a:t>
            </a:r>
          </a:p>
          <a:p>
            <a:r>
              <a:rPr lang="en-US" dirty="0"/>
              <a:t>h</a:t>
            </a:r>
            <a:r>
              <a:rPr lang="en-US" dirty="0" smtClean="0"/>
              <a:t>p co 0.020 </a:t>
            </a:r>
            <a:r>
              <a:rPr lang="en-US" dirty="0" err="1" smtClean="0"/>
              <a:t>p</a:t>
            </a:r>
            <a:r>
              <a:rPr lang="en-US" dirty="0" smtClean="0"/>
              <a:t> 1 </a:t>
            </a:r>
            <a:r>
              <a:rPr lang="en-US" dirty="0" err="1" smtClean="0"/>
              <a:t>n</a:t>
            </a:r>
            <a:r>
              <a:rPr lang="en-US" dirty="0" smtClean="0"/>
              <a:t> 1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282754" y="511594"/>
          <a:ext cx="8578491" cy="5834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pa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3182" t="17778" r="12614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3182" t="17778" r="12614" b="4444"/>
              <a:stretch>
                <a:fillRect/>
              </a:stretch>
            </p:blipFill>
          </mc:Fallback>
        </mc:AlternateContent>
        <p:spPr>
          <a:xfrm>
            <a:off x="0" y="76200"/>
            <a:ext cx="5482203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359" y="381000"/>
            <a:ext cx="2458641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100" y="3352800"/>
            <a:ext cx="2120900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6564868"/>
            <a:ext cx="478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the finite fault model of Gavin Hayes, USGS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do_M5MTco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778" t="15556" r="5354" b="4444"/>
              <a:stretch>
                <a:fillRect/>
              </a:stretch>
            </p:blipFill>
          </mc:Choice>
          <mc:Fallback>
            <p:blipFill>
              <a:blip r:embed="rId3"/>
              <a:srcRect l="2778" t="15556" r="5354" b="4444"/>
              <a:stretch>
                <a:fillRect/>
              </a:stretch>
            </p:blipFill>
          </mc:Fallback>
        </mc:AlternateContent>
        <p:spPr>
          <a:xfrm>
            <a:off x="0" y="0"/>
            <a:ext cx="5486400" cy="3691784"/>
          </a:xfrm>
          <a:prstGeom prst="rect">
            <a:avLst/>
          </a:prstGeom>
        </p:spPr>
      </p:pic>
      <p:pic>
        <p:nvPicPr>
          <p:cNvPr id="3" name="Picture 2" descr="mendo_MTco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4494" t="3322" r="3727"/>
              <a:stretch>
                <a:fillRect/>
              </a:stretch>
            </p:blipFill>
          </mc:Choice>
          <mc:Fallback>
            <p:blipFill>
              <a:blip r:embed="rId5"/>
              <a:srcRect l="4494" t="3322" r="3727"/>
              <a:stretch>
                <a:fillRect/>
              </a:stretch>
            </p:blipFill>
          </mc:Fallback>
        </mc:AlternateContent>
        <p:spPr>
          <a:xfrm>
            <a:off x="3398588" y="2971800"/>
            <a:ext cx="5804111" cy="4724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/>
          <p:cNvSpPr txBox="1"/>
          <p:nvPr/>
        </p:nvSpPr>
        <p:spPr>
          <a:xfrm>
            <a:off x="6096000" y="914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lp</a:t>
            </a:r>
            <a:r>
              <a:rPr lang="en-US" dirty="0" smtClean="0"/>
              <a:t> co 0.05 </a:t>
            </a:r>
            <a:r>
              <a:rPr lang="en-US" dirty="0" err="1" smtClean="0"/>
              <a:t>p</a:t>
            </a:r>
            <a:r>
              <a:rPr lang="en-US" dirty="0" smtClean="0"/>
              <a:t> 1 </a:t>
            </a:r>
            <a:r>
              <a:rPr lang="en-US" dirty="0" err="1" smtClean="0"/>
              <a:t>n</a:t>
            </a:r>
            <a:r>
              <a:rPr lang="en-US" dirty="0" smtClean="0"/>
              <a:t> 1</a:t>
            </a:r>
          </a:p>
          <a:p>
            <a:r>
              <a:rPr lang="en-US" dirty="0" smtClean="0"/>
              <a:t>hp co 0.02 </a:t>
            </a:r>
            <a:r>
              <a:rPr lang="en-US" dirty="0" err="1" smtClean="0"/>
              <a:t>p</a:t>
            </a:r>
            <a:r>
              <a:rPr lang="en-US" dirty="0" smtClean="0"/>
              <a:t> 1 </a:t>
            </a:r>
            <a:r>
              <a:rPr lang="en-US" dirty="0" err="1" smtClean="0"/>
              <a:t>n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029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lp</a:t>
            </a:r>
            <a:r>
              <a:rPr lang="en-US" dirty="0" smtClean="0"/>
              <a:t> co 0.045 </a:t>
            </a:r>
            <a:r>
              <a:rPr lang="en-US" dirty="0" err="1" smtClean="0"/>
              <a:t>p</a:t>
            </a:r>
            <a:r>
              <a:rPr lang="en-US" dirty="0" smtClean="0"/>
              <a:t> 1 </a:t>
            </a:r>
            <a:r>
              <a:rPr lang="en-US" dirty="0" err="1" smtClean="0"/>
              <a:t>n</a:t>
            </a:r>
            <a:r>
              <a:rPr lang="en-US" dirty="0" smtClean="0"/>
              <a:t> 1</a:t>
            </a:r>
          </a:p>
          <a:p>
            <a:r>
              <a:rPr lang="en-US" dirty="0" smtClean="0"/>
              <a:t>hp co 0.018 </a:t>
            </a:r>
            <a:r>
              <a:rPr lang="en-US" dirty="0" err="1" smtClean="0"/>
              <a:t>p</a:t>
            </a:r>
            <a:r>
              <a:rPr lang="en-US" dirty="0" smtClean="0"/>
              <a:t> 1 </a:t>
            </a:r>
            <a:r>
              <a:rPr lang="en-US" dirty="0" err="1" smtClean="0"/>
              <a:t>n</a:t>
            </a:r>
            <a:r>
              <a:rPr lang="en-US" dirty="0" smtClean="0"/>
              <a:t> 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598" y="2203024"/>
          <a:ext cx="7924802" cy="1680916"/>
        </p:xfrm>
        <a:graphic>
          <a:graphicData uri="http://schemas.openxmlformats.org/drawingml/2006/table">
            <a:tbl>
              <a:tblPr/>
              <a:tblGrid>
                <a:gridCol w="2051677"/>
                <a:gridCol w="1174625"/>
                <a:gridCol w="1174625"/>
                <a:gridCol w="1174625"/>
                <a:gridCol w="1174625"/>
                <a:gridCol w="1174625"/>
              </a:tblGrid>
              <a:tr h="420229"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latin typeface="Verdana"/>
                      </a:endParaRP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Horizontal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Vertical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Time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Magnitude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VR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bp co 0.02-0.05 p 2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20.18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19.86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0:00:04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0.09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74.39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lp/hp 0.02-0.05 p 1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25.52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21.05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0:00:05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0.10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70.92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lp/hp 0.018-0.045 p 1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18.70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18.04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0:00:03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Verdana"/>
                        </a:rPr>
                        <a:t>0.10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latin typeface="Verdana"/>
                        </a:rPr>
                        <a:t>74.38</a:t>
                      </a:r>
                    </a:p>
                  </a:txBody>
                  <a:tcPr marL="12047" marR="12047" marT="120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1143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Comparison between the different filters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1176" t="4444" r="18366" b="333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1176" t="4444" r="18366" b="3333"/>
              <a:stretch>
                <a:fillRect/>
              </a:stretch>
            </p:blipFill>
          </mc:Fallback>
        </mc:AlternateContent>
        <p:spPr>
          <a:xfrm>
            <a:off x="2438400" y="17106"/>
            <a:ext cx="4038600" cy="6840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1676400" y="14533"/>
            <a:ext cx="5545282" cy="6843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pan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0" y="-58134"/>
            <a:ext cx="2802082" cy="3458067"/>
          </a:xfrm>
          <a:prstGeom prst="rect">
            <a:avLst/>
          </a:prstGeom>
        </p:spPr>
      </p:pic>
      <p:pic>
        <p:nvPicPr>
          <p:cNvPr id="5" name="Picture 4" descr="acc_ERI_155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4893" t="11575" r="3444" b="1341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4893" t="11575" r="3444" b="13417"/>
              <a:stretch>
                <a:fillRect/>
              </a:stretch>
            </p:blipFill>
          </mc:Fallback>
        </mc:AlternateContent>
        <p:spPr>
          <a:xfrm>
            <a:off x="3429000" y="0"/>
            <a:ext cx="5220621" cy="330109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 descr="vel_ERI_155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6274" t="11017" r="3512" b="1350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l="6274" t="11017" r="3512" b="13507"/>
              <a:stretch>
                <a:fillRect/>
              </a:stretch>
            </p:blipFill>
          </mc:Fallback>
        </mc:AlternateContent>
        <p:spPr>
          <a:xfrm>
            <a:off x="3429000" y="3451729"/>
            <a:ext cx="5268853" cy="34062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/>
          <p:cNvSpPr txBox="1"/>
          <p:nvPr/>
        </p:nvSpPr>
        <p:spPr>
          <a:xfrm>
            <a:off x="0" y="4114800"/>
            <a:ext cx="3165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</a:t>
            </a:r>
          </a:p>
          <a:p>
            <a:r>
              <a:rPr lang="en-US" dirty="0" smtClean="0"/>
              <a:t>370.7 km from USGS epicenter</a:t>
            </a:r>
          </a:p>
          <a:p>
            <a:r>
              <a:rPr lang="en-US" dirty="0" smtClean="0"/>
              <a:t>219 deg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2710934"/>
            <a:ext cx="81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cm/</a:t>
            </a:r>
            <a:r>
              <a:rPr lang="en-US" dirty="0" err="1" smtClean="0"/>
              <a:t>s/s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2678668"/>
            <a:ext cx="81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cm/</a:t>
            </a:r>
            <a:r>
              <a:rPr lang="en-US" dirty="0" err="1" smtClean="0"/>
              <a:t>s/s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68669" y="6248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cm/</a:t>
            </a:r>
            <a:r>
              <a:rPr lang="en-US" dirty="0" err="1" smtClean="0"/>
              <a:t>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03290" y="62161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cm/</a:t>
            </a:r>
            <a:r>
              <a:rPr lang="en-US" dirty="0" err="1" smtClean="0"/>
              <a:t>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77200" y="3119735"/>
            <a:ext cx="1140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lp</a:t>
            </a:r>
            <a:r>
              <a:rPr lang="en-US" sz="1200" dirty="0" smtClean="0"/>
              <a:t> co 0.01 </a:t>
            </a:r>
            <a:r>
              <a:rPr lang="en-US" sz="1200" dirty="0" err="1" smtClean="0"/>
              <a:t>p</a:t>
            </a:r>
            <a:r>
              <a:rPr lang="en-US" sz="1200" dirty="0" smtClean="0"/>
              <a:t> 1</a:t>
            </a:r>
          </a:p>
          <a:p>
            <a:r>
              <a:rPr lang="en-US" sz="1200" dirty="0" smtClean="0"/>
              <a:t>hp co 0.005 </a:t>
            </a:r>
            <a:r>
              <a:rPr lang="en-US" sz="1200" dirty="0" err="1" smtClean="0"/>
              <a:t>p</a:t>
            </a:r>
            <a:r>
              <a:rPr lang="en-US" sz="1200" dirty="0" smtClean="0"/>
              <a:t> 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0" y="-58134"/>
            <a:ext cx="2802082" cy="3458067"/>
          </a:xfrm>
          <a:prstGeom prst="rect">
            <a:avLst/>
          </a:prstGeom>
        </p:spPr>
      </p:pic>
      <p:pic>
        <p:nvPicPr>
          <p:cNvPr id="3" name="Picture 2" descr="acc_KHZ10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6164" t="11067" r="3437" b="1349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6164" t="11067" r="3437" b="13495"/>
              <a:stretch>
                <a:fillRect/>
              </a:stretch>
            </p:blipFill>
          </mc:Fallback>
        </mc:AlternateContent>
        <p:spPr>
          <a:xfrm>
            <a:off x="3505200" y="55888"/>
            <a:ext cx="5185908" cy="334404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vel_KHZ10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6164" t="11067" r="3786" b="1372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l="6164" t="11067" r="3786" b="13721"/>
              <a:stretch>
                <a:fillRect/>
              </a:stretch>
            </p:blipFill>
          </mc:Fallback>
        </mc:AlternateContent>
        <p:spPr>
          <a:xfrm>
            <a:off x="3505200" y="3399933"/>
            <a:ext cx="5153763" cy="332621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0" y="4114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KHZ</a:t>
            </a:r>
          </a:p>
          <a:p>
            <a:r>
              <a:rPr lang="en-US" dirty="0" smtClean="0"/>
              <a:t>439.04 km</a:t>
            </a:r>
          </a:p>
          <a:p>
            <a:r>
              <a:rPr lang="en-US" dirty="0" smtClean="0"/>
              <a:t>220 degrees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0" y="-58134"/>
            <a:ext cx="2802082" cy="3458067"/>
          </a:xfrm>
          <a:prstGeom prst="rect">
            <a:avLst/>
          </a:prstGeom>
        </p:spPr>
      </p:pic>
      <p:pic>
        <p:nvPicPr>
          <p:cNvPr id="3" name="Picture 2" descr="acc_TKD07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5815" t="10841" r="3611" b="1372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5815" t="10841" r="3611" b="13721"/>
              <a:stretch>
                <a:fillRect/>
              </a:stretch>
            </p:blipFill>
          </mc:Fallback>
        </mc:AlternateContent>
        <p:spPr>
          <a:xfrm>
            <a:off x="3577834" y="1"/>
            <a:ext cx="5355208" cy="344656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vel_TKD07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5989" t="11293" r="3262" b="1372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l="5989" t="11293" r="3262" b="13721"/>
              <a:stretch>
                <a:fillRect/>
              </a:stretch>
            </p:blipFill>
          </mc:Fallback>
        </mc:AlternateContent>
        <p:spPr>
          <a:xfrm>
            <a:off x="3655277" y="3475796"/>
            <a:ext cx="5297052" cy="338220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304800" y="4191000"/>
            <a:ext cx="2497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TKD</a:t>
            </a:r>
          </a:p>
          <a:p>
            <a:r>
              <a:rPr lang="en-US" dirty="0" smtClean="0"/>
              <a:t>440.1 km </a:t>
            </a:r>
          </a:p>
          <a:p>
            <a:r>
              <a:rPr lang="en-US" dirty="0" smtClean="0"/>
              <a:t>221 degrees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0" y="-58134"/>
            <a:ext cx="2802082" cy="3458067"/>
          </a:xfrm>
          <a:prstGeom prst="rect">
            <a:avLst/>
          </a:prstGeom>
        </p:spPr>
      </p:pic>
      <p:pic>
        <p:nvPicPr>
          <p:cNvPr id="3" name="Picture 2" descr="acc_CT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5291" t="11067" r="3611" b="1349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5291" t="11067" r="3611" b="13495"/>
              <a:stretch>
                <a:fillRect/>
              </a:stretch>
            </p:blipFill>
          </mc:Fallback>
        </mc:AlternateContent>
        <p:spPr>
          <a:xfrm>
            <a:off x="3404235" y="30980"/>
            <a:ext cx="5446467" cy="348515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vel_CT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5989" t="11067" r="3262" b="1326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l="5989" t="11067" r="3262" b="13269"/>
              <a:stretch>
                <a:fillRect/>
              </a:stretch>
            </p:blipFill>
          </mc:Fallback>
        </mc:AlternateContent>
        <p:spPr>
          <a:xfrm>
            <a:off x="3478235" y="3426319"/>
            <a:ext cx="5350187" cy="34469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152400" y="4343400"/>
            <a:ext cx="264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CTS</a:t>
            </a:r>
          </a:p>
          <a:p>
            <a:r>
              <a:rPr lang="en-US" dirty="0" smtClean="0"/>
              <a:t>441.21 km</a:t>
            </a:r>
          </a:p>
          <a:p>
            <a:r>
              <a:rPr lang="en-US" dirty="0" smtClean="0"/>
              <a:t>221 degrees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2614" t="12222" b="44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2614" t="12222" b="4444"/>
              <a:stretch>
                <a:fillRect/>
              </a:stretch>
            </p:blipFill>
          </mc:Fallback>
        </mc:AlternateContent>
        <p:spPr>
          <a:xfrm>
            <a:off x="0" y="-58134"/>
            <a:ext cx="2802082" cy="3458067"/>
          </a:xfrm>
          <a:prstGeom prst="rect">
            <a:avLst/>
          </a:prstGeom>
        </p:spPr>
      </p:pic>
      <p:pic>
        <p:nvPicPr>
          <p:cNvPr id="3" name="Picture 2" descr="acc_SKW10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5640" t="10841" r="3786" b="1372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5640" t="10841" r="3786" b="13721"/>
              <a:stretch>
                <a:fillRect/>
              </a:stretch>
            </p:blipFill>
          </mc:Fallback>
        </mc:AlternateContent>
        <p:spPr>
          <a:xfrm>
            <a:off x="3505200" y="-6388"/>
            <a:ext cx="5456244" cy="35115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vel_SKW10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5354" t="11111" r="3636" b="1333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l="5354" t="11111" r="3636" b="13333"/>
              <a:stretch>
                <a:fillRect/>
              </a:stretch>
            </p:blipFill>
          </mc:Fallback>
        </mc:AlternateContent>
        <p:spPr>
          <a:xfrm>
            <a:off x="3505200" y="3399933"/>
            <a:ext cx="5410200" cy="347069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0" y="4114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SKW</a:t>
            </a:r>
          </a:p>
          <a:p>
            <a:r>
              <a:rPr lang="en-US" dirty="0" smtClean="0"/>
              <a:t>441.56 km</a:t>
            </a:r>
          </a:p>
          <a:p>
            <a:r>
              <a:rPr lang="en-US" dirty="0" smtClean="0"/>
              <a:t>220.87 degrees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243</Words>
  <Application>Microsoft Macintosh PowerPoint</Application>
  <PresentationFormat>On-screen Show (4:3)</PresentationFormat>
  <Paragraphs>82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Detecting M8+ earthquakes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Detecting 23 M4+ earthquakes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M8+ earthquakes</dc:title>
  <dc:creator>Aurelie Guilhem</dc:creator>
  <cp:lastModifiedBy>Aurelie Guilhem</cp:lastModifiedBy>
  <cp:revision>10</cp:revision>
  <dcterms:created xsi:type="dcterms:W3CDTF">2011-03-14T16:39:59Z</dcterms:created>
  <dcterms:modified xsi:type="dcterms:W3CDTF">2011-03-14T17:01:55Z</dcterms:modified>
</cp:coreProperties>
</file>