
<file path=[Content_Types].xml><?xml version="1.0" encoding="utf-8"?>
<Types xmlns="http://schemas.openxmlformats.org/package/2006/content-types">
  <Default Extension="bin" ContentType="application/vnd.openxmlformats-officedocument.presentationml.printerSettings"/>
  <Default Extension="rels" ContentType="application/vnd.openxmlformats-package.relationships+xml"/>
  <Override PartName="/ppt/slides/slide14.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44.xml" ContentType="application/vnd.openxmlformats-officedocument.presentationml.slide+xml"/>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theme/themeOverride1.xml" ContentType="application/vnd.openxmlformats-officedocument.themeOverr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slides/slide49.xml" ContentType="application/vnd.openxmlformats-officedocument.presentationml.slide+xml"/>
  <Override PartName="/ppt/slides/slide42.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Default Extension="wmf" ContentType="image/x-wmf"/>
  <Override PartName="/ppt/slides/slide41.xml" ContentType="application/vnd.openxmlformats-officedocument.presentationml.slide+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slides/slide47.xml" ContentType="application/vnd.openxmlformats-officedocument.presentationml.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Default Extension="gif" ContentType="image/gif"/>
  <Override PartName="/ppt/slides/slide6.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31.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57"/>
  </p:notesMasterIdLst>
  <p:sldIdLst>
    <p:sldId id="256" r:id="rId2"/>
    <p:sldId id="257" r:id="rId3"/>
    <p:sldId id="259" r:id="rId4"/>
    <p:sldId id="258" r:id="rId5"/>
    <p:sldId id="260" r:id="rId6"/>
    <p:sldId id="261" r:id="rId7"/>
    <p:sldId id="301" r:id="rId8"/>
    <p:sldId id="262" r:id="rId9"/>
    <p:sldId id="300" r:id="rId10"/>
    <p:sldId id="263" r:id="rId11"/>
    <p:sldId id="297" r:id="rId12"/>
    <p:sldId id="299" r:id="rId13"/>
    <p:sldId id="298" r:id="rId14"/>
    <p:sldId id="302" r:id="rId15"/>
    <p:sldId id="303" r:id="rId16"/>
    <p:sldId id="304" r:id="rId17"/>
    <p:sldId id="264" r:id="rId18"/>
    <p:sldId id="265" r:id="rId19"/>
    <p:sldId id="266" r:id="rId20"/>
    <p:sldId id="267" r:id="rId21"/>
    <p:sldId id="288" r:id="rId22"/>
    <p:sldId id="305" r:id="rId23"/>
    <p:sldId id="268" r:id="rId24"/>
    <p:sldId id="280" r:id="rId25"/>
    <p:sldId id="277" r:id="rId26"/>
    <p:sldId id="279" r:id="rId27"/>
    <p:sldId id="307" r:id="rId28"/>
    <p:sldId id="282" r:id="rId29"/>
    <p:sldId id="269" r:id="rId30"/>
    <p:sldId id="275" r:id="rId31"/>
    <p:sldId id="289" r:id="rId32"/>
    <p:sldId id="272" r:id="rId33"/>
    <p:sldId id="283" r:id="rId34"/>
    <p:sldId id="308" r:id="rId35"/>
    <p:sldId id="312" r:id="rId36"/>
    <p:sldId id="314" r:id="rId37"/>
    <p:sldId id="316" r:id="rId38"/>
    <p:sldId id="317" r:id="rId39"/>
    <p:sldId id="318" r:id="rId40"/>
    <p:sldId id="319" r:id="rId41"/>
    <p:sldId id="320" r:id="rId42"/>
    <p:sldId id="321" r:id="rId43"/>
    <p:sldId id="322" r:id="rId44"/>
    <p:sldId id="323" r:id="rId45"/>
    <p:sldId id="324" r:id="rId46"/>
    <p:sldId id="325" r:id="rId47"/>
    <p:sldId id="315" r:id="rId48"/>
    <p:sldId id="293" r:id="rId49"/>
    <p:sldId id="294" r:id="rId50"/>
    <p:sldId id="295" r:id="rId51"/>
    <p:sldId id="290" r:id="rId52"/>
    <p:sldId id="291" r:id="rId53"/>
    <p:sldId id="286" r:id="rId54"/>
    <p:sldId id="306" r:id="rId55"/>
    <p:sldId id="285"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94660"/>
  </p:normalViewPr>
  <p:slideViewPr>
    <p:cSldViewPr snapToObjects="1">
      <p:cViewPr varScale="1">
        <p:scale>
          <a:sx n="77" d="100"/>
          <a:sy n="77" d="100"/>
        </p:scale>
        <p:origin x="-1144"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BE7A0C-8DB8-7E4B-8D63-A4BAD72604BD}" type="datetimeFigureOut">
              <a:rPr lang="en-US" smtClean="0"/>
              <a:pPr/>
              <a:t>10/19/09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D8DDBD-F31A-B044-A415-B7772F8424E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CD8DDBD-F31A-B044-A415-B7772F8424EF}" type="slidenum">
              <a:rPr lang="en-US" smtClean="0"/>
              <a:pPr/>
              <a:t>17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F22393-FDEA-B542-86E7-78B80082160F}" type="slidenum">
              <a:rPr lang="en-US"/>
              <a:pPr/>
              <a:t>25</a:t>
            </a:fld>
            <a:endParaRPr lang="en-US"/>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r>
              <a:rPr lang="en-US"/>
              <a:t>Figure 1.  a) Map of station locations for the Global Seismographic Network with realtime or near-real time data availability from the Sumatra Andaman Islands earthquake, showing distance in degrees. b) Six hours of vertical ground shaking forthe Sumatra-Andaman Islands Earthquake at GSN stations worldwide displayed against distance from the source.  The ground motions are dominated by surface waves (Rayleigh waves), which produced peak-to-peak amplitudes of over 1 cm (see scale at lower right) everywhere on Earth's surface.  The series of major arrivals at each station involve R1  (Rayleigh wave that travels along the minor great circle arc), R2 (Rayleigh wave traveling along the major great circle arc), R3 (the same pulse asR1, but with an additional global circuit), and R4 (the same pulse as R2 with an additional global circuit). Signals for a large (Mw=7.1) aftershock are visible at the closest stations at a time delay of about 200 minutes.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9D8CEC-051A-5945-9B32-74456447C031}" type="datetimeFigureOut">
              <a:rPr lang="en-US" smtClean="0"/>
              <a:pPr/>
              <a:t>10/19/09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4BA0A-429B-9247-BF1F-FADABD9105B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9D8CEC-051A-5945-9B32-74456447C031}" type="datetimeFigureOut">
              <a:rPr lang="en-US" smtClean="0"/>
              <a:pPr/>
              <a:t>10/19/09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4BA0A-429B-9247-BF1F-FADABD9105B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9D8CEC-051A-5945-9B32-74456447C031}" type="datetimeFigureOut">
              <a:rPr lang="en-US" smtClean="0"/>
              <a:pPr/>
              <a:t>10/19/09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4BA0A-429B-9247-BF1F-FADABD9105B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9D8CEC-051A-5945-9B32-74456447C031}" type="datetimeFigureOut">
              <a:rPr lang="en-US" smtClean="0"/>
              <a:pPr/>
              <a:t>10/19/09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4BA0A-429B-9247-BF1F-FADABD9105B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9D8CEC-051A-5945-9B32-74456447C031}" type="datetimeFigureOut">
              <a:rPr lang="en-US" smtClean="0"/>
              <a:pPr/>
              <a:t>10/19/09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4BA0A-429B-9247-BF1F-FADABD9105B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9D8CEC-051A-5945-9B32-74456447C031}" type="datetimeFigureOut">
              <a:rPr lang="en-US" smtClean="0"/>
              <a:pPr/>
              <a:t>10/19/09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84BA0A-429B-9247-BF1F-FADABD9105B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9D8CEC-051A-5945-9B32-74456447C031}" type="datetimeFigureOut">
              <a:rPr lang="en-US" smtClean="0"/>
              <a:pPr/>
              <a:t>10/19/09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84BA0A-429B-9247-BF1F-FADABD9105B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9D8CEC-051A-5945-9B32-74456447C031}" type="datetimeFigureOut">
              <a:rPr lang="en-US" smtClean="0"/>
              <a:pPr/>
              <a:t>10/19/09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84BA0A-429B-9247-BF1F-FADABD9105B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9D8CEC-051A-5945-9B32-74456447C031}" type="datetimeFigureOut">
              <a:rPr lang="en-US" smtClean="0"/>
              <a:pPr/>
              <a:t>10/19/09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84BA0A-429B-9247-BF1F-FADABD9105B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9D8CEC-051A-5945-9B32-74456447C031}" type="datetimeFigureOut">
              <a:rPr lang="en-US" smtClean="0"/>
              <a:pPr/>
              <a:t>10/19/09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84BA0A-429B-9247-BF1F-FADABD9105B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9D8CEC-051A-5945-9B32-74456447C031}" type="datetimeFigureOut">
              <a:rPr lang="en-US" smtClean="0"/>
              <a:pPr/>
              <a:t>10/19/09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84BA0A-429B-9247-BF1F-FADABD9105B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omic Sans MS"/>
              </a:defRPr>
            </a:lvl1pPr>
          </a:lstStyle>
          <a:p>
            <a:fld id="{D89D8CEC-051A-5945-9B32-74456447C031}" type="datetimeFigureOut">
              <a:rPr lang="en-US" smtClean="0"/>
              <a:pPr/>
              <a:t>10/19/09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omic Sans MS"/>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omic Sans MS"/>
              </a:defRPr>
            </a:lvl1pPr>
          </a:lstStyle>
          <a:p>
            <a:fld id="{7C84BA0A-429B-9247-BF1F-FADABD9105B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Comic Sans MS"/>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omic Sans MS"/>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omic Sans MS"/>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omic Sans MS"/>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omic Sans M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 Id="rId3"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 Id="rId3"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13.gi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gif"/><Relationship Id="rId5"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9.gif"/><Relationship Id="rId4" Type="http://schemas.openxmlformats.org/officeDocument/2006/relationships/image" Target="../media/image15.jpeg"/><Relationship Id="rId5" Type="http://schemas.openxmlformats.org/officeDocument/2006/relationships/image" Target="../media/image20.gif"/><Relationship Id="rId1" Type="http://schemas.openxmlformats.org/officeDocument/2006/relationships/slideLayout" Target="../slideLayouts/slideLayout7.xml"/><Relationship Id="rId2" Type="http://schemas.openxmlformats.org/officeDocument/2006/relationships/image" Target="../media/image18.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 Id="rId3"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image" Target="../media/image29.jpeg"/><Relationship Id="rId8"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 Id="rId3"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 Id="rId3"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7.xml"/><Relationship Id="rId3"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7"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 Id="rId3" Type="http://schemas.openxmlformats.org/officeDocument/2006/relationships/image" Target="../media/image5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64.w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 Id="rId3" Type="http://schemas.openxmlformats.org/officeDocument/2006/relationships/image" Target="../media/image66.wmf"/></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FFFF00"/>
                </a:solidFill>
              </a:rPr>
              <a:t>Women in Science: my own case study</a:t>
            </a:r>
            <a:endParaRPr lang="en-US" dirty="0">
              <a:solidFill>
                <a:srgbClr val="FFFF00"/>
              </a:solidFill>
            </a:endParaRPr>
          </a:p>
        </p:txBody>
      </p:sp>
      <p:sp>
        <p:nvSpPr>
          <p:cNvPr id="3" name="Subtitle 2"/>
          <p:cNvSpPr>
            <a:spLocks noGrp="1"/>
          </p:cNvSpPr>
          <p:nvPr>
            <p:ph type="subTitle" idx="1"/>
          </p:nvPr>
        </p:nvSpPr>
        <p:spPr/>
        <p:txBody>
          <a:bodyPr>
            <a:normAutofit fontScale="62500" lnSpcReduction="20000"/>
          </a:bodyPr>
          <a:lstStyle/>
          <a:p>
            <a:r>
              <a:rPr lang="en-US" dirty="0" smtClean="0"/>
              <a:t>Barbara Romanowicz</a:t>
            </a:r>
          </a:p>
          <a:p>
            <a:r>
              <a:rPr lang="en-US" dirty="0" smtClean="0"/>
              <a:t>University of California at Berkeley</a:t>
            </a:r>
          </a:p>
          <a:p>
            <a:endParaRPr lang="en-US" dirty="0" smtClean="0"/>
          </a:p>
          <a:p>
            <a:r>
              <a:rPr lang="en-US" i="1" dirty="0" smtClean="0"/>
              <a:t>Sponsored by the Li Ka </a:t>
            </a:r>
            <a:r>
              <a:rPr lang="en-US" i="1" dirty="0" err="1" smtClean="0"/>
              <a:t>Shing</a:t>
            </a:r>
            <a:r>
              <a:rPr lang="en-US" i="1" dirty="0" smtClean="0"/>
              <a:t> Foundation</a:t>
            </a:r>
          </a:p>
          <a:p>
            <a:r>
              <a:rPr lang="en-US" i="1" dirty="0" smtClean="0"/>
              <a:t>Women in Science Distinguished Speaker Series</a:t>
            </a:r>
            <a:endParaRPr lang="en-US"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609601"/>
            <a:ext cx="8229600" cy="5791200"/>
          </a:xfrm>
        </p:spPr>
        <p:txBody>
          <a:bodyPr>
            <a:normAutofit/>
          </a:bodyPr>
          <a:lstStyle/>
          <a:p>
            <a:r>
              <a:rPr lang="en-US" dirty="0" smtClean="0"/>
              <a:t>1967: </a:t>
            </a:r>
            <a:r>
              <a:rPr lang="en-US" dirty="0" err="1" smtClean="0"/>
              <a:t>Baccalauréat</a:t>
            </a:r>
            <a:r>
              <a:rPr lang="en-US" dirty="0" smtClean="0"/>
              <a:t> </a:t>
            </a:r>
            <a:r>
              <a:rPr lang="en-US" dirty="0" smtClean="0"/>
              <a:t>Mathematics section</a:t>
            </a:r>
          </a:p>
          <a:p>
            <a:r>
              <a:rPr lang="en-US" dirty="0" smtClean="0"/>
              <a:t>1967-70: </a:t>
            </a:r>
            <a:r>
              <a:rPr lang="en-US" dirty="0" err="1" smtClean="0"/>
              <a:t>Préparation</a:t>
            </a:r>
            <a:r>
              <a:rPr lang="en-US" dirty="0" smtClean="0"/>
              <a:t> </a:t>
            </a:r>
            <a:r>
              <a:rPr lang="en-US" dirty="0" err="1" smtClean="0"/>
              <a:t>Ecole</a:t>
            </a:r>
            <a:r>
              <a:rPr lang="en-US" dirty="0" smtClean="0"/>
              <a:t> </a:t>
            </a:r>
            <a:r>
              <a:rPr lang="en-US" dirty="0" err="1" smtClean="0"/>
              <a:t>Normale</a:t>
            </a:r>
            <a:r>
              <a:rPr lang="en-US" dirty="0" smtClean="0"/>
              <a:t> </a:t>
            </a:r>
            <a:r>
              <a:rPr lang="en-US" dirty="0" err="1" smtClean="0"/>
              <a:t>Supérieure</a:t>
            </a:r>
            <a:r>
              <a:rPr lang="en-US" dirty="0" smtClean="0"/>
              <a:t>, </a:t>
            </a:r>
            <a:r>
              <a:rPr lang="en-US" dirty="0" smtClean="0"/>
              <a:t>Mathematics</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609601"/>
            <a:ext cx="8229600" cy="5791200"/>
          </a:xfrm>
        </p:spPr>
        <p:txBody>
          <a:bodyPr>
            <a:normAutofit/>
          </a:bodyPr>
          <a:lstStyle/>
          <a:p>
            <a:r>
              <a:rPr lang="en-US" dirty="0" smtClean="0"/>
              <a:t>1967: </a:t>
            </a:r>
            <a:r>
              <a:rPr lang="en-US" dirty="0" err="1" smtClean="0"/>
              <a:t>Baccalauréat</a:t>
            </a:r>
            <a:r>
              <a:rPr lang="en-US" dirty="0" smtClean="0"/>
              <a:t> </a:t>
            </a:r>
            <a:r>
              <a:rPr lang="en-US" dirty="0" smtClean="0"/>
              <a:t>Mathematics section</a:t>
            </a:r>
          </a:p>
          <a:p>
            <a:r>
              <a:rPr lang="en-US" dirty="0" smtClean="0"/>
              <a:t>1967-70: </a:t>
            </a:r>
            <a:r>
              <a:rPr lang="en-US" dirty="0" err="1" smtClean="0"/>
              <a:t>Préparation</a:t>
            </a:r>
            <a:r>
              <a:rPr lang="en-US" dirty="0" smtClean="0"/>
              <a:t> </a:t>
            </a:r>
            <a:r>
              <a:rPr lang="en-US" dirty="0" err="1" smtClean="0"/>
              <a:t>Ecole</a:t>
            </a:r>
            <a:r>
              <a:rPr lang="en-US" dirty="0" smtClean="0"/>
              <a:t> </a:t>
            </a:r>
            <a:r>
              <a:rPr lang="en-US" dirty="0" err="1" smtClean="0"/>
              <a:t>Normale</a:t>
            </a:r>
            <a:r>
              <a:rPr lang="en-US" dirty="0" smtClean="0"/>
              <a:t> </a:t>
            </a:r>
            <a:r>
              <a:rPr lang="en-US" dirty="0" err="1" smtClean="0"/>
              <a:t>Supérieure</a:t>
            </a:r>
            <a:r>
              <a:rPr lang="en-US" dirty="0" smtClean="0"/>
              <a:t>, Mathematics</a:t>
            </a:r>
          </a:p>
          <a:p>
            <a:r>
              <a:rPr lang="en-US" dirty="0" smtClean="0"/>
              <a:t>1970-73: Bachelor’s degree in Pure </a:t>
            </a:r>
            <a:r>
              <a:rPr lang="en-US" dirty="0" smtClean="0"/>
              <a:t>Mathematics, </a:t>
            </a:r>
            <a:r>
              <a:rPr lang="en-US" dirty="0" err="1" smtClean="0"/>
              <a:t>Agrégation</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609601"/>
            <a:ext cx="8229600" cy="5791200"/>
          </a:xfrm>
        </p:spPr>
        <p:txBody>
          <a:bodyPr>
            <a:normAutofit/>
          </a:bodyPr>
          <a:lstStyle/>
          <a:p>
            <a:r>
              <a:rPr lang="en-US" dirty="0" smtClean="0"/>
              <a:t>1967: </a:t>
            </a:r>
            <a:r>
              <a:rPr lang="en-US" dirty="0" err="1" smtClean="0"/>
              <a:t>Baccalauréat</a:t>
            </a:r>
            <a:r>
              <a:rPr lang="en-US" dirty="0" smtClean="0"/>
              <a:t> </a:t>
            </a:r>
            <a:r>
              <a:rPr lang="en-US" dirty="0" smtClean="0"/>
              <a:t>Mathematics section</a:t>
            </a:r>
          </a:p>
          <a:p>
            <a:r>
              <a:rPr lang="en-US" dirty="0" smtClean="0"/>
              <a:t>1967-70: </a:t>
            </a:r>
            <a:r>
              <a:rPr lang="en-US" dirty="0" err="1" smtClean="0"/>
              <a:t>Préparation</a:t>
            </a:r>
            <a:r>
              <a:rPr lang="en-US" dirty="0" smtClean="0"/>
              <a:t> </a:t>
            </a:r>
            <a:r>
              <a:rPr lang="en-US" dirty="0" err="1" smtClean="0"/>
              <a:t>Ecole</a:t>
            </a:r>
            <a:r>
              <a:rPr lang="en-US" dirty="0" smtClean="0"/>
              <a:t> </a:t>
            </a:r>
            <a:r>
              <a:rPr lang="en-US" dirty="0" err="1" smtClean="0"/>
              <a:t>Normale</a:t>
            </a:r>
            <a:r>
              <a:rPr lang="en-US" dirty="0" smtClean="0"/>
              <a:t> </a:t>
            </a:r>
            <a:r>
              <a:rPr lang="en-US" dirty="0" err="1" smtClean="0"/>
              <a:t>Supérieure</a:t>
            </a:r>
            <a:r>
              <a:rPr lang="en-US" dirty="0" smtClean="0"/>
              <a:t>, Mathematics</a:t>
            </a:r>
          </a:p>
          <a:p>
            <a:r>
              <a:rPr lang="en-US" dirty="0" smtClean="0"/>
              <a:t>1970-73: Bachelor’s degree in Pure </a:t>
            </a:r>
            <a:r>
              <a:rPr lang="en-US" dirty="0" smtClean="0"/>
              <a:t>Mathematics, </a:t>
            </a:r>
            <a:r>
              <a:rPr lang="en-US" dirty="0" err="1" smtClean="0"/>
              <a:t>Agrégation</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6" name="Picture 5" descr="800px-Möbius_strip.jpg"/>
          <p:cNvPicPr>
            <a:picLocks noChangeAspect="1"/>
          </p:cNvPicPr>
          <p:nvPr/>
        </p:nvPicPr>
        <p:blipFill>
          <a:blip r:embed="rId2"/>
          <a:stretch>
            <a:fillRect/>
          </a:stretch>
        </p:blipFill>
        <p:spPr>
          <a:xfrm>
            <a:off x="1295400" y="4267200"/>
            <a:ext cx="2708787" cy="1679448"/>
          </a:xfrm>
          <a:prstGeom prst="rect">
            <a:avLst/>
          </a:prstGeom>
        </p:spPr>
      </p:pic>
      <p:sp>
        <p:nvSpPr>
          <p:cNvPr id="9" name="TextBox 8"/>
          <p:cNvSpPr txBox="1"/>
          <p:nvPr/>
        </p:nvSpPr>
        <p:spPr>
          <a:xfrm>
            <a:off x="1981200" y="3740896"/>
            <a:ext cx="1031051" cy="369332"/>
          </a:xfrm>
          <a:prstGeom prst="rect">
            <a:avLst/>
          </a:prstGeom>
          <a:noFill/>
        </p:spPr>
        <p:txBody>
          <a:bodyPr wrap="none" rtlCol="0">
            <a:spAutoFit/>
          </a:bodyPr>
          <a:lstStyle/>
          <a:p>
            <a:r>
              <a:rPr lang="en-US" dirty="0" smtClean="0"/>
              <a:t>Topology</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609601"/>
            <a:ext cx="8229600" cy="5791200"/>
          </a:xfrm>
        </p:spPr>
        <p:txBody>
          <a:bodyPr>
            <a:normAutofit/>
          </a:bodyPr>
          <a:lstStyle/>
          <a:p>
            <a:r>
              <a:rPr lang="en-US" dirty="0" smtClean="0"/>
              <a:t>1967: </a:t>
            </a:r>
            <a:r>
              <a:rPr lang="en-US" dirty="0" err="1" smtClean="0"/>
              <a:t>Baccalaureat</a:t>
            </a:r>
            <a:r>
              <a:rPr lang="en-US" dirty="0" smtClean="0"/>
              <a:t> Mathematics section</a:t>
            </a:r>
          </a:p>
          <a:p>
            <a:r>
              <a:rPr lang="en-US" dirty="0" smtClean="0"/>
              <a:t>1967-70: </a:t>
            </a:r>
            <a:r>
              <a:rPr lang="en-US" dirty="0" err="1" smtClean="0"/>
              <a:t>Préparation</a:t>
            </a:r>
            <a:r>
              <a:rPr lang="en-US" dirty="0" smtClean="0"/>
              <a:t> </a:t>
            </a:r>
            <a:r>
              <a:rPr lang="en-US" dirty="0" err="1" smtClean="0"/>
              <a:t>Ecole</a:t>
            </a:r>
            <a:r>
              <a:rPr lang="en-US" dirty="0" smtClean="0"/>
              <a:t> </a:t>
            </a:r>
            <a:r>
              <a:rPr lang="en-US" dirty="0" err="1" smtClean="0"/>
              <a:t>Normale</a:t>
            </a:r>
            <a:r>
              <a:rPr lang="en-US" dirty="0" smtClean="0"/>
              <a:t> </a:t>
            </a:r>
            <a:r>
              <a:rPr lang="en-US" dirty="0" err="1" smtClean="0"/>
              <a:t>Supérieure</a:t>
            </a:r>
            <a:r>
              <a:rPr lang="en-US" dirty="0" smtClean="0"/>
              <a:t>, Mathematics</a:t>
            </a:r>
          </a:p>
          <a:p>
            <a:r>
              <a:rPr lang="en-US" dirty="0" smtClean="0"/>
              <a:t>1970-73: Bachelor’s degree in Pure </a:t>
            </a:r>
            <a:r>
              <a:rPr lang="en-US" dirty="0" smtClean="0"/>
              <a:t>Mathematics, </a:t>
            </a:r>
            <a:r>
              <a:rPr lang="en-US" dirty="0" err="1" smtClean="0"/>
              <a:t>Agrégation</a:t>
            </a:r>
            <a:r>
              <a:rPr lang="en-US" dirty="0" smtClean="0"/>
              <a:t>.</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6" name="Picture 5" descr="800px-Möbius_strip.jpg"/>
          <p:cNvPicPr>
            <a:picLocks noChangeAspect="1"/>
          </p:cNvPicPr>
          <p:nvPr/>
        </p:nvPicPr>
        <p:blipFill>
          <a:blip r:embed="rId2"/>
          <a:stretch>
            <a:fillRect/>
          </a:stretch>
        </p:blipFill>
        <p:spPr>
          <a:xfrm>
            <a:off x="1295400" y="4267200"/>
            <a:ext cx="2708787" cy="1679448"/>
          </a:xfrm>
          <a:prstGeom prst="rect">
            <a:avLst/>
          </a:prstGeom>
        </p:spPr>
      </p:pic>
      <p:pic>
        <p:nvPicPr>
          <p:cNvPr id="7" name="Picture 6" descr="number-theory"/>
          <p:cNvPicPr>
            <a:picLocks noChangeAspect="1"/>
          </p:cNvPicPr>
          <p:nvPr/>
        </p:nvPicPr>
        <p:blipFill>
          <a:blip r:embed="rId3"/>
          <a:stretch>
            <a:fillRect/>
          </a:stretch>
        </p:blipFill>
        <p:spPr>
          <a:xfrm>
            <a:off x="5524499" y="4648200"/>
            <a:ext cx="2867025" cy="917448"/>
          </a:xfrm>
          <a:prstGeom prst="rect">
            <a:avLst/>
          </a:prstGeom>
        </p:spPr>
      </p:pic>
      <p:sp>
        <p:nvSpPr>
          <p:cNvPr id="8" name="TextBox 7"/>
          <p:cNvSpPr txBox="1"/>
          <p:nvPr/>
        </p:nvSpPr>
        <p:spPr>
          <a:xfrm>
            <a:off x="6096000" y="4110228"/>
            <a:ext cx="1633781" cy="369332"/>
          </a:xfrm>
          <a:prstGeom prst="rect">
            <a:avLst/>
          </a:prstGeom>
          <a:noFill/>
        </p:spPr>
        <p:txBody>
          <a:bodyPr wrap="none" rtlCol="0">
            <a:spAutoFit/>
          </a:bodyPr>
          <a:lstStyle/>
          <a:p>
            <a:r>
              <a:rPr lang="en-US" dirty="0" smtClean="0"/>
              <a:t>Number theory</a:t>
            </a:r>
            <a:endParaRPr lang="en-US" dirty="0"/>
          </a:p>
        </p:txBody>
      </p:sp>
      <p:sp>
        <p:nvSpPr>
          <p:cNvPr id="9" name="TextBox 8"/>
          <p:cNvSpPr txBox="1"/>
          <p:nvPr/>
        </p:nvSpPr>
        <p:spPr>
          <a:xfrm>
            <a:off x="2057400" y="3740896"/>
            <a:ext cx="1031051" cy="369332"/>
          </a:xfrm>
          <a:prstGeom prst="rect">
            <a:avLst/>
          </a:prstGeom>
          <a:noFill/>
        </p:spPr>
        <p:txBody>
          <a:bodyPr wrap="none" rtlCol="0">
            <a:spAutoFit/>
          </a:bodyPr>
          <a:lstStyle/>
          <a:p>
            <a:r>
              <a:rPr lang="en-US" dirty="0" smtClean="0"/>
              <a:t>Topology</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285px-Pic_du_Midi_de_Bigorre_Observatory.jpg"/>
          <p:cNvPicPr>
            <a:picLocks noChangeAspect="1"/>
          </p:cNvPicPr>
          <p:nvPr/>
        </p:nvPicPr>
        <p:blipFill>
          <a:blip r:embed="rId2"/>
          <a:stretch>
            <a:fillRect/>
          </a:stretch>
        </p:blipFill>
        <p:spPr>
          <a:xfrm>
            <a:off x="304800" y="1295400"/>
            <a:ext cx="4059252" cy="3048000"/>
          </a:xfrm>
          <a:prstGeom prst="rect">
            <a:avLst/>
          </a:prstGeom>
        </p:spPr>
      </p:pic>
      <p:sp>
        <p:nvSpPr>
          <p:cNvPr id="8" name="TextBox 7"/>
          <p:cNvSpPr txBox="1"/>
          <p:nvPr/>
        </p:nvSpPr>
        <p:spPr>
          <a:xfrm>
            <a:off x="304800" y="196334"/>
            <a:ext cx="7115900" cy="707886"/>
          </a:xfrm>
          <a:prstGeom prst="rect">
            <a:avLst/>
          </a:prstGeom>
          <a:noFill/>
        </p:spPr>
        <p:txBody>
          <a:bodyPr wrap="none" rtlCol="0">
            <a:spAutoFit/>
          </a:bodyPr>
          <a:lstStyle/>
          <a:p>
            <a:r>
              <a:rPr lang="en-US" sz="2000" dirty="0" smtClean="0">
                <a:latin typeface="Comic Sans MS"/>
                <a:cs typeface="Comic Sans MS"/>
              </a:rPr>
              <a:t>Internship, </a:t>
            </a:r>
            <a:r>
              <a:rPr lang="en-US" sz="2000" dirty="0" err="1" smtClean="0">
                <a:latin typeface="Comic Sans MS"/>
                <a:cs typeface="Comic Sans MS"/>
              </a:rPr>
              <a:t>Observatoire</a:t>
            </a:r>
            <a:r>
              <a:rPr lang="en-US" sz="2000" dirty="0" smtClean="0">
                <a:latin typeface="Comic Sans MS"/>
                <a:cs typeface="Comic Sans MS"/>
              </a:rPr>
              <a:t> du </a:t>
            </a:r>
            <a:r>
              <a:rPr lang="en-US" sz="2000" dirty="0" err="1" smtClean="0">
                <a:latin typeface="Comic Sans MS"/>
                <a:cs typeface="Comic Sans MS"/>
              </a:rPr>
              <a:t>Pic</a:t>
            </a:r>
            <a:r>
              <a:rPr lang="en-US" sz="2000" dirty="0" smtClean="0">
                <a:latin typeface="Comic Sans MS"/>
                <a:cs typeface="Comic Sans MS"/>
              </a:rPr>
              <a:t> du Midi, Pyrenees, France</a:t>
            </a:r>
          </a:p>
          <a:p>
            <a:r>
              <a:rPr lang="en-US" sz="2000" dirty="0" smtClean="0">
                <a:latin typeface="Comic Sans MS"/>
                <a:cs typeface="Comic Sans MS"/>
              </a:rPr>
              <a:t>1972</a:t>
            </a:r>
            <a:endParaRPr lang="en-US" sz="2000" dirty="0">
              <a:latin typeface="Comic Sans MS"/>
              <a:cs typeface="Comic Sans MS"/>
            </a:endParaRPr>
          </a:p>
        </p:txBody>
      </p:sp>
      <p:pic>
        <p:nvPicPr>
          <p:cNvPr id="4" name="Picture 3" descr="carte-france-map.jpg"/>
          <p:cNvPicPr>
            <a:picLocks noChangeAspect="1"/>
          </p:cNvPicPr>
          <p:nvPr/>
        </p:nvPicPr>
        <p:blipFill>
          <a:blip r:embed="rId3"/>
          <a:stretch>
            <a:fillRect/>
          </a:stretch>
        </p:blipFill>
        <p:spPr>
          <a:xfrm>
            <a:off x="5562600" y="3161961"/>
            <a:ext cx="2195496" cy="2362878"/>
          </a:xfrm>
          <a:prstGeom prst="rect">
            <a:avLst/>
          </a:prstGeom>
        </p:spPr>
      </p:pic>
      <p:sp>
        <p:nvSpPr>
          <p:cNvPr id="6" name="Oval 5"/>
          <p:cNvSpPr/>
          <p:nvPr/>
        </p:nvSpPr>
        <p:spPr>
          <a:xfrm>
            <a:off x="6400800" y="5029200"/>
            <a:ext cx="381000" cy="338546"/>
          </a:xfrm>
          <a:prstGeom prst="ellipse">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a:endCxn id="6" idx="1"/>
          </p:cNvCxnSpPr>
          <p:nvPr/>
        </p:nvCxnSpPr>
        <p:spPr>
          <a:xfrm>
            <a:off x="4191000" y="4114800"/>
            <a:ext cx="2265596" cy="963979"/>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285px-Pic_du_Midi_de_Bigorre_Observatory.jpg"/>
          <p:cNvPicPr>
            <a:picLocks noChangeAspect="1"/>
          </p:cNvPicPr>
          <p:nvPr/>
        </p:nvPicPr>
        <p:blipFill>
          <a:blip r:embed="rId2"/>
          <a:stretch>
            <a:fillRect/>
          </a:stretch>
        </p:blipFill>
        <p:spPr>
          <a:xfrm>
            <a:off x="304800" y="1295400"/>
            <a:ext cx="4059252" cy="3048000"/>
          </a:xfrm>
          <a:prstGeom prst="rect">
            <a:avLst/>
          </a:prstGeom>
        </p:spPr>
      </p:pic>
      <p:pic>
        <p:nvPicPr>
          <p:cNvPr id="6" name="Picture 5" descr="256px-Jungfrau2.jpg"/>
          <p:cNvPicPr>
            <a:picLocks noChangeAspect="1"/>
          </p:cNvPicPr>
          <p:nvPr/>
        </p:nvPicPr>
        <p:blipFill>
          <a:blip r:embed="rId3"/>
          <a:stretch>
            <a:fillRect/>
          </a:stretch>
        </p:blipFill>
        <p:spPr>
          <a:xfrm>
            <a:off x="5080000" y="904220"/>
            <a:ext cx="3149600" cy="2362200"/>
          </a:xfrm>
          <a:prstGeom prst="rect">
            <a:avLst/>
          </a:prstGeom>
        </p:spPr>
      </p:pic>
      <p:sp>
        <p:nvSpPr>
          <p:cNvPr id="8" name="TextBox 7"/>
          <p:cNvSpPr txBox="1"/>
          <p:nvPr/>
        </p:nvSpPr>
        <p:spPr>
          <a:xfrm>
            <a:off x="304800" y="196334"/>
            <a:ext cx="7115900" cy="707886"/>
          </a:xfrm>
          <a:prstGeom prst="rect">
            <a:avLst/>
          </a:prstGeom>
          <a:noFill/>
        </p:spPr>
        <p:txBody>
          <a:bodyPr wrap="none" rtlCol="0">
            <a:spAutoFit/>
          </a:bodyPr>
          <a:lstStyle/>
          <a:p>
            <a:r>
              <a:rPr lang="en-US" sz="2000" dirty="0" smtClean="0">
                <a:latin typeface="Comic Sans MS"/>
                <a:cs typeface="Comic Sans MS"/>
              </a:rPr>
              <a:t>Internship, </a:t>
            </a:r>
            <a:r>
              <a:rPr lang="en-US" sz="2000" dirty="0" err="1" smtClean="0">
                <a:latin typeface="Comic Sans MS"/>
                <a:cs typeface="Comic Sans MS"/>
              </a:rPr>
              <a:t>Observatoire</a:t>
            </a:r>
            <a:r>
              <a:rPr lang="en-US" sz="2000" dirty="0" smtClean="0">
                <a:latin typeface="Comic Sans MS"/>
                <a:cs typeface="Comic Sans MS"/>
              </a:rPr>
              <a:t> du </a:t>
            </a:r>
            <a:r>
              <a:rPr lang="en-US" sz="2000" dirty="0" err="1" smtClean="0">
                <a:latin typeface="Comic Sans MS"/>
                <a:cs typeface="Comic Sans MS"/>
              </a:rPr>
              <a:t>Pic</a:t>
            </a:r>
            <a:r>
              <a:rPr lang="en-US" sz="2000" dirty="0" smtClean="0">
                <a:latin typeface="Comic Sans MS"/>
                <a:cs typeface="Comic Sans MS"/>
              </a:rPr>
              <a:t> du Midi, Pyrenees, France</a:t>
            </a:r>
          </a:p>
          <a:p>
            <a:r>
              <a:rPr lang="en-US" sz="2000" dirty="0" smtClean="0">
                <a:latin typeface="Comic Sans MS"/>
                <a:cs typeface="Comic Sans MS"/>
              </a:rPr>
              <a:t>1972</a:t>
            </a:r>
            <a:endParaRPr lang="en-US" sz="2000" dirty="0">
              <a:latin typeface="Comic Sans MS"/>
              <a:cs typeface="Comic Sans MS"/>
            </a:endParaRPr>
          </a:p>
        </p:txBody>
      </p:sp>
      <p:sp>
        <p:nvSpPr>
          <p:cNvPr id="9" name="TextBox 8"/>
          <p:cNvSpPr txBox="1"/>
          <p:nvPr/>
        </p:nvSpPr>
        <p:spPr>
          <a:xfrm>
            <a:off x="5867400" y="3381345"/>
            <a:ext cx="1171389" cy="400110"/>
          </a:xfrm>
          <a:prstGeom prst="rect">
            <a:avLst/>
          </a:prstGeom>
          <a:noFill/>
        </p:spPr>
        <p:txBody>
          <a:bodyPr wrap="none" rtlCol="0">
            <a:spAutoFit/>
          </a:bodyPr>
          <a:lstStyle/>
          <a:p>
            <a:r>
              <a:rPr lang="en-US" sz="2000" dirty="0" smtClean="0">
                <a:latin typeface="Comic Sans MS"/>
                <a:cs typeface="Comic Sans MS"/>
              </a:rPr>
              <a:t>Hiking….</a:t>
            </a:r>
            <a:endParaRPr lang="en-US" sz="2000" dirty="0">
              <a:latin typeface="Comic Sans MS"/>
              <a:cs typeface="Comic Sans M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285px-Pic_du_Midi_de_Bigorre_Observatory.jpg"/>
          <p:cNvPicPr>
            <a:picLocks noChangeAspect="1"/>
          </p:cNvPicPr>
          <p:nvPr/>
        </p:nvPicPr>
        <p:blipFill>
          <a:blip r:embed="rId2"/>
          <a:stretch>
            <a:fillRect/>
          </a:stretch>
        </p:blipFill>
        <p:spPr>
          <a:xfrm>
            <a:off x="304800" y="1295400"/>
            <a:ext cx="4059252" cy="3048000"/>
          </a:xfrm>
          <a:prstGeom prst="rect">
            <a:avLst/>
          </a:prstGeom>
        </p:spPr>
      </p:pic>
      <p:pic>
        <p:nvPicPr>
          <p:cNvPr id="6" name="Picture 5" descr="256px-Jungfrau2.jpg"/>
          <p:cNvPicPr>
            <a:picLocks noChangeAspect="1"/>
          </p:cNvPicPr>
          <p:nvPr/>
        </p:nvPicPr>
        <p:blipFill>
          <a:blip r:embed="rId3"/>
          <a:stretch>
            <a:fillRect/>
          </a:stretch>
        </p:blipFill>
        <p:spPr>
          <a:xfrm>
            <a:off x="5080000" y="904220"/>
            <a:ext cx="3149600" cy="2362200"/>
          </a:xfrm>
          <a:prstGeom prst="rect">
            <a:avLst/>
          </a:prstGeom>
        </p:spPr>
      </p:pic>
      <p:pic>
        <p:nvPicPr>
          <p:cNvPr id="7" name="Picture 6" descr="solar_system.jpg"/>
          <p:cNvPicPr>
            <a:picLocks noChangeAspect="1"/>
          </p:cNvPicPr>
          <p:nvPr/>
        </p:nvPicPr>
        <p:blipFill>
          <a:blip r:embed="rId4"/>
          <a:stretch>
            <a:fillRect/>
          </a:stretch>
        </p:blipFill>
        <p:spPr>
          <a:xfrm>
            <a:off x="5257800" y="3505200"/>
            <a:ext cx="2971800" cy="3014254"/>
          </a:xfrm>
          <a:prstGeom prst="rect">
            <a:avLst/>
          </a:prstGeom>
        </p:spPr>
      </p:pic>
      <p:sp>
        <p:nvSpPr>
          <p:cNvPr id="8" name="TextBox 7"/>
          <p:cNvSpPr txBox="1"/>
          <p:nvPr/>
        </p:nvSpPr>
        <p:spPr>
          <a:xfrm>
            <a:off x="304800" y="196334"/>
            <a:ext cx="7115900" cy="707886"/>
          </a:xfrm>
          <a:prstGeom prst="rect">
            <a:avLst/>
          </a:prstGeom>
          <a:noFill/>
        </p:spPr>
        <p:txBody>
          <a:bodyPr wrap="none" rtlCol="0">
            <a:spAutoFit/>
          </a:bodyPr>
          <a:lstStyle/>
          <a:p>
            <a:r>
              <a:rPr lang="en-US" sz="2000" dirty="0" smtClean="0">
                <a:latin typeface="Comic Sans MS"/>
                <a:cs typeface="Comic Sans MS"/>
              </a:rPr>
              <a:t>Internship, </a:t>
            </a:r>
            <a:r>
              <a:rPr lang="en-US" sz="2000" dirty="0" err="1" smtClean="0">
                <a:latin typeface="Comic Sans MS"/>
                <a:cs typeface="Comic Sans MS"/>
              </a:rPr>
              <a:t>Observatoire</a:t>
            </a:r>
            <a:r>
              <a:rPr lang="en-US" sz="2000" dirty="0" smtClean="0">
                <a:latin typeface="Comic Sans MS"/>
                <a:cs typeface="Comic Sans MS"/>
              </a:rPr>
              <a:t> du </a:t>
            </a:r>
            <a:r>
              <a:rPr lang="en-US" sz="2000" dirty="0" err="1" smtClean="0">
                <a:latin typeface="Comic Sans MS"/>
                <a:cs typeface="Comic Sans MS"/>
              </a:rPr>
              <a:t>Pic</a:t>
            </a:r>
            <a:r>
              <a:rPr lang="en-US" sz="2000" dirty="0" smtClean="0">
                <a:latin typeface="Comic Sans MS"/>
                <a:cs typeface="Comic Sans MS"/>
              </a:rPr>
              <a:t> du Midi, Pyrenees, France</a:t>
            </a:r>
          </a:p>
          <a:p>
            <a:r>
              <a:rPr lang="en-US" sz="2000" dirty="0" smtClean="0">
                <a:latin typeface="Comic Sans MS"/>
                <a:cs typeface="Comic Sans MS"/>
              </a:rPr>
              <a:t>1972</a:t>
            </a:r>
            <a:endParaRPr lang="en-US" sz="2000" dirty="0">
              <a:latin typeface="Comic Sans MS"/>
              <a:cs typeface="Comic Sans M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533400" y="316468"/>
            <a:ext cx="3324498" cy="830997"/>
          </a:xfrm>
          <a:prstGeom prst="rect">
            <a:avLst/>
          </a:prstGeom>
          <a:noFill/>
        </p:spPr>
        <p:txBody>
          <a:bodyPr wrap="none" rtlCol="0">
            <a:spAutoFit/>
          </a:bodyPr>
          <a:lstStyle/>
          <a:p>
            <a:r>
              <a:rPr lang="en-US" sz="2400" dirty="0" smtClean="0"/>
              <a:t>Fundamental Astronomy,</a:t>
            </a:r>
          </a:p>
          <a:p>
            <a:r>
              <a:rPr lang="en-US" sz="2400" dirty="0" smtClean="0"/>
              <a:t>Astrometry</a:t>
            </a:r>
            <a:endParaRPr lang="en-US" sz="2400" dirty="0"/>
          </a:p>
        </p:txBody>
      </p:sp>
      <p:pic>
        <p:nvPicPr>
          <p:cNvPr id="6" name="Picture 5" descr="astrometrie.jpg"/>
          <p:cNvPicPr>
            <a:picLocks noChangeAspect="1"/>
          </p:cNvPicPr>
          <p:nvPr/>
        </p:nvPicPr>
        <p:blipFill>
          <a:blip r:embed="rId3"/>
          <a:stretch>
            <a:fillRect/>
          </a:stretch>
        </p:blipFill>
        <p:spPr>
          <a:xfrm>
            <a:off x="6324600" y="3200400"/>
            <a:ext cx="1917700" cy="2540000"/>
          </a:xfrm>
          <a:prstGeom prst="rect">
            <a:avLst/>
          </a:prstGeom>
        </p:spPr>
      </p:pic>
      <p:pic>
        <p:nvPicPr>
          <p:cNvPr id="7" name="Picture 6" descr="kepler-law"/>
          <p:cNvPicPr>
            <a:picLocks noChangeAspect="1"/>
          </p:cNvPicPr>
          <p:nvPr/>
        </p:nvPicPr>
        <p:blipFill>
          <a:blip r:embed="rId4"/>
          <a:stretch>
            <a:fillRect/>
          </a:stretch>
        </p:blipFill>
        <p:spPr>
          <a:xfrm>
            <a:off x="5867400" y="300811"/>
            <a:ext cx="2114550" cy="1811465"/>
          </a:xfrm>
          <a:prstGeom prst="rect">
            <a:avLst/>
          </a:prstGeom>
          <a:solidFill>
            <a:schemeClr val="accent5"/>
          </a:solidFill>
        </p:spPr>
      </p:pic>
      <p:pic>
        <p:nvPicPr>
          <p:cNvPr id="12" name="Picture 11" descr="Solarsystembarycenter.gif"/>
          <p:cNvPicPr>
            <a:picLocks noChangeAspect="1"/>
          </p:cNvPicPr>
          <p:nvPr/>
        </p:nvPicPr>
        <p:blipFill>
          <a:blip r:embed="rId5"/>
          <a:stretch>
            <a:fillRect/>
          </a:stretch>
        </p:blipFill>
        <p:spPr>
          <a:xfrm>
            <a:off x="1066800" y="1600200"/>
            <a:ext cx="4381500" cy="4453623"/>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mascons.jpg"/>
          <p:cNvPicPr>
            <a:picLocks noChangeAspect="1"/>
          </p:cNvPicPr>
          <p:nvPr/>
        </p:nvPicPr>
        <p:blipFill>
          <a:blip r:embed="rId2"/>
          <a:stretch>
            <a:fillRect/>
          </a:stretch>
        </p:blipFill>
        <p:spPr>
          <a:xfrm>
            <a:off x="5334000" y="3276600"/>
            <a:ext cx="3175000" cy="3314700"/>
          </a:xfrm>
          <a:prstGeom prst="rect">
            <a:avLst/>
          </a:prstGeom>
        </p:spPr>
      </p:pic>
      <p:pic>
        <p:nvPicPr>
          <p:cNvPr id="8" name="Picture 7" descr="satellite.jpg"/>
          <p:cNvPicPr>
            <a:picLocks noChangeAspect="1"/>
          </p:cNvPicPr>
          <p:nvPr/>
        </p:nvPicPr>
        <p:blipFill>
          <a:blip r:embed="rId3"/>
          <a:stretch>
            <a:fillRect/>
          </a:stretch>
        </p:blipFill>
        <p:spPr>
          <a:xfrm>
            <a:off x="533400" y="304800"/>
            <a:ext cx="2984500" cy="1968500"/>
          </a:xfrm>
          <a:prstGeom prst="rect">
            <a:avLst/>
          </a:prstGeom>
        </p:spPr>
      </p:pic>
      <p:pic>
        <p:nvPicPr>
          <p:cNvPr id="9" name="Picture 8" descr="ConstellationGPS.gif"/>
          <p:cNvPicPr>
            <a:picLocks noChangeAspect="1"/>
          </p:cNvPicPr>
          <p:nvPr/>
        </p:nvPicPr>
        <p:blipFill>
          <a:blip r:embed="rId4"/>
          <a:stretch>
            <a:fillRect/>
          </a:stretch>
        </p:blipFill>
        <p:spPr>
          <a:xfrm>
            <a:off x="5334000" y="304800"/>
            <a:ext cx="3048000" cy="2438400"/>
          </a:xfrm>
          <a:prstGeom prst="rect">
            <a:avLst/>
          </a:prstGeom>
        </p:spPr>
      </p:pic>
      <p:pic>
        <p:nvPicPr>
          <p:cNvPr id="10" name="Picture 9" descr="mascons3.jpg"/>
          <p:cNvPicPr>
            <a:picLocks noChangeAspect="1"/>
          </p:cNvPicPr>
          <p:nvPr/>
        </p:nvPicPr>
        <p:blipFill>
          <a:blip r:embed="rId5"/>
          <a:stretch>
            <a:fillRect/>
          </a:stretch>
        </p:blipFill>
        <p:spPr>
          <a:xfrm>
            <a:off x="1143000" y="4251325"/>
            <a:ext cx="2978839" cy="1797050"/>
          </a:xfrm>
          <a:prstGeom prst="rect">
            <a:avLst/>
          </a:prstGeom>
        </p:spPr>
      </p:pic>
      <p:sp>
        <p:nvSpPr>
          <p:cNvPr id="11" name="TextBox 10"/>
          <p:cNvSpPr txBox="1"/>
          <p:nvPr/>
        </p:nvSpPr>
        <p:spPr>
          <a:xfrm>
            <a:off x="789118" y="2743200"/>
            <a:ext cx="2728782" cy="461665"/>
          </a:xfrm>
          <a:prstGeom prst="rect">
            <a:avLst/>
          </a:prstGeom>
          <a:noFill/>
        </p:spPr>
        <p:txBody>
          <a:bodyPr wrap="none" rtlCol="0">
            <a:spAutoFit/>
          </a:bodyPr>
          <a:lstStyle/>
          <a:p>
            <a:r>
              <a:rPr lang="en-US" sz="2400" dirty="0" smtClean="0">
                <a:latin typeface="Comic Sans MS"/>
                <a:cs typeface="Comic Sans MS"/>
              </a:rPr>
              <a:t>Satellite Geodesy</a:t>
            </a:r>
            <a:endParaRPr lang="en-US" sz="2400" dirty="0">
              <a:latin typeface="Comic Sans MS"/>
              <a:cs typeface="Comic Sans MS"/>
            </a:endParaRPr>
          </a:p>
        </p:txBody>
      </p:sp>
      <p:sp>
        <p:nvSpPr>
          <p:cNvPr id="12" name="TextBox 11"/>
          <p:cNvSpPr txBox="1"/>
          <p:nvPr/>
        </p:nvSpPr>
        <p:spPr>
          <a:xfrm>
            <a:off x="1666111" y="3625334"/>
            <a:ext cx="1851789" cy="369332"/>
          </a:xfrm>
          <a:prstGeom prst="rect">
            <a:avLst/>
          </a:prstGeom>
          <a:noFill/>
        </p:spPr>
        <p:txBody>
          <a:bodyPr wrap="none" rtlCol="0">
            <a:spAutoFit/>
          </a:bodyPr>
          <a:lstStyle/>
          <a:p>
            <a:r>
              <a:rPr lang="en-US" dirty="0" smtClean="0"/>
              <a:t>LUNAR MASCONS</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geoid_050.gif"/>
          <p:cNvPicPr>
            <a:picLocks noChangeAspect="1"/>
          </p:cNvPicPr>
          <p:nvPr/>
        </p:nvPicPr>
        <p:blipFill>
          <a:blip r:embed="rId2"/>
          <a:stretch>
            <a:fillRect/>
          </a:stretch>
        </p:blipFill>
        <p:spPr>
          <a:xfrm>
            <a:off x="533400" y="3276600"/>
            <a:ext cx="3945890" cy="3035300"/>
          </a:xfrm>
          <a:prstGeom prst="rect">
            <a:avLst/>
          </a:prstGeom>
        </p:spPr>
      </p:pic>
      <p:pic>
        <p:nvPicPr>
          <p:cNvPr id="7" name="Picture 6" descr="geoid2_lg.gif"/>
          <p:cNvPicPr>
            <a:picLocks noChangeAspect="1"/>
          </p:cNvPicPr>
          <p:nvPr/>
        </p:nvPicPr>
        <p:blipFill>
          <a:blip r:embed="rId3"/>
          <a:stretch>
            <a:fillRect/>
          </a:stretch>
        </p:blipFill>
        <p:spPr>
          <a:xfrm>
            <a:off x="5334000" y="254000"/>
            <a:ext cx="3511061" cy="2674441"/>
          </a:xfrm>
          <a:prstGeom prst="rect">
            <a:avLst/>
          </a:prstGeom>
        </p:spPr>
      </p:pic>
      <p:pic>
        <p:nvPicPr>
          <p:cNvPr id="8" name="Picture 7" descr="satellite.jpg"/>
          <p:cNvPicPr>
            <a:picLocks noChangeAspect="1"/>
          </p:cNvPicPr>
          <p:nvPr/>
        </p:nvPicPr>
        <p:blipFill>
          <a:blip r:embed="rId4"/>
          <a:stretch>
            <a:fillRect/>
          </a:stretch>
        </p:blipFill>
        <p:spPr>
          <a:xfrm>
            <a:off x="304800" y="0"/>
            <a:ext cx="2984500" cy="1968500"/>
          </a:xfrm>
          <a:prstGeom prst="rect">
            <a:avLst/>
          </a:prstGeom>
        </p:spPr>
      </p:pic>
      <p:pic>
        <p:nvPicPr>
          <p:cNvPr id="11" name="Picture 10" descr="GRACE_globe_animation.gif"/>
          <p:cNvPicPr>
            <a:picLocks noChangeAspect="1"/>
          </p:cNvPicPr>
          <p:nvPr/>
        </p:nvPicPr>
        <p:blipFill>
          <a:blip r:embed="rId5"/>
          <a:stretch>
            <a:fillRect/>
          </a:stretch>
        </p:blipFill>
        <p:spPr>
          <a:xfrm>
            <a:off x="5698490" y="3276600"/>
            <a:ext cx="3194050" cy="3194050"/>
          </a:xfrm>
          <a:prstGeom prst="rect">
            <a:avLst/>
          </a:prstGeom>
        </p:spPr>
      </p:pic>
      <p:sp>
        <p:nvSpPr>
          <p:cNvPr id="6" name="TextBox 5"/>
          <p:cNvSpPr txBox="1"/>
          <p:nvPr/>
        </p:nvSpPr>
        <p:spPr>
          <a:xfrm>
            <a:off x="0" y="2220555"/>
            <a:ext cx="4860425" cy="707886"/>
          </a:xfrm>
          <a:prstGeom prst="rect">
            <a:avLst/>
          </a:prstGeom>
          <a:noFill/>
        </p:spPr>
        <p:txBody>
          <a:bodyPr wrap="none" rtlCol="0">
            <a:spAutoFit/>
          </a:bodyPr>
          <a:lstStyle/>
          <a:p>
            <a:r>
              <a:rPr lang="en-US" sz="2000" dirty="0" smtClean="0">
                <a:latin typeface="Comic Sans MS"/>
                <a:cs typeface="Comic Sans MS"/>
              </a:rPr>
              <a:t>Earth’s </a:t>
            </a:r>
            <a:r>
              <a:rPr lang="en-US" sz="2000" dirty="0" err="1" smtClean="0">
                <a:latin typeface="Comic Sans MS"/>
                <a:cs typeface="Comic Sans MS"/>
              </a:rPr>
              <a:t>geoid</a:t>
            </a:r>
            <a:r>
              <a:rPr lang="en-US" sz="2000" dirty="0" smtClean="0">
                <a:latin typeface="Comic Sans MS"/>
                <a:cs typeface="Comic Sans MS"/>
              </a:rPr>
              <a:t> and gravity field reflects</a:t>
            </a:r>
          </a:p>
          <a:p>
            <a:r>
              <a:rPr lang="en-US" sz="2000" dirty="0" smtClean="0">
                <a:latin typeface="Comic Sans MS"/>
                <a:cs typeface="Comic Sans MS"/>
              </a:rPr>
              <a:t>Internal structure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About the Li </a:t>
            </a:r>
            <a:r>
              <a:rPr lang="en-US" dirty="0" smtClean="0">
                <a:solidFill>
                  <a:srgbClr val="FFFF00"/>
                </a:solidFill>
              </a:rPr>
              <a:t>Ka </a:t>
            </a:r>
            <a:r>
              <a:rPr lang="en-US" dirty="0" err="1" smtClean="0">
                <a:solidFill>
                  <a:srgbClr val="FFFF00"/>
                </a:solidFill>
              </a:rPr>
              <a:t>Shing</a:t>
            </a:r>
            <a:r>
              <a:rPr lang="en-US" dirty="0" smtClean="0">
                <a:solidFill>
                  <a:srgbClr val="FFFF00"/>
                </a:solidFill>
              </a:rPr>
              <a:t> Foundation</a:t>
            </a:r>
            <a:endParaRPr lang="en-US" dirty="0">
              <a:solidFill>
                <a:srgbClr val="FFFF00"/>
              </a:solidFill>
            </a:endParaRPr>
          </a:p>
        </p:txBody>
      </p:sp>
      <p:sp>
        <p:nvSpPr>
          <p:cNvPr id="3" name="Content Placeholder 2"/>
          <p:cNvSpPr>
            <a:spLocks noGrp="1"/>
          </p:cNvSpPr>
          <p:nvPr>
            <p:ph idx="1"/>
          </p:nvPr>
        </p:nvSpPr>
        <p:spPr>
          <a:xfrm>
            <a:off x="457200" y="1417638"/>
            <a:ext cx="8229600" cy="5059362"/>
          </a:xfrm>
        </p:spPr>
        <p:txBody>
          <a:bodyPr anchor="b">
            <a:normAutofit fontScale="32500" lnSpcReduction="20000"/>
          </a:bodyPr>
          <a:lstStyle/>
          <a:p>
            <a:pPr indent="347472">
              <a:lnSpc>
                <a:spcPct val="170000"/>
              </a:lnSpc>
              <a:spcAft>
                <a:spcPts val="1200"/>
              </a:spcAft>
              <a:buNone/>
            </a:pPr>
            <a:r>
              <a:rPr lang="en-US" sz="5538" dirty="0" smtClean="0"/>
              <a:t>For </a:t>
            </a:r>
            <a:r>
              <a:rPr lang="en-US" sz="5538" dirty="0" smtClean="0"/>
              <a:t>almost three decades, the Li Ka </a:t>
            </a:r>
            <a:r>
              <a:rPr lang="en-US" sz="5538" dirty="0" err="1" smtClean="0"/>
              <a:t>Shing</a:t>
            </a:r>
            <a:r>
              <a:rPr lang="en-US" sz="5538" dirty="0" smtClean="0"/>
              <a:t> Foundation has sought to enhance the impact of its philanthropy through two strategic objectives- to nurture a culture of giving and to foster creativity, constructive engagement, and sustainability. Education and medicine form the key areas of work for the Li Ka </a:t>
            </a:r>
            <a:r>
              <a:rPr lang="en-US" sz="5538" dirty="0" err="1" smtClean="0"/>
              <a:t>Shing</a:t>
            </a:r>
            <a:r>
              <a:rPr lang="en-US" sz="5538" dirty="0" smtClean="0"/>
              <a:t> Foundation. Shantou University is a cornerstone project of the Li Ka </a:t>
            </a:r>
            <a:r>
              <a:rPr lang="en-US" sz="5538" dirty="0" err="1" smtClean="0"/>
              <a:t>Shing</a:t>
            </a:r>
            <a:r>
              <a:rPr lang="en-US" sz="5538" dirty="0" smtClean="0"/>
              <a:t> Foundation. It is uniquely the only public university that is supported by private funds and its mission is to engineer education reform and to promote global learning in China. The Li Ka </a:t>
            </a:r>
            <a:r>
              <a:rPr lang="en-US" sz="5538" dirty="0" err="1" smtClean="0"/>
              <a:t>Shing</a:t>
            </a:r>
            <a:r>
              <a:rPr lang="en-US" sz="5538" dirty="0" smtClean="0"/>
              <a:t> Foundation and other charities established by Mr. Li Ka </a:t>
            </a:r>
            <a:r>
              <a:rPr lang="en-US" sz="5538" dirty="0" err="1" smtClean="0"/>
              <a:t>Shing</a:t>
            </a:r>
            <a:r>
              <a:rPr lang="en-US" sz="5538" dirty="0" smtClean="0"/>
              <a:t> have supported grants, sponsorships, and commitments of over HK$10.9 billion.</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9144001" cy="6060281"/>
          </a:xfrm>
          <a:prstGeom prst="rect">
            <a:avLst/>
          </a:prstGeom>
        </p:spPr>
      </p:pic>
      <p:sp>
        <p:nvSpPr>
          <p:cNvPr id="3" name="Rectangle 2"/>
          <p:cNvSpPr/>
          <p:nvPr/>
        </p:nvSpPr>
        <p:spPr>
          <a:xfrm>
            <a:off x="5867400" y="4724400"/>
            <a:ext cx="3276600" cy="133588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4610100" y="5334000"/>
            <a:ext cx="2514600" cy="72628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8" name="Picture 2" descr="img1806"/>
          <p:cNvPicPr>
            <a:picLocks noChangeAspect="1" noChangeArrowheads="1"/>
          </p:cNvPicPr>
          <p:nvPr/>
        </p:nvPicPr>
        <p:blipFill>
          <a:blip r:embed="rId2"/>
          <a:srcRect/>
          <a:stretch>
            <a:fillRect/>
          </a:stretch>
        </p:blipFill>
        <p:spPr bwMode="auto">
          <a:xfrm>
            <a:off x="685800" y="419100"/>
            <a:ext cx="8027988" cy="3009900"/>
          </a:xfrm>
          <a:prstGeom prst="rect">
            <a:avLst/>
          </a:prstGeom>
          <a:noFill/>
          <a:ln w="9525">
            <a:noFill/>
            <a:miter lim="800000"/>
            <a:headEnd/>
            <a:tailEnd/>
          </a:ln>
        </p:spPr>
      </p:pic>
      <p:pic>
        <p:nvPicPr>
          <p:cNvPr id="5" name="Picture 2" descr="C:\Documents and Settings\Barbara Romanowicz\Desktop\Slides\toronto02\img1903.jpg"/>
          <p:cNvPicPr>
            <a:picLocks noChangeAspect="1" noChangeArrowheads="1"/>
          </p:cNvPicPr>
          <p:nvPr/>
        </p:nvPicPr>
        <p:blipFill>
          <a:blip r:embed="rId3"/>
          <a:srcRect/>
          <a:stretch>
            <a:fillRect/>
          </a:stretch>
        </p:blipFill>
        <p:spPr bwMode="auto">
          <a:xfrm>
            <a:off x="2362200" y="3657600"/>
            <a:ext cx="4572000" cy="2986418"/>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180px-CampanileMtTamalpiasSunset-original.jpg"/>
          <p:cNvPicPr>
            <a:picLocks noChangeAspect="1"/>
          </p:cNvPicPr>
          <p:nvPr/>
        </p:nvPicPr>
        <p:blipFill>
          <a:blip r:embed="rId2"/>
          <a:stretch>
            <a:fillRect/>
          </a:stretch>
        </p:blipFill>
        <p:spPr>
          <a:xfrm>
            <a:off x="6549505" y="4088382"/>
            <a:ext cx="2061095" cy="2748126"/>
          </a:xfrm>
          <a:prstGeom prst="rect">
            <a:avLst/>
          </a:prstGeom>
        </p:spPr>
      </p:pic>
      <p:pic>
        <p:nvPicPr>
          <p:cNvPr id="3" name="Picture 2" descr="200px-MIT_Building_10.jpg"/>
          <p:cNvPicPr>
            <a:picLocks noChangeAspect="1"/>
          </p:cNvPicPr>
          <p:nvPr/>
        </p:nvPicPr>
        <p:blipFill>
          <a:blip r:embed="rId3"/>
          <a:stretch>
            <a:fillRect/>
          </a:stretch>
        </p:blipFill>
        <p:spPr>
          <a:xfrm>
            <a:off x="511695" y="4876800"/>
            <a:ext cx="2540000" cy="1765300"/>
          </a:xfrm>
          <a:prstGeom prst="rect">
            <a:avLst/>
          </a:prstGeom>
        </p:spPr>
      </p:pic>
      <p:pic>
        <p:nvPicPr>
          <p:cNvPr id="4" name="Picture 3" descr="180px-Harvard_Yard,_Dudesleeper.jpg"/>
          <p:cNvPicPr>
            <a:picLocks noChangeAspect="1"/>
          </p:cNvPicPr>
          <p:nvPr/>
        </p:nvPicPr>
        <p:blipFill>
          <a:blip r:embed="rId4"/>
          <a:stretch>
            <a:fillRect/>
          </a:stretch>
        </p:blipFill>
        <p:spPr>
          <a:xfrm>
            <a:off x="386079" y="336550"/>
            <a:ext cx="2150533" cy="1612900"/>
          </a:xfrm>
          <a:prstGeom prst="rect">
            <a:avLst/>
          </a:prstGeom>
        </p:spPr>
      </p:pic>
      <p:pic>
        <p:nvPicPr>
          <p:cNvPr id="5" name="Picture 4" descr="jussieu.jpg"/>
          <p:cNvPicPr>
            <a:picLocks noChangeAspect="1"/>
          </p:cNvPicPr>
          <p:nvPr/>
        </p:nvPicPr>
        <p:blipFill>
          <a:blip r:embed="rId5"/>
          <a:stretch>
            <a:fillRect/>
          </a:stretch>
        </p:blipFill>
        <p:spPr>
          <a:xfrm>
            <a:off x="3267826" y="1305297"/>
            <a:ext cx="3281679" cy="2187786"/>
          </a:xfrm>
          <a:prstGeom prst="rect">
            <a:avLst/>
          </a:prstGeom>
        </p:spPr>
      </p:pic>
      <p:pic>
        <p:nvPicPr>
          <p:cNvPr id="6" name="Picture 5" descr="IMG_7273.JPG"/>
          <p:cNvPicPr>
            <a:picLocks noChangeAspect="1"/>
          </p:cNvPicPr>
          <p:nvPr/>
        </p:nvPicPr>
        <p:blipFill>
          <a:blip r:embed="rId6"/>
          <a:srcRect r="53333" b="16667"/>
          <a:stretch>
            <a:fillRect/>
          </a:stretch>
        </p:blipFill>
        <p:spPr>
          <a:xfrm>
            <a:off x="7143433" y="1973997"/>
            <a:ext cx="1276033" cy="1519086"/>
          </a:xfrm>
          <a:prstGeom prst="rect">
            <a:avLst/>
          </a:prstGeom>
        </p:spPr>
      </p:pic>
      <p:pic>
        <p:nvPicPr>
          <p:cNvPr id="8" name="Picture 7" descr="IMG_7290.JPG"/>
          <p:cNvPicPr>
            <a:picLocks noChangeAspect="1"/>
          </p:cNvPicPr>
          <p:nvPr/>
        </p:nvPicPr>
        <p:blipFill>
          <a:blip r:embed="rId7"/>
          <a:srcRect l="6667" r="27500"/>
          <a:stretch>
            <a:fillRect/>
          </a:stretch>
        </p:blipFill>
        <p:spPr>
          <a:xfrm>
            <a:off x="7143433" y="382716"/>
            <a:ext cx="1066800" cy="1080304"/>
          </a:xfrm>
          <a:prstGeom prst="rect">
            <a:avLst/>
          </a:prstGeom>
        </p:spPr>
      </p:pic>
      <p:sp>
        <p:nvSpPr>
          <p:cNvPr id="9" name="TextBox 8"/>
          <p:cNvSpPr txBox="1"/>
          <p:nvPr/>
        </p:nvSpPr>
        <p:spPr>
          <a:xfrm>
            <a:off x="6934200" y="13383"/>
            <a:ext cx="1400706" cy="369332"/>
          </a:xfrm>
          <a:prstGeom prst="rect">
            <a:avLst/>
          </a:prstGeom>
          <a:noFill/>
        </p:spPr>
        <p:txBody>
          <a:bodyPr wrap="none" rtlCol="0">
            <a:spAutoFit/>
          </a:bodyPr>
          <a:lstStyle/>
          <a:p>
            <a:r>
              <a:rPr lang="en-US" dirty="0" smtClean="0"/>
              <a:t>Martin, 1982</a:t>
            </a:r>
            <a:endParaRPr lang="en-US" dirty="0"/>
          </a:p>
        </p:txBody>
      </p:sp>
      <p:sp>
        <p:nvSpPr>
          <p:cNvPr id="10" name="TextBox 9"/>
          <p:cNvSpPr txBox="1"/>
          <p:nvPr/>
        </p:nvSpPr>
        <p:spPr>
          <a:xfrm>
            <a:off x="6934200" y="1604665"/>
            <a:ext cx="1408709" cy="369332"/>
          </a:xfrm>
          <a:prstGeom prst="rect">
            <a:avLst/>
          </a:prstGeom>
          <a:noFill/>
        </p:spPr>
        <p:txBody>
          <a:bodyPr wrap="none" rtlCol="0">
            <a:spAutoFit/>
          </a:bodyPr>
          <a:lstStyle/>
          <a:p>
            <a:r>
              <a:rPr lang="en-US" dirty="0" err="1" smtClean="0"/>
              <a:t>Magda</a:t>
            </a:r>
            <a:r>
              <a:rPr lang="en-US" dirty="0" smtClean="0"/>
              <a:t>, 1984</a:t>
            </a:r>
            <a:endParaRPr lang="en-US" dirty="0"/>
          </a:p>
        </p:txBody>
      </p:sp>
      <p:sp>
        <p:nvSpPr>
          <p:cNvPr id="11" name="TextBox 10"/>
          <p:cNvSpPr txBox="1"/>
          <p:nvPr/>
        </p:nvSpPr>
        <p:spPr>
          <a:xfrm>
            <a:off x="386079" y="0"/>
            <a:ext cx="1814131" cy="369332"/>
          </a:xfrm>
          <a:prstGeom prst="rect">
            <a:avLst/>
          </a:prstGeom>
          <a:noFill/>
        </p:spPr>
        <p:txBody>
          <a:bodyPr wrap="none" rtlCol="0">
            <a:spAutoFit/>
          </a:bodyPr>
          <a:lstStyle/>
          <a:p>
            <a:r>
              <a:rPr lang="en-US" dirty="0" smtClean="0"/>
              <a:t>Harvard, 1973-75</a:t>
            </a:r>
            <a:endParaRPr lang="en-US" dirty="0"/>
          </a:p>
        </p:txBody>
      </p:sp>
      <p:sp>
        <p:nvSpPr>
          <p:cNvPr id="12" name="TextBox 11"/>
          <p:cNvSpPr txBox="1"/>
          <p:nvPr/>
        </p:nvSpPr>
        <p:spPr>
          <a:xfrm>
            <a:off x="511695" y="4350408"/>
            <a:ext cx="1411414" cy="369332"/>
          </a:xfrm>
          <a:prstGeom prst="rect">
            <a:avLst/>
          </a:prstGeom>
          <a:noFill/>
        </p:spPr>
        <p:txBody>
          <a:bodyPr wrap="none" rtlCol="0">
            <a:spAutoFit/>
          </a:bodyPr>
          <a:lstStyle/>
          <a:p>
            <a:r>
              <a:rPr lang="en-US" dirty="0" smtClean="0"/>
              <a:t>MIT, 1979-81</a:t>
            </a:r>
            <a:endParaRPr lang="en-US" dirty="0"/>
          </a:p>
        </p:txBody>
      </p:sp>
      <p:sp>
        <p:nvSpPr>
          <p:cNvPr id="13" name="TextBox 12"/>
          <p:cNvSpPr txBox="1"/>
          <p:nvPr/>
        </p:nvSpPr>
        <p:spPr>
          <a:xfrm>
            <a:off x="3051695" y="496669"/>
            <a:ext cx="3497810" cy="646331"/>
          </a:xfrm>
          <a:prstGeom prst="rect">
            <a:avLst/>
          </a:prstGeom>
          <a:noFill/>
        </p:spPr>
        <p:txBody>
          <a:bodyPr wrap="none" rtlCol="0">
            <a:spAutoFit/>
          </a:bodyPr>
          <a:lstStyle/>
          <a:p>
            <a:r>
              <a:rPr lang="en-US" dirty="0" err="1" smtClean="0"/>
              <a:t>Institut</a:t>
            </a:r>
            <a:r>
              <a:rPr lang="en-US" dirty="0" smtClean="0"/>
              <a:t> de Physique du Globe, Paris</a:t>
            </a:r>
          </a:p>
          <a:p>
            <a:r>
              <a:rPr lang="en-US" dirty="0" smtClean="0"/>
              <a:t>1975-79, 1981-90</a:t>
            </a:r>
            <a:endParaRPr lang="en-US" dirty="0"/>
          </a:p>
        </p:txBody>
      </p:sp>
      <p:sp>
        <p:nvSpPr>
          <p:cNvPr id="14" name="TextBox 13"/>
          <p:cNvSpPr txBox="1"/>
          <p:nvPr/>
        </p:nvSpPr>
        <p:spPr>
          <a:xfrm>
            <a:off x="4390193" y="3649096"/>
            <a:ext cx="2753240" cy="646331"/>
          </a:xfrm>
          <a:prstGeom prst="rect">
            <a:avLst/>
          </a:prstGeom>
          <a:noFill/>
        </p:spPr>
        <p:txBody>
          <a:bodyPr wrap="none" rtlCol="0">
            <a:spAutoFit/>
          </a:bodyPr>
          <a:lstStyle/>
          <a:p>
            <a:r>
              <a:rPr lang="en-US" dirty="0" smtClean="0"/>
              <a:t>Univ. of California, Berkeley</a:t>
            </a:r>
          </a:p>
          <a:p>
            <a:r>
              <a:rPr lang="en-US" dirty="0" smtClean="0"/>
              <a:t>1991-present</a:t>
            </a:r>
            <a:endParaRPr lang="en-US" dirty="0"/>
          </a:p>
        </p:txBody>
      </p:sp>
      <p:cxnSp>
        <p:nvCxnSpPr>
          <p:cNvPr id="16" name="Straight Arrow Connector 15"/>
          <p:cNvCxnSpPr/>
          <p:nvPr/>
        </p:nvCxnSpPr>
        <p:spPr>
          <a:xfrm>
            <a:off x="2200210" y="1514338"/>
            <a:ext cx="1259653" cy="806450"/>
          </a:xfrm>
          <a:prstGeom prst="straightConnector1">
            <a:avLst/>
          </a:prstGeom>
          <a:ln w="28575"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10800000" flipV="1">
            <a:off x="1700636" y="3352800"/>
            <a:ext cx="1567191" cy="1524000"/>
          </a:xfrm>
          <a:prstGeom prst="straightConnector1">
            <a:avLst/>
          </a:prstGeom>
          <a:ln w="28575"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2536612" y="3493083"/>
            <a:ext cx="1540255" cy="1383718"/>
          </a:xfrm>
          <a:prstGeom prst="straightConnector1">
            <a:avLst/>
          </a:prstGeom>
          <a:ln w="28575"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10800000">
            <a:off x="2536613" y="659718"/>
            <a:ext cx="923251" cy="803302"/>
          </a:xfrm>
          <a:prstGeom prst="straightConnector1">
            <a:avLst/>
          </a:prstGeom>
          <a:ln w="28575"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16200000" flipH="1">
            <a:off x="5929995" y="3481101"/>
            <a:ext cx="789209" cy="532607"/>
          </a:xfrm>
          <a:prstGeom prst="straightConnector1">
            <a:avLst/>
          </a:prstGeom>
          <a:ln w="28575"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pic>
        <p:nvPicPr>
          <p:cNvPr id="25" name="Picture 24" descr="100_0161.JPG"/>
          <p:cNvPicPr>
            <a:picLocks noChangeAspect="1"/>
          </p:cNvPicPr>
          <p:nvPr/>
        </p:nvPicPr>
        <p:blipFill>
          <a:blip r:embed="rId8"/>
          <a:srcRect l="42700" t="27507" r="40169" b="39822"/>
          <a:stretch>
            <a:fillRect/>
          </a:stretch>
        </p:blipFill>
        <p:spPr>
          <a:xfrm>
            <a:off x="594574" y="3022229"/>
            <a:ext cx="929428" cy="1328179"/>
          </a:xfrm>
          <a:prstGeom prst="rect">
            <a:avLst/>
          </a:prstGeom>
        </p:spPr>
      </p:pic>
      <p:sp>
        <p:nvSpPr>
          <p:cNvPr id="26" name="TextBox 25"/>
          <p:cNvSpPr txBox="1"/>
          <p:nvPr/>
        </p:nvSpPr>
        <p:spPr>
          <a:xfrm>
            <a:off x="386079" y="2320788"/>
            <a:ext cx="2211776" cy="646331"/>
          </a:xfrm>
          <a:prstGeom prst="rect">
            <a:avLst/>
          </a:prstGeom>
          <a:noFill/>
        </p:spPr>
        <p:txBody>
          <a:bodyPr wrap="none" rtlCol="0">
            <a:spAutoFit/>
          </a:bodyPr>
          <a:lstStyle/>
          <a:p>
            <a:r>
              <a:rPr lang="en-US" dirty="0" smtClean="0"/>
              <a:t>Married Mark </a:t>
            </a:r>
            <a:r>
              <a:rPr lang="en-US" dirty="0" err="1" smtClean="0"/>
              <a:t>Jonikas</a:t>
            </a:r>
            <a:endParaRPr lang="en-US" dirty="0" smtClean="0"/>
          </a:p>
          <a:p>
            <a:r>
              <a:rPr lang="en-US" dirty="0" smtClean="0"/>
              <a:t>1979</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082" name="Picture 2" descr="C:\Documents and Settings\Barbara Romanowicz\Desktop\Slides\toronto02\convection1.gif"/>
          <p:cNvPicPr>
            <a:picLocks noChangeAspect="1" noChangeArrowheads="1"/>
          </p:cNvPicPr>
          <p:nvPr/>
        </p:nvPicPr>
        <p:blipFill>
          <a:blip r:embed="rId2"/>
          <a:srcRect/>
          <a:stretch>
            <a:fillRect/>
          </a:stretch>
        </p:blipFill>
        <p:spPr bwMode="auto">
          <a:xfrm>
            <a:off x="762000" y="533400"/>
            <a:ext cx="7696200" cy="5902325"/>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2386" name="Picture 2" descr="C:\Documents and Settings\barbara\Desktop\ppt presentations\seismo_hr.jpg"/>
          <p:cNvPicPr>
            <a:picLocks noChangeAspect="1" noChangeArrowheads="1"/>
          </p:cNvPicPr>
          <p:nvPr/>
        </p:nvPicPr>
        <p:blipFill>
          <a:blip r:embed="rId2"/>
          <a:srcRect/>
          <a:stretch>
            <a:fillRect/>
          </a:stretch>
        </p:blipFill>
        <p:spPr bwMode="auto">
          <a:xfrm>
            <a:off x="800100" y="514350"/>
            <a:ext cx="7543800" cy="58293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3"/>
          <a:srcRect/>
          <a:stretch>
            <a:fillRect/>
          </a:stretch>
        </p:blipFill>
        <p:spPr bwMode="auto">
          <a:xfrm>
            <a:off x="7315200" y="5105400"/>
            <a:ext cx="1022350" cy="857250"/>
          </a:xfrm>
          <a:prstGeom prst="rect">
            <a:avLst/>
          </a:prstGeom>
          <a:noFill/>
          <a:ln w="88900">
            <a:noFill/>
            <a:miter lim="800000"/>
            <a:headEnd/>
            <a:tailEnd/>
          </a:ln>
          <a:effectLst>
            <a:outerShdw blurRad="63500" dist="101600" dir="2700000" algn="ctr" rotWithShape="0">
              <a:schemeClr val="bg2">
                <a:alpha val="75000"/>
              </a:schemeClr>
            </a:outerShdw>
          </a:effectLst>
        </p:spPr>
      </p:pic>
      <p:pic>
        <p:nvPicPr>
          <p:cNvPr id="174083" name="Picture 3"/>
          <p:cNvPicPr>
            <a:picLocks noChangeAspect="1" noChangeArrowheads="1"/>
          </p:cNvPicPr>
          <p:nvPr/>
        </p:nvPicPr>
        <p:blipFill>
          <a:blip r:embed="rId4"/>
          <a:srcRect/>
          <a:stretch>
            <a:fillRect/>
          </a:stretch>
        </p:blipFill>
        <p:spPr bwMode="auto">
          <a:xfrm>
            <a:off x="304800" y="228600"/>
            <a:ext cx="5421313" cy="6400800"/>
          </a:xfrm>
          <a:prstGeom prst="rect">
            <a:avLst/>
          </a:prstGeom>
          <a:noFill/>
        </p:spPr>
      </p:pic>
      <p:sp>
        <p:nvSpPr>
          <p:cNvPr id="174084" name="Text Box 4"/>
          <p:cNvSpPr txBox="1">
            <a:spLocks noChangeArrowheads="1"/>
          </p:cNvSpPr>
          <p:nvPr/>
        </p:nvSpPr>
        <p:spPr bwMode="auto">
          <a:xfrm>
            <a:off x="5867400" y="6248400"/>
            <a:ext cx="2971800" cy="396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000000"/>
                </a:solidFill>
                <a:effectLst>
                  <a:outerShdw blurRad="38100" dist="38100" dir="2700000" algn="tl">
                    <a:srgbClr val="FFFFFF"/>
                  </a:outerShdw>
                </a:effectLst>
              </a:rPr>
              <a:t>After Park et al, 2005</a:t>
            </a:r>
          </a:p>
        </p:txBody>
      </p:sp>
      <p:grpSp>
        <p:nvGrpSpPr>
          <p:cNvPr id="2" name="Group 5"/>
          <p:cNvGrpSpPr>
            <a:grpSpLocks/>
          </p:cNvGrpSpPr>
          <p:nvPr/>
        </p:nvGrpSpPr>
        <p:grpSpPr bwMode="auto">
          <a:xfrm>
            <a:off x="5334000" y="838200"/>
            <a:ext cx="3581400" cy="1308100"/>
            <a:chOff x="-1104" y="1056"/>
            <a:chExt cx="3155" cy="1152"/>
          </a:xfrm>
        </p:grpSpPr>
        <p:grpSp>
          <p:nvGrpSpPr>
            <p:cNvPr id="3" name="Group 6"/>
            <p:cNvGrpSpPr>
              <a:grpSpLocks/>
            </p:cNvGrpSpPr>
            <p:nvPr/>
          </p:nvGrpSpPr>
          <p:grpSpPr bwMode="auto">
            <a:xfrm>
              <a:off x="-1104" y="1056"/>
              <a:ext cx="3155" cy="1152"/>
              <a:chOff x="-1104" y="1056"/>
              <a:chExt cx="3155" cy="1152"/>
            </a:xfrm>
          </p:grpSpPr>
          <p:pic>
            <p:nvPicPr>
              <p:cNvPr id="174087" name="Picture 7"/>
              <p:cNvPicPr>
                <a:picLocks noChangeAspect="1" noChangeArrowheads="1"/>
              </p:cNvPicPr>
              <p:nvPr/>
            </p:nvPicPr>
            <p:blipFill>
              <a:blip r:embed="rId5"/>
              <a:srcRect l="2953" t="13937" b="19164"/>
              <a:stretch>
                <a:fillRect/>
              </a:stretch>
            </p:blipFill>
            <p:spPr bwMode="auto">
              <a:xfrm>
                <a:off x="-1104" y="1056"/>
                <a:ext cx="3155" cy="1152"/>
              </a:xfrm>
              <a:prstGeom prst="rect">
                <a:avLst/>
              </a:prstGeom>
              <a:noFill/>
              <a:ln w="25400">
                <a:noFill/>
                <a:miter lim="800000"/>
                <a:headEnd/>
                <a:tailEnd/>
              </a:ln>
              <a:effectLst/>
            </p:spPr>
          </p:pic>
          <p:sp>
            <p:nvSpPr>
              <p:cNvPr id="174088" name="Freeform 8"/>
              <p:cNvSpPr>
                <a:spLocks/>
              </p:cNvSpPr>
              <p:nvPr/>
            </p:nvSpPr>
            <p:spPr bwMode="auto">
              <a:xfrm>
                <a:off x="-720" y="1056"/>
                <a:ext cx="336" cy="132"/>
              </a:xfrm>
              <a:custGeom>
                <a:avLst/>
                <a:gdLst/>
                <a:ahLst/>
                <a:cxnLst>
                  <a:cxn ang="0">
                    <a:pos x="0" y="0"/>
                  </a:cxn>
                  <a:cxn ang="0">
                    <a:pos x="10000" y="0"/>
                  </a:cxn>
                  <a:cxn ang="0">
                    <a:pos x="10000" y="10000"/>
                  </a:cxn>
                  <a:cxn ang="0">
                    <a:pos x="0" y="10000"/>
                  </a:cxn>
                  <a:cxn ang="0">
                    <a:pos x="0" y="0"/>
                  </a:cxn>
                </a:cxnLst>
                <a:rect l="0" t="0" r="r" b="b"/>
                <a:pathLst>
                  <a:path w="10000" h="10000">
                    <a:moveTo>
                      <a:pt x="0" y="0"/>
                    </a:moveTo>
                    <a:lnTo>
                      <a:pt x="10000" y="0"/>
                    </a:lnTo>
                    <a:lnTo>
                      <a:pt x="10000" y="10000"/>
                    </a:lnTo>
                    <a:lnTo>
                      <a:pt x="0" y="10000"/>
                    </a:lnTo>
                    <a:close/>
                    <a:moveTo>
                      <a:pt x="0" y="0"/>
                    </a:moveTo>
                  </a:path>
                </a:pathLst>
              </a:custGeom>
              <a:solidFill>
                <a:srgbClr val="FFFFFF"/>
              </a:solidFill>
              <a:ln w="9525">
                <a:solidFill>
                  <a:srgbClr val="FFFFFF"/>
                </a:solidFill>
                <a:prstDash val="solid"/>
                <a:round/>
                <a:headEnd/>
                <a:tailEnd/>
              </a:ln>
              <a:effectLst/>
            </p:spPr>
            <p:txBody>
              <a:bodyPr>
                <a:prstTxWarp prst="textNoShape">
                  <a:avLst/>
                </a:prstTxWarp>
              </a:bodyPr>
              <a:lstStyle/>
              <a:p>
                <a:endParaRPr lang="en-US"/>
              </a:p>
            </p:txBody>
          </p:sp>
        </p:grpSp>
        <p:sp>
          <p:nvSpPr>
            <p:cNvPr id="174089" name="Freeform 9"/>
            <p:cNvSpPr>
              <a:spLocks/>
            </p:cNvSpPr>
            <p:nvPr/>
          </p:nvSpPr>
          <p:spPr bwMode="auto">
            <a:xfrm>
              <a:off x="-1104" y="1360"/>
              <a:ext cx="144" cy="96"/>
            </a:xfrm>
            <a:custGeom>
              <a:avLst/>
              <a:gdLst/>
              <a:ahLst/>
              <a:cxnLst>
                <a:cxn ang="0">
                  <a:pos x="0" y="0"/>
                </a:cxn>
                <a:cxn ang="0">
                  <a:pos x="10000" y="0"/>
                </a:cxn>
                <a:cxn ang="0">
                  <a:pos x="10000" y="10000"/>
                </a:cxn>
                <a:cxn ang="0">
                  <a:pos x="0" y="10000"/>
                </a:cxn>
                <a:cxn ang="0">
                  <a:pos x="0" y="0"/>
                </a:cxn>
              </a:cxnLst>
              <a:rect l="0" t="0" r="r" b="b"/>
              <a:pathLst>
                <a:path w="10000" h="10000">
                  <a:moveTo>
                    <a:pt x="0" y="0"/>
                  </a:moveTo>
                  <a:lnTo>
                    <a:pt x="10000" y="0"/>
                  </a:lnTo>
                  <a:lnTo>
                    <a:pt x="10000" y="10000"/>
                  </a:lnTo>
                  <a:lnTo>
                    <a:pt x="0" y="10000"/>
                  </a:lnTo>
                  <a:close/>
                  <a:moveTo>
                    <a:pt x="0" y="0"/>
                  </a:moveTo>
                </a:path>
              </a:pathLst>
            </a:custGeom>
            <a:solidFill>
              <a:srgbClr val="FFFFFF"/>
            </a:solidFill>
            <a:ln w="9525">
              <a:solidFill>
                <a:srgbClr val="FFFFFF"/>
              </a:solidFill>
              <a:prstDash val="solid"/>
              <a:round/>
              <a:headEnd/>
              <a:tailEnd/>
            </a:ln>
            <a:effectLst/>
          </p:spPr>
          <p:txBody>
            <a:bodyPr>
              <a:prstTxWarp prst="textNoShape">
                <a:avLst/>
              </a:prstTxWarp>
            </a:bodyPr>
            <a:lstStyle/>
            <a:p>
              <a:endParaRPr lang="en-US"/>
            </a:p>
          </p:txBody>
        </p:sp>
      </p:gr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4450" name="Picture 2" descr="C:\Documents and Settings\Barbara Romanowicz\Desktop\sumatra 1204\Figure1_large.gif"/>
          <p:cNvPicPr>
            <a:picLocks noChangeAspect="1" noChangeArrowheads="1"/>
          </p:cNvPicPr>
          <p:nvPr/>
        </p:nvPicPr>
        <p:blipFill>
          <a:blip r:embed="rId2"/>
          <a:srcRect/>
          <a:stretch>
            <a:fillRect/>
          </a:stretch>
        </p:blipFill>
        <p:spPr bwMode="auto">
          <a:xfrm>
            <a:off x="1066800" y="187325"/>
            <a:ext cx="6781800" cy="6272213"/>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6" name="Picture 1026" descr="fig"/>
          <p:cNvPicPr>
            <a:picLocks noChangeAspect="1" noChangeArrowheads="1"/>
          </p:cNvPicPr>
          <p:nvPr/>
        </p:nvPicPr>
        <p:blipFill>
          <a:blip r:embed="rId2"/>
          <a:srcRect l="5833" t="8977" r="6667" b="49174"/>
          <a:stretch>
            <a:fillRect/>
          </a:stretch>
        </p:blipFill>
        <p:spPr bwMode="auto">
          <a:xfrm>
            <a:off x="0" y="304800"/>
            <a:ext cx="9144000" cy="566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6658" name="Picture 2" descr="C:\Documents and Settings\Barbara Romanowicz\Desktop\sumatra 1204\split_ritz1.gif"/>
          <p:cNvPicPr>
            <a:picLocks noChangeAspect="1" noChangeArrowheads="1"/>
          </p:cNvPicPr>
          <p:nvPr/>
        </p:nvPicPr>
        <p:blipFill>
          <a:blip r:embed="rId2"/>
          <a:srcRect/>
          <a:stretch>
            <a:fillRect/>
          </a:stretch>
        </p:blipFill>
        <p:spPr bwMode="auto">
          <a:xfrm>
            <a:off x="2209800" y="228600"/>
            <a:ext cx="4572000" cy="2857500"/>
          </a:xfrm>
          <a:prstGeom prst="rect">
            <a:avLst/>
          </a:prstGeom>
          <a:noFill/>
        </p:spPr>
      </p:pic>
      <p:pic>
        <p:nvPicPr>
          <p:cNvPr id="326659" name="Picture 3" descr="C:\Documents and Settings\Barbara Romanowicz\Desktop\sumatra 1204\3s2.split.gif"/>
          <p:cNvPicPr>
            <a:picLocks noChangeAspect="1" noChangeArrowheads="1"/>
          </p:cNvPicPr>
          <p:nvPr/>
        </p:nvPicPr>
        <p:blipFill>
          <a:blip r:embed="rId3"/>
          <a:srcRect/>
          <a:stretch>
            <a:fillRect/>
          </a:stretch>
        </p:blipFill>
        <p:spPr bwMode="auto">
          <a:xfrm>
            <a:off x="2209800" y="3429000"/>
            <a:ext cx="4648200" cy="2905125"/>
          </a:xfrm>
          <a:prstGeom prst="rect">
            <a:avLst/>
          </a:prstGeom>
          <a:noFill/>
        </p:spPr>
      </p:pic>
      <p:sp>
        <p:nvSpPr>
          <p:cNvPr id="326660" name="Text Box 4"/>
          <p:cNvSpPr txBox="1">
            <a:spLocks noChangeArrowheads="1"/>
          </p:cNvSpPr>
          <p:nvPr/>
        </p:nvSpPr>
        <p:spPr bwMode="auto">
          <a:xfrm>
            <a:off x="212725" y="727075"/>
            <a:ext cx="1046163" cy="822325"/>
          </a:xfrm>
          <a:prstGeom prst="rect">
            <a:avLst/>
          </a:prstGeom>
          <a:noFill/>
          <a:ln w="9525">
            <a:noFill/>
            <a:miter lim="800000"/>
            <a:headEnd/>
            <a:tailEnd/>
          </a:ln>
          <a:effectLst/>
        </p:spPr>
        <p:txBody>
          <a:bodyPr wrap="none">
            <a:prstTxWarp prst="textNoShape">
              <a:avLst/>
            </a:prstTxWarp>
            <a:spAutoFit/>
          </a:bodyPr>
          <a:lstStyle/>
          <a:p>
            <a:r>
              <a:rPr lang="en-US">
                <a:solidFill>
                  <a:srgbClr val="FFFF00"/>
                </a:solidFill>
              </a:rPr>
              <a:t>Mantle</a:t>
            </a:r>
          </a:p>
          <a:p>
            <a:r>
              <a:rPr lang="en-US">
                <a:solidFill>
                  <a:srgbClr val="FFFF00"/>
                </a:solidFill>
              </a:rPr>
              <a:t>mode</a:t>
            </a:r>
            <a:endParaRPr lang="en-US"/>
          </a:p>
        </p:txBody>
      </p:sp>
      <p:sp>
        <p:nvSpPr>
          <p:cNvPr id="326661" name="Text Box 5"/>
          <p:cNvSpPr txBox="1">
            <a:spLocks noChangeArrowheads="1"/>
          </p:cNvSpPr>
          <p:nvPr/>
        </p:nvSpPr>
        <p:spPr bwMode="auto">
          <a:xfrm>
            <a:off x="441325" y="4232275"/>
            <a:ext cx="860425" cy="822325"/>
          </a:xfrm>
          <a:prstGeom prst="rect">
            <a:avLst/>
          </a:prstGeom>
          <a:noFill/>
          <a:ln w="9525">
            <a:noFill/>
            <a:miter lim="800000"/>
            <a:headEnd/>
            <a:tailEnd/>
          </a:ln>
          <a:effectLst/>
        </p:spPr>
        <p:txBody>
          <a:bodyPr wrap="none">
            <a:prstTxWarp prst="textNoShape">
              <a:avLst/>
            </a:prstTxWarp>
            <a:spAutoFit/>
          </a:bodyPr>
          <a:lstStyle/>
          <a:p>
            <a:r>
              <a:rPr lang="en-US">
                <a:solidFill>
                  <a:srgbClr val="FFFF00"/>
                </a:solidFill>
              </a:rPr>
              <a:t>Core</a:t>
            </a:r>
          </a:p>
          <a:p>
            <a:r>
              <a:rPr lang="en-US">
                <a:solidFill>
                  <a:srgbClr val="FFFF00"/>
                </a:solidFill>
              </a:rPr>
              <a:t>mode</a:t>
            </a:r>
            <a:endParaRPr lang="en-US"/>
          </a:p>
        </p:txBody>
      </p:sp>
      <p:sp>
        <p:nvSpPr>
          <p:cNvPr id="326662" name="Text Box 6"/>
          <p:cNvSpPr txBox="1">
            <a:spLocks noChangeArrowheads="1"/>
          </p:cNvSpPr>
          <p:nvPr/>
        </p:nvSpPr>
        <p:spPr bwMode="auto">
          <a:xfrm>
            <a:off x="5848350" y="6400800"/>
            <a:ext cx="3295650" cy="457200"/>
          </a:xfrm>
          <a:prstGeom prst="rect">
            <a:avLst/>
          </a:prstGeom>
          <a:noFill/>
          <a:ln w="9525">
            <a:noFill/>
            <a:miter lim="800000"/>
            <a:headEnd/>
            <a:tailEnd/>
          </a:ln>
          <a:effectLst/>
        </p:spPr>
        <p:txBody>
          <a:bodyPr wrap="none">
            <a:prstTxWarp prst="textNoShape">
              <a:avLst/>
            </a:prstTxWarp>
            <a:spAutoFit/>
          </a:bodyPr>
          <a:lstStyle/>
          <a:p>
            <a:r>
              <a:rPr lang="en-US" i="1">
                <a:solidFill>
                  <a:srgbClr val="FFFF00"/>
                </a:solidFill>
              </a:rPr>
              <a:t>Ritzwoller et al. database</a:t>
            </a:r>
            <a:endParaRPr lang="en-US"/>
          </a:p>
        </p:txBody>
      </p:sp>
      <p:pic>
        <p:nvPicPr>
          <p:cNvPr id="326663" name="Picture 7" descr="C:\Documents and Settings\Barbara Romanowicz\Desktop\sumatra 1204\0s5.kerplot.gif"/>
          <p:cNvPicPr>
            <a:picLocks noChangeAspect="1" noChangeArrowheads="1"/>
          </p:cNvPicPr>
          <p:nvPr/>
        </p:nvPicPr>
        <p:blipFill>
          <a:blip r:embed="rId4"/>
          <a:srcRect l="61572" t="7143" r="-9393"/>
          <a:stretch>
            <a:fillRect/>
          </a:stretch>
        </p:blipFill>
        <p:spPr bwMode="auto">
          <a:xfrm>
            <a:off x="7696200" y="381000"/>
            <a:ext cx="1066800" cy="2667000"/>
          </a:xfrm>
          <a:prstGeom prst="rect">
            <a:avLst/>
          </a:prstGeom>
          <a:noFill/>
        </p:spPr>
      </p:pic>
      <p:pic>
        <p:nvPicPr>
          <p:cNvPr id="326664" name="Picture 8" descr="C:\Documents and Settings\Barbara Romanowicz\Desktop\sumatra 1204\3s2.kerplot.gif"/>
          <p:cNvPicPr>
            <a:picLocks noChangeAspect="1" noChangeArrowheads="1"/>
          </p:cNvPicPr>
          <p:nvPr/>
        </p:nvPicPr>
        <p:blipFill>
          <a:blip r:embed="rId5"/>
          <a:srcRect l="58015" t="9486" r="-5252"/>
          <a:stretch>
            <a:fillRect/>
          </a:stretch>
        </p:blipFill>
        <p:spPr bwMode="auto">
          <a:xfrm>
            <a:off x="7696200" y="3429000"/>
            <a:ext cx="1143000" cy="2819400"/>
          </a:xfrm>
          <a:prstGeom prst="rect">
            <a:avLst/>
          </a:prstGeom>
          <a:noFill/>
        </p:spPr>
      </p:pic>
      <p:sp>
        <p:nvSpPr>
          <p:cNvPr id="326665" name="Text Box 9"/>
          <p:cNvSpPr txBox="1">
            <a:spLocks noChangeArrowheads="1"/>
          </p:cNvSpPr>
          <p:nvPr/>
        </p:nvSpPr>
        <p:spPr bwMode="auto">
          <a:xfrm>
            <a:off x="8077200" y="5562600"/>
            <a:ext cx="457200" cy="274638"/>
          </a:xfrm>
          <a:prstGeom prst="rect">
            <a:avLst/>
          </a:prstGeom>
          <a:solidFill>
            <a:schemeClr val="bg1"/>
          </a:solidFill>
          <a:ln w="9525">
            <a:noFill/>
            <a:miter lim="800000"/>
            <a:headEnd/>
            <a:tailEnd/>
          </a:ln>
          <a:effectLst/>
        </p:spPr>
        <p:txBody>
          <a:bodyPr>
            <a:prstTxWarp prst="textNoShape">
              <a:avLst/>
            </a:prstTxWarp>
            <a:spAutoFit/>
          </a:bodyPr>
          <a:lstStyle/>
          <a:p>
            <a:r>
              <a:rPr lang="en-US" sz="1200"/>
              <a:t>ICB</a:t>
            </a:r>
            <a:endParaRPr lang="en-US"/>
          </a:p>
        </p:txBody>
      </p:sp>
      <p:sp>
        <p:nvSpPr>
          <p:cNvPr id="326666" name="Rectangle 10"/>
          <p:cNvSpPr>
            <a:spLocks noChangeArrowheads="1"/>
          </p:cNvSpPr>
          <p:nvPr/>
        </p:nvSpPr>
        <p:spPr bwMode="auto">
          <a:xfrm>
            <a:off x="8077200" y="2438400"/>
            <a:ext cx="438150" cy="274638"/>
          </a:xfrm>
          <a:prstGeom prst="rect">
            <a:avLst/>
          </a:prstGeom>
          <a:solidFill>
            <a:schemeClr val="bg1"/>
          </a:solidFill>
          <a:ln w="9525">
            <a:noFill/>
            <a:miter lim="800000"/>
            <a:headEnd/>
            <a:tailEnd/>
          </a:ln>
          <a:effectLst/>
        </p:spPr>
        <p:txBody>
          <a:bodyPr wrap="none">
            <a:prstTxWarp prst="textNoShape">
              <a:avLst/>
            </a:prstTxWarp>
            <a:spAutoFit/>
          </a:bodyPr>
          <a:lstStyle/>
          <a:p>
            <a:r>
              <a:rPr lang="en-US" sz="1200"/>
              <a:t>ICB</a:t>
            </a:r>
          </a:p>
        </p:txBody>
      </p:sp>
      <p:sp>
        <p:nvSpPr>
          <p:cNvPr id="326667" name="Rectangle 11"/>
          <p:cNvSpPr>
            <a:spLocks noChangeArrowheads="1"/>
          </p:cNvSpPr>
          <p:nvPr/>
        </p:nvSpPr>
        <p:spPr bwMode="auto">
          <a:xfrm>
            <a:off x="8229600" y="1524000"/>
            <a:ext cx="522288" cy="274638"/>
          </a:xfrm>
          <a:prstGeom prst="rect">
            <a:avLst/>
          </a:prstGeom>
          <a:solidFill>
            <a:schemeClr val="bg1"/>
          </a:solidFill>
          <a:ln w="9525">
            <a:noFill/>
            <a:miter lim="800000"/>
            <a:headEnd/>
            <a:tailEnd/>
          </a:ln>
          <a:effectLst/>
        </p:spPr>
        <p:txBody>
          <a:bodyPr wrap="none">
            <a:prstTxWarp prst="textNoShape">
              <a:avLst/>
            </a:prstTxWarp>
            <a:spAutoFit/>
          </a:bodyPr>
          <a:lstStyle/>
          <a:p>
            <a:r>
              <a:rPr lang="en-US" sz="1200"/>
              <a:t>CMB</a:t>
            </a:r>
          </a:p>
        </p:txBody>
      </p:sp>
      <p:sp>
        <p:nvSpPr>
          <p:cNvPr id="326668" name="Rectangle 12"/>
          <p:cNvSpPr>
            <a:spLocks noChangeArrowheads="1"/>
          </p:cNvSpPr>
          <p:nvPr/>
        </p:nvSpPr>
        <p:spPr bwMode="auto">
          <a:xfrm>
            <a:off x="8382000" y="4648200"/>
            <a:ext cx="522288" cy="274638"/>
          </a:xfrm>
          <a:prstGeom prst="rect">
            <a:avLst/>
          </a:prstGeom>
          <a:solidFill>
            <a:schemeClr val="bg1"/>
          </a:solidFill>
          <a:ln w="9525">
            <a:noFill/>
            <a:miter lim="800000"/>
            <a:headEnd/>
            <a:tailEnd/>
          </a:ln>
          <a:effectLst/>
        </p:spPr>
        <p:txBody>
          <a:bodyPr wrap="none">
            <a:prstTxWarp prst="textNoShape">
              <a:avLst/>
            </a:prstTxWarp>
            <a:spAutoFit/>
          </a:bodyPr>
          <a:lstStyle/>
          <a:p>
            <a:r>
              <a:rPr lang="en-US" sz="1200"/>
              <a:t>CMB</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3426" name="Picture 2" descr="C:\Documents and Settings\Barbara Romanowicz\Desktop\Slides\toronto02\tomo.gif"/>
          <p:cNvPicPr>
            <a:picLocks noChangeAspect="1" noChangeArrowheads="1"/>
          </p:cNvPicPr>
          <p:nvPr/>
        </p:nvPicPr>
        <p:blipFill>
          <a:blip r:embed="rId2"/>
          <a:srcRect/>
          <a:stretch>
            <a:fillRect/>
          </a:stretch>
        </p:blipFill>
        <p:spPr bwMode="auto">
          <a:xfrm>
            <a:off x="3733800" y="0"/>
            <a:ext cx="5653088" cy="7315200"/>
          </a:xfrm>
          <a:prstGeom prst="rect">
            <a:avLst/>
          </a:prstGeom>
          <a:noFill/>
        </p:spPr>
      </p:pic>
      <p:pic>
        <p:nvPicPr>
          <p:cNvPr id="3" name="Picture 2" descr="seistomo.jpg"/>
          <p:cNvPicPr>
            <a:picLocks noChangeAspect="1"/>
          </p:cNvPicPr>
          <p:nvPr/>
        </p:nvPicPr>
        <p:blipFill>
          <a:blip r:embed="rId3"/>
          <a:stretch>
            <a:fillRect/>
          </a:stretch>
        </p:blipFill>
        <p:spPr>
          <a:xfrm>
            <a:off x="0" y="457200"/>
            <a:ext cx="3705298" cy="3733800"/>
          </a:xfrm>
          <a:prstGeom prst="rect">
            <a:avLst/>
          </a:prstGeom>
        </p:spPr>
      </p:pic>
      <p:pic>
        <p:nvPicPr>
          <p:cNvPr id="4" name="Picture 2" descr="waves_fig1"/>
          <p:cNvPicPr>
            <a:picLocks noChangeAspect="1" noChangeArrowheads="1"/>
          </p:cNvPicPr>
          <p:nvPr/>
        </p:nvPicPr>
        <p:blipFill>
          <a:blip r:embed="rId4"/>
          <a:srcRect/>
          <a:stretch>
            <a:fillRect/>
          </a:stretch>
        </p:blipFill>
        <p:spPr bwMode="auto">
          <a:xfrm>
            <a:off x="228600" y="4336884"/>
            <a:ext cx="3276600" cy="2482600"/>
          </a:xfrm>
          <a:prstGeom prst="rect">
            <a:avLst/>
          </a:prstGeom>
          <a:noFill/>
          <a:ln w="9525">
            <a:noFill/>
            <a:miter lim="800000"/>
            <a:headEnd/>
            <a:tailEnd/>
          </a:ln>
        </p:spPr>
      </p:pic>
      <p:sp>
        <p:nvSpPr>
          <p:cNvPr id="5" name="TextBox 4"/>
          <p:cNvSpPr txBox="1"/>
          <p:nvPr/>
        </p:nvSpPr>
        <p:spPr>
          <a:xfrm>
            <a:off x="548640" y="5088523"/>
            <a:ext cx="290665" cy="338554"/>
          </a:xfrm>
          <a:prstGeom prst="rect">
            <a:avLst/>
          </a:prstGeom>
          <a:noFill/>
        </p:spPr>
        <p:txBody>
          <a:bodyPr wrap="none" rtlCol="0">
            <a:spAutoFit/>
          </a:bodyPr>
          <a:lstStyle/>
          <a:p>
            <a:r>
              <a:rPr lang="en-US" sz="1600" dirty="0" smtClean="0">
                <a:solidFill>
                  <a:srgbClr val="000000"/>
                </a:solidFill>
              </a:rPr>
              <a:t>P</a:t>
            </a:r>
            <a:endParaRPr lang="en-US" sz="1600" dirty="0">
              <a:solidFill>
                <a:srgbClr val="000000"/>
              </a:solidFill>
            </a:endParaRPr>
          </a:p>
        </p:txBody>
      </p:sp>
      <p:sp>
        <p:nvSpPr>
          <p:cNvPr id="6" name="Rectangle 5"/>
          <p:cNvSpPr/>
          <p:nvPr/>
        </p:nvSpPr>
        <p:spPr>
          <a:xfrm>
            <a:off x="1143000" y="5088523"/>
            <a:ext cx="278943" cy="338554"/>
          </a:xfrm>
          <a:prstGeom prst="rect">
            <a:avLst/>
          </a:prstGeom>
        </p:spPr>
        <p:txBody>
          <a:bodyPr wrap="none">
            <a:spAutoFit/>
          </a:bodyPr>
          <a:lstStyle/>
          <a:p>
            <a:r>
              <a:rPr lang="en-US" sz="1600" dirty="0" smtClean="0">
                <a:solidFill>
                  <a:srgbClr val="000000"/>
                </a:solidFill>
              </a:rPr>
              <a:t>S</a:t>
            </a:r>
            <a:endParaRPr lang="en-US" sz="1600" dirty="0">
              <a:solidFill>
                <a:srgbClr val="000000"/>
              </a:solidFill>
            </a:endParaRPr>
          </a:p>
        </p:txBody>
      </p:sp>
      <p:sp>
        <p:nvSpPr>
          <p:cNvPr id="7" name="Rectangle 6"/>
          <p:cNvSpPr/>
          <p:nvPr/>
        </p:nvSpPr>
        <p:spPr>
          <a:xfrm>
            <a:off x="1371600" y="5029200"/>
            <a:ext cx="373219" cy="338554"/>
          </a:xfrm>
          <a:prstGeom prst="rect">
            <a:avLst/>
          </a:prstGeom>
        </p:spPr>
        <p:txBody>
          <a:bodyPr wrap="none">
            <a:spAutoFit/>
          </a:bodyPr>
          <a:lstStyle/>
          <a:p>
            <a:r>
              <a:rPr lang="en-US" sz="1600" dirty="0" smtClean="0">
                <a:solidFill>
                  <a:srgbClr val="000000"/>
                </a:solidFill>
              </a:rPr>
              <a:t>SS</a:t>
            </a:r>
            <a:endParaRPr lang="en-US" sz="1600" dirty="0">
              <a:solidFill>
                <a:srgbClr val="000000"/>
              </a:solidFill>
            </a:endParaRPr>
          </a:p>
        </p:txBody>
      </p:sp>
      <p:sp>
        <p:nvSpPr>
          <p:cNvPr id="8" name="Rectangle 7"/>
          <p:cNvSpPr/>
          <p:nvPr/>
        </p:nvSpPr>
        <p:spPr>
          <a:xfrm>
            <a:off x="1744819" y="4659868"/>
            <a:ext cx="1364476" cy="338554"/>
          </a:xfrm>
          <a:prstGeom prst="rect">
            <a:avLst/>
          </a:prstGeom>
        </p:spPr>
        <p:txBody>
          <a:bodyPr wrap="none">
            <a:spAutoFit/>
          </a:bodyPr>
          <a:lstStyle/>
          <a:p>
            <a:r>
              <a:rPr lang="en-US" sz="1600" dirty="0" smtClean="0">
                <a:solidFill>
                  <a:srgbClr val="FF0000"/>
                </a:solidFill>
              </a:rPr>
              <a:t>Surface waves</a:t>
            </a:r>
            <a:endParaRPr lang="en-US" sz="1600" dirty="0">
              <a:solidFill>
                <a:srgbClr val="FF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rgbClr val="FFFF00"/>
                </a:solidFill>
              </a:rPr>
              <a:t>Lay out</a:t>
            </a:r>
            <a:endParaRPr lang="en-US" sz="5400" dirty="0">
              <a:solidFill>
                <a:srgbClr val="FFFF00"/>
              </a:solidFill>
            </a:endParaRPr>
          </a:p>
        </p:txBody>
      </p:sp>
      <p:sp>
        <p:nvSpPr>
          <p:cNvPr id="3" name="Content Placeholder 2"/>
          <p:cNvSpPr>
            <a:spLocks noGrp="1"/>
          </p:cNvSpPr>
          <p:nvPr>
            <p:ph idx="1"/>
          </p:nvPr>
        </p:nvSpPr>
        <p:spPr>
          <a:xfrm>
            <a:off x="457200" y="1981200"/>
            <a:ext cx="8229600" cy="4525963"/>
          </a:xfrm>
        </p:spPr>
        <p:txBody>
          <a:bodyPr/>
          <a:lstStyle/>
          <a:p>
            <a:r>
              <a:rPr lang="en-US" dirty="0" smtClean="0"/>
              <a:t>Part I: Biographical notes:</a:t>
            </a:r>
          </a:p>
          <a:p>
            <a:pPr lvl="1"/>
            <a:r>
              <a:rPr lang="en-US" dirty="0" smtClean="0"/>
              <a:t>how I became a geophysicist/seismologist?</a:t>
            </a:r>
          </a:p>
          <a:p>
            <a:endParaRPr lang="en-US" dirty="0" smtClean="0"/>
          </a:p>
          <a:p>
            <a:r>
              <a:rPr lang="en-US" dirty="0" smtClean="0"/>
              <a:t>Part II: questions:</a:t>
            </a:r>
          </a:p>
          <a:p>
            <a:pPr lvl="1"/>
            <a:r>
              <a:rPr lang="en-US" dirty="0" smtClean="0"/>
              <a:t>What makes a successful female scientist?</a:t>
            </a:r>
          </a:p>
          <a:p>
            <a:endParaRPr lang="en-US" dirty="0"/>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123906" name="Picture 1026" descr="C:\Documents and Settings\Barbara Romanowicz\Desktop\legend-seismicity-map.gif"/>
          <p:cNvPicPr>
            <a:picLocks noChangeAspect="1" noChangeArrowheads="1"/>
          </p:cNvPicPr>
          <p:nvPr/>
        </p:nvPicPr>
        <p:blipFill>
          <a:blip r:embed="rId2"/>
          <a:srcRect/>
          <a:stretch>
            <a:fillRect/>
          </a:stretch>
        </p:blipFill>
        <p:spPr bwMode="auto">
          <a:xfrm>
            <a:off x="2286000" y="1"/>
            <a:ext cx="5257800" cy="3293428"/>
          </a:xfrm>
          <a:prstGeom prst="rect">
            <a:avLst/>
          </a:prstGeom>
          <a:noFill/>
        </p:spPr>
      </p:pic>
      <p:pic>
        <p:nvPicPr>
          <p:cNvPr id="3" name="Picture 2050" descr="C:\Documents and Settings\Barbara Romanowicz\Desktop\GSN_FDSN.gif"/>
          <p:cNvPicPr>
            <a:picLocks noChangeAspect="1" noChangeArrowheads="1"/>
          </p:cNvPicPr>
          <p:nvPr/>
        </p:nvPicPr>
        <p:blipFill>
          <a:blip r:embed="rId3"/>
          <a:srcRect/>
          <a:stretch>
            <a:fillRect/>
          </a:stretch>
        </p:blipFill>
        <p:spPr bwMode="auto">
          <a:xfrm>
            <a:off x="2286000" y="3293429"/>
            <a:ext cx="5334000" cy="3537641"/>
          </a:xfrm>
          <a:prstGeom prst="rect">
            <a:avLst/>
          </a:prstGeom>
          <a:noFill/>
        </p:spPr>
      </p:pic>
      <p:sp>
        <p:nvSpPr>
          <p:cNvPr id="4" name="TextBox 3"/>
          <p:cNvSpPr txBox="1"/>
          <p:nvPr/>
        </p:nvSpPr>
        <p:spPr>
          <a:xfrm>
            <a:off x="381000" y="1828800"/>
            <a:ext cx="1054458" cy="369332"/>
          </a:xfrm>
          <a:prstGeom prst="rect">
            <a:avLst/>
          </a:prstGeom>
          <a:noFill/>
        </p:spPr>
        <p:txBody>
          <a:bodyPr wrap="none" rtlCol="0">
            <a:spAutoFit/>
          </a:bodyPr>
          <a:lstStyle/>
          <a:p>
            <a:r>
              <a:rPr lang="en-US" dirty="0" smtClean="0">
                <a:solidFill>
                  <a:srgbClr val="000000"/>
                </a:solidFill>
                <a:latin typeface="Comic Sans MS"/>
                <a:cs typeface="Comic Sans MS"/>
              </a:rPr>
              <a:t>S</a:t>
            </a:r>
            <a:r>
              <a:rPr lang="en-US" dirty="0" smtClean="0">
                <a:solidFill>
                  <a:srgbClr val="000000"/>
                </a:solidFill>
                <a:latin typeface="Comic Sans MS"/>
                <a:cs typeface="Comic Sans MS"/>
              </a:rPr>
              <a:t>ources</a:t>
            </a:r>
            <a:endParaRPr lang="en-US" dirty="0">
              <a:solidFill>
                <a:srgbClr val="000000"/>
              </a:solidFill>
              <a:latin typeface="Comic Sans MS"/>
              <a:cs typeface="Comic Sans MS"/>
            </a:endParaRPr>
          </a:p>
        </p:txBody>
      </p:sp>
      <p:sp>
        <p:nvSpPr>
          <p:cNvPr id="5" name="TextBox 4"/>
          <p:cNvSpPr txBox="1"/>
          <p:nvPr/>
        </p:nvSpPr>
        <p:spPr>
          <a:xfrm>
            <a:off x="381000" y="5029200"/>
            <a:ext cx="1099655" cy="369332"/>
          </a:xfrm>
          <a:prstGeom prst="rect">
            <a:avLst/>
          </a:prstGeom>
          <a:noFill/>
        </p:spPr>
        <p:txBody>
          <a:bodyPr wrap="none" rtlCol="0">
            <a:spAutoFit/>
          </a:bodyPr>
          <a:lstStyle/>
          <a:p>
            <a:r>
              <a:rPr lang="en-US" dirty="0" smtClean="0">
                <a:solidFill>
                  <a:srgbClr val="000000"/>
                </a:solidFill>
                <a:latin typeface="Comic Sans MS"/>
                <a:cs typeface="Comic Sans MS"/>
              </a:rPr>
              <a:t>Stations</a:t>
            </a:r>
            <a:endParaRPr lang="en-US" dirty="0">
              <a:solidFill>
                <a:srgbClr val="000000"/>
              </a:solidFill>
              <a:latin typeface="Comic Sans MS"/>
              <a:cs typeface="Comic Sans M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10" name="Picture 2" descr="figure4"/>
          <p:cNvPicPr>
            <a:picLocks noChangeAspect="1" noChangeArrowheads="1"/>
          </p:cNvPicPr>
          <p:nvPr/>
        </p:nvPicPr>
        <p:blipFill>
          <a:blip r:embed="rId2"/>
          <a:srcRect l="16667" r="20000" b="51585"/>
          <a:stretch>
            <a:fillRect/>
          </a:stretch>
        </p:blipFill>
        <p:spPr bwMode="auto">
          <a:xfrm>
            <a:off x="0" y="0"/>
            <a:ext cx="6394450" cy="6324600"/>
          </a:xfrm>
          <a:prstGeom prst="rect">
            <a:avLst/>
          </a:prstGeom>
          <a:noFill/>
          <a:ln w="9525">
            <a:noFill/>
            <a:miter lim="800000"/>
            <a:headEnd/>
            <a:tailEnd/>
          </a:ln>
        </p:spPr>
      </p:pic>
      <p:pic>
        <p:nvPicPr>
          <p:cNvPr id="43011" name="Picture 3" descr="figure3"/>
          <p:cNvPicPr>
            <a:picLocks noChangeAspect="1" noChangeArrowheads="1"/>
          </p:cNvPicPr>
          <p:nvPr/>
        </p:nvPicPr>
        <p:blipFill>
          <a:blip r:embed="rId3"/>
          <a:srcRect l="10204" t="13637" r="14285" b="9253"/>
          <a:stretch>
            <a:fillRect/>
          </a:stretch>
        </p:blipFill>
        <p:spPr bwMode="auto">
          <a:xfrm>
            <a:off x="6324600" y="1143000"/>
            <a:ext cx="2819400" cy="3810000"/>
          </a:xfrm>
          <a:prstGeom prst="rect">
            <a:avLst/>
          </a:prstGeom>
          <a:noFill/>
          <a:ln w="9525">
            <a:noFill/>
            <a:miter lim="800000"/>
            <a:headEnd/>
            <a:tailEnd/>
          </a:ln>
        </p:spPr>
      </p:pic>
      <p:sp>
        <p:nvSpPr>
          <p:cNvPr id="43012" name="Text Box 4"/>
          <p:cNvSpPr txBox="1">
            <a:spLocks noChangeArrowheads="1"/>
          </p:cNvSpPr>
          <p:nvPr/>
        </p:nvSpPr>
        <p:spPr bwMode="auto">
          <a:xfrm>
            <a:off x="6477000" y="457200"/>
            <a:ext cx="2201863" cy="641350"/>
          </a:xfrm>
          <a:prstGeom prst="rect">
            <a:avLst/>
          </a:prstGeom>
          <a:noFill/>
          <a:ln w="9525">
            <a:noFill/>
            <a:miter lim="800000"/>
            <a:headEnd/>
            <a:tailEnd/>
          </a:ln>
        </p:spPr>
        <p:txBody>
          <a:bodyPr wrap="none">
            <a:prstTxWarp prst="textNoShape">
              <a:avLst/>
            </a:prstTxWarp>
            <a:spAutoFit/>
          </a:bodyPr>
          <a:lstStyle/>
          <a:p>
            <a:pPr eaLnBrk="1" hangingPunct="1"/>
            <a:r>
              <a:rPr lang="en-US"/>
              <a:t>3D Shear Velocity </a:t>
            </a:r>
          </a:p>
          <a:p>
            <a:pPr eaLnBrk="1" hangingPunct="1"/>
            <a:r>
              <a:rPr lang="en-US"/>
              <a:t>Models</a:t>
            </a:r>
          </a:p>
        </p:txBody>
      </p:sp>
      <p:sp>
        <p:nvSpPr>
          <p:cNvPr id="43013" name="Text Box 5"/>
          <p:cNvSpPr txBox="1">
            <a:spLocks noChangeArrowheads="1"/>
          </p:cNvSpPr>
          <p:nvPr/>
        </p:nvSpPr>
        <p:spPr bwMode="auto">
          <a:xfrm>
            <a:off x="2803525" y="1260475"/>
            <a:ext cx="936625" cy="366713"/>
          </a:xfrm>
          <a:prstGeom prst="rect">
            <a:avLst/>
          </a:prstGeom>
          <a:solidFill>
            <a:srgbClr val="FFFFFF"/>
          </a:solidFill>
          <a:ln w="9525">
            <a:noFill/>
            <a:miter lim="800000"/>
            <a:headEnd/>
            <a:tailEnd/>
          </a:ln>
        </p:spPr>
        <p:txBody>
          <a:bodyPr wrap="none">
            <a:prstTxWarp prst="textNoShape">
              <a:avLst/>
            </a:prstTxWarp>
            <a:spAutoFit/>
          </a:bodyPr>
          <a:lstStyle/>
          <a:p>
            <a:r>
              <a:rPr lang="en-US">
                <a:solidFill>
                  <a:schemeClr val="tx2"/>
                </a:solidFill>
              </a:rPr>
              <a:t>140 km</a:t>
            </a:r>
          </a:p>
        </p:txBody>
      </p:sp>
      <p:sp>
        <p:nvSpPr>
          <p:cNvPr id="43014" name="Text Box 6"/>
          <p:cNvSpPr txBox="1">
            <a:spLocks noChangeArrowheads="1"/>
          </p:cNvSpPr>
          <p:nvPr/>
        </p:nvSpPr>
        <p:spPr bwMode="auto">
          <a:xfrm>
            <a:off x="2803525" y="2936875"/>
            <a:ext cx="973138" cy="366713"/>
          </a:xfrm>
          <a:prstGeom prst="rect">
            <a:avLst/>
          </a:prstGeom>
          <a:solidFill>
            <a:srgbClr val="FFFFFF"/>
          </a:solidFill>
          <a:ln w="9525">
            <a:noFill/>
            <a:miter lim="800000"/>
            <a:headEnd/>
            <a:tailEnd/>
          </a:ln>
        </p:spPr>
        <p:txBody>
          <a:bodyPr wrap="none">
            <a:prstTxWarp prst="textNoShape">
              <a:avLst/>
            </a:prstTxWarp>
            <a:spAutoFit/>
          </a:bodyPr>
          <a:lstStyle/>
          <a:p>
            <a:r>
              <a:rPr lang="en-US">
                <a:solidFill>
                  <a:schemeClr val="tx2"/>
                </a:solidFill>
              </a:rPr>
              <a:t>925 km</a:t>
            </a:r>
          </a:p>
        </p:txBody>
      </p:sp>
      <p:sp>
        <p:nvSpPr>
          <p:cNvPr id="43015" name="Text Box 7"/>
          <p:cNvSpPr txBox="1">
            <a:spLocks noChangeArrowheads="1"/>
          </p:cNvSpPr>
          <p:nvPr/>
        </p:nvSpPr>
        <p:spPr bwMode="auto">
          <a:xfrm>
            <a:off x="2727325" y="4537075"/>
            <a:ext cx="1112838" cy="366713"/>
          </a:xfrm>
          <a:prstGeom prst="rect">
            <a:avLst/>
          </a:prstGeom>
          <a:solidFill>
            <a:srgbClr val="FFFFFF"/>
          </a:solidFill>
          <a:ln w="9525">
            <a:noFill/>
            <a:miter lim="800000"/>
            <a:headEnd/>
            <a:tailEnd/>
          </a:ln>
        </p:spPr>
        <p:txBody>
          <a:bodyPr wrap="none">
            <a:prstTxWarp prst="textNoShape">
              <a:avLst/>
            </a:prstTxWarp>
            <a:spAutoFit/>
          </a:bodyPr>
          <a:lstStyle/>
          <a:p>
            <a:r>
              <a:rPr lang="en-US">
                <a:solidFill>
                  <a:schemeClr val="tx2"/>
                </a:solidFill>
              </a:rPr>
              <a:t>2770 km</a:t>
            </a:r>
          </a:p>
        </p:txBody>
      </p:sp>
      <p:pic>
        <p:nvPicPr>
          <p:cNvPr id="43016" name="Picture 2" descr="figure4"/>
          <p:cNvPicPr>
            <a:picLocks noChangeAspect="1" noChangeArrowheads="1"/>
          </p:cNvPicPr>
          <p:nvPr/>
        </p:nvPicPr>
        <p:blipFill>
          <a:blip r:embed="rId2"/>
          <a:srcRect l="80818" t="79330" r="13145" b="7253"/>
          <a:stretch>
            <a:fillRect/>
          </a:stretch>
        </p:blipFill>
        <p:spPr bwMode="auto">
          <a:xfrm>
            <a:off x="6324600" y="5105400"/>
            <a:ext cx="6096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13314" name="Picture 2" descr="C:\Documents and Settings\Barbara Romanowicz\Desktop\Slides\toronto02\figure1.gif"/>
          <p:cNvPicPr>
            <a:picLocks noChangeAspect="1" noChangeArrowheads="1"/>
          </p:cNvPicPr>
          <p:nvPr/>
        </p:nvPicPr>
        <p:blipFill>
          <a:blip r:embed="rId3"/>
          <a:srcRect/>
          <a:stretch>
            <a:fillRect/>
          </a:stretch>
        </p:blipFill>
        <p:spPr bwMode="auto">
          <a:xfrm>
            <a:off x="838200" y="-685800"/>
            <a:ext cx="5829300" cy="7543800"/>
          </a:xfrm>
          <a:prstGeom prst="rect">
            <a:avLst/>
          </a:prstGeom>
          <a:noFill/>
        </p:spPr>
      </p:pic>
      <p:sp>
        <p:nvSpPr>
          <p:cNvPr id="13315" name="Text Box 3"/>
          <p:cNvSpPr txBox="1">
            <a:spLocks noChangeArrowheads="1"/>
          </p:cNvSpPr>
          <p:nvPr/>
        </p:nvSpPr>
        <p:spPr bwMode="auto">
          <a:xfrm>
            <a:off x="4117975" y="6432550"/>
            <a:ext cx="2282825" cy="336550"/>
          </a:xfrm>
          <a:prstGeom prst="rect">
            <a:avLst/>
          </a:prstGeom>
          <a:noFill/>
          <a:ln w="12700" cap="sq">
            <a:noFill/>
            <a:miter lim="800000"/>
            <a:headEnd/>
            <a:tailEnd/>
          </a:ln>
          <a:effectLst/>
        </p:spPr>
        <p:txBody>
          <a:bodyPr wrap="none" anchor="ctr">
            <a:prstTxWarp prst="textNoShape">
              <a:avLst/>
            </a:prstTxWarp>
            <a:spAutoFit/>
          </a:bodyPr>
          <a:lstStyle/>
          <a:p>
            <a:pPr algn="ctr">
              <a:spcBef>
                <a:spcPct val="50000"/>
              </a:spcBef>
            </a:pPr>
            <a:r>
              <a:rPr lang="en-US" sz="1600" b="1" i="1" dirty="0"/>
              <a:t>Van </a:t>
            </a:r>
            <a:r>
              <a:rPr lang="en-US" sz="1600" b="1" i="1" dirty="0" err="1"/>
              <a:t>der</a:t>
            </a:r>
            <a:r>
              <a:rPr lang="en-US" sz="1600" b="1" i="1" dirty="0"/>
              <a:t> </a:t>
            </a:r>
            <a:r>
              <a:rPr lang="en-US" sz="1600" b="1" i="1" dirty="0" err="1"/>
              <a:t>Hilst</a:t>
            </a:r>
            <a:r>
              <a:rPr lang="en-US" sz="1600" b="1" i="1" dirty="0"/>
              <a:t> et al., 1998</a:t>
            </a:r>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2514" name="Picture 2050" descr="QRLW8"/>
          <p:cNvPicPr>
            <a:picLocks noChangeAspect="1" noChangeArrowheads="1"/>
          </p:cNvPicPr>
          <p:nvPr/>
        </p:nvPicPr>
        <p:blipFill>
          <a:blip r:embed="rId2"/>
          <a:srcRect/>
          <a:stretch>
            <a:fillRect/>
          </a:stretch>
        </p:blipFill>
        <p:spPr bwMode="auto">
          <a:xfrm>
            <a:off x="304800" y="990600"/>
            <a:ext cx="8534400" cy="5133975"/>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0"/>
            <a:ext cx="8229600" cy="1143000"/>
          </a:xfrm>
        </p:spPr>
        <p:txBody>
          <a:bodyPr/>
          <a:lstStyle/>
          <a:p>
            <a:r>
              <a:rPr lang="en-US" dirty="0" smtClean="0">
                <a:solidFill>
                  <a:srgbClr val="FFFF00"/>
                </a:solidFill>
              </a:rPr>
              <a:t>Part II</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How to become a successful scientist?</a:t>
            </a:r>
            <a:endParaRPr lang="en-US" dirty="0">
              <a:solidFill>
                <a:srgbClr val="FFFF00"/>
              </a:solidFill>
            </a:endParaRPr>
          </a:p>
        </p:txBody>
      </p:sp>
      <p:sp>
        <p:nvSpPr>
          <p:cNvPr id="3" name="Content Placeholder 2"/>
          <p:cNvSpPr>
            <a:spLocks noGrp="1"/>
          </p:cNvSpPr>
          <p:nvPr>
            <p:ph idx="1"/>
          </p:nvPr>
        </p:nvSpPr>
        <p:spPr/>
        <p:txBody>
          <a:bodyPr>
            <a:normAutofit lnSpcReduction="10000"/>
          </a:bodyPr>
          <a:lstStyle/>
          <a:p>
            <a:r>
              <a:rPr lang="en-US" dirty="0" smtClean="0"/>
              <a:t>Learn English well</a:t>
            </a:r>
          </a:p>
          <a:p>
            <a:r>
              <a:rPr lang="en-US" dirty="0" smtClean="0"/>
              <a:t>Get exposed to research work</a:t>
            </a:r>
          </a:p>
          <a:p>
            <a:r>
              <a:rPr lang="en-US" dirty="0" smtClean="0"/>
              <a:t>Choose a good research advisor</a:t>
            </a:r>
          </a:p>
          <a:p>
            <a:r>
              <a:rPr lang="en-US" dirty="0" smtClean="0"/>
              <a:t>Develop independent and critical thinking</a:t>
            </a:r>
          </a:p>
          <a:p>
            <a:r>
              <a:rPr lang="en-US" dirty="0" smtClean="0"/>
              <a:t>Read, read, read…</a:t>
            </a:r>
          </a:p>
          <a:p>
            <a:r>
              <a:rPr lang="en-US" dirty="0" smtClean="0"/>
              <a:t>Be patient</a:t>
            </a:r>
          </a:p>
          <a:p>
            <a:r>
              <a:rPr lang="en-US" dirty="0" smtClean="0"/>
              <a:t>Have confidence in yourself</a:t>
            </a:r>
          </a:p>
          <a:p>
            <a:endParaRPr lang="en-US" dirty="0" smtClean="0"/>
          </a:p>
          <a:p>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rgbClr val="FFFF00"/>
                </a:solidFill>
              </a:rPr>
              <a:t>As a woman, what do you think are our advantages/strengths and weaknesses in doing scientific research?</a:t>
            </a:r>
            <a:endParaRPr lang="en-US" sz="2800" dirty="0">
              <a:solidFill>
                <a:srgbClr val="FFFF00"/>
              </a:solidFill>
            </a:endParaRPr>
          </a:p>
        </p:txBody>
      </p:sp>
      <p:sp>
        <p:nvSpPr>
          <p:cNvPr id="3" name="Content Placeholder 2"/>
          <p:cNvSpPr>
            <a:spLocks noGrp="1"/>
          </p:cNvSpPr>
          <p:nvPr>
            <p:ph idx="1"/>
          </p:nvPr>
        </p:nvSpPr>
        <p:spPr>
          <a:xfrm>
            <a:off x="457200" y="1905000"/>
            <a:ext cx="8229600" cy="4525963"/>
          </a:xfrm>
        </p:spPr>
        <p:txBody>
          <a:bodyPr/>
          <a:lstStyle/>
          <a:p>
            <a:r>
              <a:rPr lang="en-US" dirty="0" smtClean="0"/>
              <a:t>Good at multi-tasking</a:t>
            </a:r>
          </a:p>
          <a:p>
            <a:r>
              <a:rPr lang="en-US" dirty="0" smtClean="0"/>
              <a:t>Good at communication</a:t>
            </a:r>
          </a:p>
          <a:p>
            <a:r>
              <a:rPr lang="en-US" dirty="0" smtClean="0"/>
              <a:t>Good practical sense</a:t>
            </a:r>
          </a:p>
          <a:p>
            <a:endParaRPr lang="en-US" dirty="0" smtClean="0"/>
          </a:p>
          <a:p>
            <a:r>
              <a:rPr lang="en-US" dirty="0" smtClean="0"/>
              <a:t>Lack of confidence to express ideas</a:t>
            </a:r>
          </a:p>
          <a:p>
            <a:r>
              <a:rPr lang="en-US" dirty="0" smtClean="0"/>
              <a:t>Fear of criticism and confrontation</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rgbClr val="FFFF00"/>
                </a:solidFill>
              </a:rPr>
              <a:t>Do you have any struggle between the balance of career and personal/family life?</a:t>
            </a:r>
            <a:endParaRPr lang="en-US" sz="2800" dirty="0">
              <a:solidFill>
                <a:srgbClr val="FFFF00"/>
              </a:solidFill>
            </a:endParaRPr>
          </a:p>
        </p:txBody>
      </p:sp>
      <p:sp>
        <p:nvSpPr>
          <p:cNvPr id="3" name="Content Placeholder 2"/>
          <p:cNvSpPr>
            <a:spLocks noGrp="1"/>
          </p:cNvSpPr>
          <p:nvPr>
            <p:ph idx="1"/>
          </p:nvPr>
        </p:nvSpPr>
        <p:spPr>
          <a:xfrm>
            <a:off x="457200" y="1905000"/>
            <a:ext cx="8229600" cy="4525963"/>
          </a:xfrm>
        </p:spPr>
        <p:txBody>
          <a:bodyPr/>
          <a:lstStyle/>
          <a:p>
            <a:r>
              <a:rPr lang="en-US" dirty="0" smtClean="0"/>
              <a:t>Know how to prioritize</a:t>
            </a:r>
          </a:p>
          <a:p>
            <a:r>
              <a:rPr lang="en-US" dirty="0" smtClean="0"/>
              <a:t>Be well organized</a:t>
            </a:r>
          </a:p>
          <a:p>
            <a:r>
              <a:rPr lang="en-US" dirty="0" smtClean="0"/>
              <a:t>Save the best hours of the day for focused thinking</a:t>
            </a:r>
          </a:p>
          <a:p>
            <a:r>
              <a:rPr lang="en-US" dirty="0" smtClean="0"/>
              <a:t>Help from family</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rgbClr val="FFFF00"/>
                </a:solidFill>
              </a:rPr>
              <a:t>Do you think it is more difficult for a woman to become a successful scientist than a man?</a:t>
            </a:r>
            <a:endParaRPr lang="en-US" sz="2800" dirty="0">
              <a:solidFill>
                <a:srgbClr val="FFFF00"/>
              </a:solidFill>
            </a:endParaRPr>
          </a:p>
        </p:txBody>
      </p:sp>
      <p:sp>
        <p:nvSpPr>
          <p:cNvPr id="3" name="Content Placeholder 2"/>
          <p:cNvSpPr>
            <a:spLocks noGrp="1"/>
          </p:cNvSpPr>
          <p:nvPr>
            <p:ph idx="1"/>
          </p:nvPr>
        </p:nvSpPr>
        <p:spPr>
          <a:xfrm>
            <a:off x="457200" y="1905000"/>
            <a:ext cx="8229600" cy="4525963"/>
          </a:xfrm>
        </p:spPr>
        <p:txBody>
          <a:bodyPr/>
          <a:lstStyle/>
          <a:p>
            <a:r>
              <a:rPr lang="en-US" dirty="0" smtClean="0"/>
              <a:t>You need to have passion for your work</a:t>
            </a:r>
          </a:p>
          <a:p>
            <a:r>
              <a:rPr lang="en-US" dirty="0" smtClean="0"/>
              <a:t>Think independently and boldly</a:t>
            </a:r>
          </a:p>
          <a:p>
            <a:r>
              <a:rPr lang="en-US" dirty="0" smtClean="0"/>
              <a:t>Be prepared to work hard to prove your worth</a:t>
            </a:r>
          </a:p>
          <a:p>
            <a:r>
              <a:rPr lang="en-US" dirty="0" smtClean="0"/>
              <a:t>Strike the right balance between assertiveness (confidence) and </a:t>
            </a:r>
            <a:r>
              <a:rPr lang="en-US" dirty="0" err="1" smtClean="0"/>
              <a:t>aggressivity</a:t>
            </a:r>
            <a:endParaRPr lang="en-US"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rgbClr val="FFFF00"/>
                </a:solidFill>
              </a:rPr>
              <a:t>In your research life what impressed you most?</a:t>
            </a:r>
            <a:endParaRPr lang="en-US" sz="2800" dirty="0">
              <a:solidFill>
                <a:srgbClr val="FFFF00"/>
              </a:solidFill>
            </a:endParaRPr>
          </a:p>
        </p:txBody>
      </p:sp>
      <p:sp>
        <p:nvSpPr>
          <p:cNvPr id="3" name="Content Placeholder 2"/>
          <p:cNvSpPr>
            <a:spLocks noGrp="1"/>
          </p:cNvSpPr>
          <p:nvPr>
            <p:ph idx="1"/>
          </p:nvPr>
        </p:nvSpPr>
        <p:spPr>
          <a:xfrm>
            <a:off x="457200" y="1905000"/>
            <a:ext cx="8229600" cy="4525963"/>
          </a:xfrm>
        </p:spPr>
        <p:txBody>
          <a:bodyPr/>
          <a:lstStyle/>
          <a:p>
            <a:r>
              <a:rPr lang="en-US" dirty="0" smtClean="0"/>
              <a:t>Progressively, improved ability to find good topics to work on and make meaningful contributions</a:t>
            </a:r>
          </a:p>
          <a:p>
            <a:endParaRPr lang="en-US"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737px-Europe_countries_map_en_2.png"/>
          <p:cNvPicPr>
            <a:picLocks noChangeAspect="1"/>
          </p:cNvPicPr>
          <p:nvPr/>
        </p:nvPicPr>
        <p:blipFill>
          <a:blip r:embed="rId2"/>
          <a:stretch>
            <a:fillRect/>
          </a:stretch>
        </p:blipFill>
        <p:spPr>
          <a:xfrm>
            <a:off x="360045" y="0"/>
            <a:ext cx="8423910" cy="6858000"/>
          </a:xfrm>
          <a:prstGeom prst="rect">
            <a:avLst/>
          </a:prstGeom>
        </p:spPr>
      </p:pic>
      <p:sp>
        <p:nvSpPr>
          <p:cNvPr id="7" name="Oval 6"/>
          <p:cNvSpPr/>
          <p:nvPr/>
        </p:nvSpPr>
        <p:spPr>
          <a:xfrm>
            <a:off x="1447800" y="3657600"/>
            <a:ext cx="1752600" cy="1752600"/>
          </a:xfrm>
          <a:prstGeom prst="ellipse">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rgbClr val="FFFF00"/>
                </a:solidFill>
              </a:rPr>
              <a:t>Right now we need to read too many articles to catch up with latest achievements in research. Will you tell us how to read so many articles efficiently?</a:t>
            </a:r>
            <a:endParaRPr lang="en-US" sz="2800" dirty="0">
              <a:solidFill>
                <a:srgbClr val="FFFF00"/>
              </a:solidFill>
            </a:endParaRPr>
          </a:p>
        </p:txBody>
      </p:sp>
      <p:sp>
        <p:nvSpPr>
          <p:cNvPr id="3" name="Content Placeholder 2"/>
          <p:cNvSpPr>
            <a:spLocks noGrp="1"/>
          </p:cNvSpPr>
          <p:nvPr>
            <p:ph idx="1"/>
          </p:nvPr>
        </p:nvSpPr>
        <p:spPr>
          <a:xfrm>
            <a:off x="457200" y="1905000"/>
            <a:ext cx="8229600" cy="4525963"/>
          </a:xfrm>
        </p:spPr>
        <p:txBody>
          <a:bodyPr>
            <a:normAutofit lnSpcReduction="10000"/>
          </a:bodyPr>
          <a:lstStyle/>
          <a:p>
            <a:r>
              <a:rPr lang="en-US" dirty="0" smtClean="0"/>
              <a:t>Important to prioritize reading</a:t>
            </a:r>
          </a:p>
          <a:p>
            <a:r>
              <a:rPr lang="en-US" dirty="0" smtClean="0"/>
              <a:t>Focus the topic, start from a recent article (a review if it exists) and follow up on references </a:t>
            </a:r>
          </a:p>
          <a:p>
            <a:r>
              <a:rPr lang="en-US" dirty="0" smtClean="0"/>
              <a:t>Develop skills to judge whether an article is an incremental technical contribution or includes important new concepts/tools (abstract and conclusions)</a:t>
            </a:r>
          </a:p>
          <a:p>
            <a:endParaRPr lang="en-US"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rgbClr val="FFFF00"/>
                </a:solidFill>
              </a:rPr>
              <a:t>Some of the students want to apply for doctoral studies in America, please give them some suggestions?</a:t>
            </a:r>
            <a:endParaRPr lang="en-US" sz="2800" dirty="0">
              <a:solidFill>
                <a:srgbClr val="FFFF00"/>
              </a:solidFill>
            </a:endParaRPr>
          </a:p>
        </p:txBody>
      </p:sp>
      <p:sp>
        <p:nvSpPr>
          <p:cNvPr id="3" name="Content Placeholder 2"/>
          <p:cNvSpPr>
            <a:spLocks noGrp="1"/>
          </p:cNvSpPr>
          <p:nvPr>
            <p:ph idx="1"/>
          </p:nvPr>
        </p:nvSpPr>
        <p:spPr>
          <a:xfrm>
            <a:off x="457200" y="1905000"/>
            <a:ext cx="8229600" cy="4525963"/>
          </a:xfrm>
        </p:spPr>
        <p:txBody>
          <a:bodyPr>
            <a:normAutofit/>
          </a:bodyPr>
          <a:lstStyle/>
          <a:p>
            <a:r>
              <a:rPr lang="en-US" dirty="0" smtClean="0"/>
              <a:t>It is better to first do a masters’ project in China, to get exposed to research work</a:t>
            </a:r>
          </a:p>
          <a:p>
            <a:r>
              <a:rPr lang="en-US" dirty="0" smtClean="0"/>
              <a:t>Learn English well – this is essential</a:t>
            </a:r>
          </a:p>
          <a:p>
            <a:r>
              <a:rPr lang="en-US" dirty="0" smtClean="0"/>
              <a:t>Choose graduate programs that offer a variety of expertise</a:t>
            </a:r>
          </a:p>
          <a:p>
            <a:endParaRPr lang="en-US"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Autofit/>
          </a:bodyPr>
          <a:lstStyle/>
          <a:p>
            <a:r>
              <a:rPr lang="en-US" sz="2800" dirty="0" smtClean="0">
                <a:solidFill>
                  <a:srgbClr val="FFFF00"/>
                </a:solidFill>
              </a:rPr>
              <a:t>Women might be emotional or sensitive, but Science is rational </a:t>
            </a:r>
            <a:r>
              <a:rPr lang="en-US" sz="2800" dirty="0" smtClean="0">
                <a:solidFill>
                  <a:srgbClr val="FFFF00"/>
                </a:solidFill>
              </a:rPr>
              <a:t>or sensible</a:t>
            </a:r>
            <a:r>
              <a:rPr lang="en-US" sz="2800" dirty="0" smtClean="0">
                <a:solidFill>
                  <a:srgbClr val="FFFF00"/>
                </a:solidFill>
              </a:rPr>
              <a:t>. How do women bring their advantages into play in scientific</a:t>
            </a:r>
            <a:br>
              <a:rPr lang="en-US" sz="2800" dirty="0" smtClean="0">
                <a:solidFill>
                  <a:srgbClr val="FFFF00"/>
                </a:solidFill>
              </a:rPr>
            </a:br>
            <a:r>
              <a:rPr lang="en-US" sz="2800" dirty="0" smtClean="0">
                <a:solidFill>
                  <a:srgbClr val="FFFF00"/>
                </a:solidFill>
              </a:rPr>
              <a:t>research </a:t>
            </a:r>
            <a:r>
              <a:rPr lang="en-US" sz="2800" dirty="0" smtClean="0">
                <a:solidFill>
                  <a:srgbClr val="FFFF00"/>
                </a:solidFill>
              </a:rPr>
              <a:t>?</a:t>
            </a:r>
            <a:endParaRPr lang="en-US" sz="2800" dirty="0">
              <a:solidFill>
                <a:srgbClr val="FFFF00"/>
              </a:solidFill>
            </a:endParaRPr>
          </a:p>
        </p:txBody>
      </p:sp>
      <p:sp>
        <p:nvSpPr>
          <p:cNvPr id="3" name="Content Placeholder 2"/>
          <p:cNvSpPr>
            <a:spLocks noGrp="1"/>
          </p:cNvSpPr>
          <p:nvPr>
            <p:ph idx="1"/>
          </p:nvPr>
        </p:nvSpPr>
        <p:spPr>
          <a:xfrm>
            <a:off x="457200" y="1905000"/>
            <a:ext cx="8229600" cy="4525963"/>
          </a:xfrm>
        </p:spPr>
        <p:txBody>
          <a:bodyPr>
            <a:normAutofit/>
          </a:bodyPr>
          <a:lstStyle/>
          <a:p>
            <a:endParaRPr lang="en-US" dirty="0" smtClean="0"/>
          </a:p>
          <a:p>
            <a:r>
              <a:rPr lang="en-US" dirty="0" smtClean="0"/>
              <a:t>Can’t generalize</a:t>
            </a:r>
          </a:p>
          <a:p>
            <a:r>
              <a:rPr lang="en-US" dirty="0" smtClean="0"/>
              <a:t>Women may be more practical and intuitive – can approach problems in a different manner</a:t>
            </a:r>
          </a:p>
          <a:p>
            <a:r>
              <a:rPr lang="en-US" dirty="0" smtClean="0"/>
              <a:t>Women are generally patient and sometimes meticulous – can tackle problems that require these skills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Autofit/>
          </a:bodyPr>
          <a:lstStyle/>
          <a:p>
            <a:r>
              <a:rPr lang="en-US" sz="2800" dirty="0" smtClean="0">
                <a:solidFill>
                  <a:srgbClr val="FFFF00"/>
                </a:solidFill>
              </a:rPr>
              <a:t>One </a:t>
            </a:r>
            <a:r>
              <a:rPr lang="en-US" sz="2800" dirty="0" smtClean="0">
                <a:solidFill>
                  <a:srgbClr val="FFFF00"/>
                </a:solidFill>
              </a:rPr>
              <a:t>may encounter such a situation: doesn't have good ideas </a:t>
            </a:r>
            <a:r>
              <a:rPr lang="en-US" sz="2800" dirty="0" smtClean="0">
                <a:solidFill>
                  <a:srgbClr val="FFFF00"/>
                </a:solidFill>
              </a:rPr>
              <a:t>and feels </a:t>
            </a:r>
            <a:r>
              <a:rPr lang="en-US" sz="2800" dirty="0" smtClean="0">
                <a:solidFill>
                  <a:srgbClr val="FFFF00"/>
                </a:solidFill>
              </a:rPr>
              <a:t>not able to go any further. What to do in this case?</a:t>
            </a:r>
            <a:br>
              <a:rPr lang="en-US" sz="2800" dirty="0" smtClean="0">
                <a:solidFill>
                  <a:srgbClr val="FFFF00"/>
                </a:solidFill>
              </a:rPr>
            </a:br>
            <a:r>
              <a:rPr lang="en-US" sz="2800" dirty="0" smtClean="0">
                <a:solidFill>
                  <a:srgbClr val="FFFF00"/>
                </a:solidFill>
              </a:rPr>
              <a:t>?</a:t>
            </a:r>
            <a:endParaRPr lang="en-US" sz="2800" dirty="0">
              <a:solidFill>
                <a:srgbClr val="FFFF00"/>
              </a:solidFill>
            </a:endParaRPr>
          </a:p>
        </p:txBody>
      </p:sp>
      <p:sp>
        <p:nvSpPr>
          <p:cNvPr id="3" name="Content Placeholder 2"/>
          <p:cNvSpPr>
            <a:spLocks noGrp="1"/>
          </p:cNvSpPr>
          <p:nvPr>
            <p:ph idx="1"/>
          </p:nvPr>
        </p:nvSpPr>
        <p:spPr>
          <a:xfrm>
            <a:off x="457200" y="1905000"/>
            <a:ext cx="8229600" cy="4525963"/>
          </a:xfrm>
        </p:spPr>
        <p:txBody>
          <a:bodyPr>
            <a:normAutofit/>
          </a:bodyPr>
          <a:lstStyle/>
          <a:p>
            <a:endParaRPr lang="en-US" dirty="0" smtClean="0"/>
          </a:p>
          <a:p>
            <a:r>
              <a:rPr lang="en-US" dirty="0" smtClean="0"/>
              <a:t>First of all, don’t wait around for ideas.</a:t>
            </a:r>
          </a:p>
          <a:p>
            <a:r>
              <a:rPr lang="en-US" dirty="0" smtClean="0"/>
              <a:t>If you don’t know what to do next, ask for advice</a:t>
            </a:r>
          </a:p>
          <a:p>
            <a:r>
              <a:rPr lang="en-US" dirty="0" smtClean="0"/>
              <a:t>If you lack inspiration to continue, work on something else for a while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Autofit/>
          </a:bodyPr>
          <a:lstStyle/>
          <a:p>
            <a:r>
              <a:rPr lang="en-US" sz="2800" dirty="0" smtClean="0">
                <a:solidFill>
                  <a:srgbClr val="FFFF00"/>
                </a:solidFill>
              </a:rPr>
              <a:t>As a female student in Geophysics, what kind of jobs can we look</a:t>
            </a:r>
            <a:br>
              <a:rPr lang="en-US" sz="2800" dirty="0" smtClean="0">
                <a:solidFill>
                  <a:srgbClr val="FFFF00"/>
                </a:solidFill>
              </a:rPr>
            </a:br>
            <a:r>
              <a:rPr lang="en-US" sz="2800" dirty="0" smtClean="0">
                <a:solidFill>
                  <a:srgbClr val="FFFF00"/>
                </a:solidFill>
              </a:rPr>
              <a:t>for other than scientific research?</a:t>
            </a:r>
            <a:endParaRPr lang="en-US" sz="2800" dirty="0">
              <a:solidFill>
                <a:srgbClr val="FFFF00"/>
              </a:solidFill>
            </a:endParaRPr>
          </a:p>
        </p:txBody>
      </p:sp>
      <p:sp>
        <p:nvSpPr>
          <p:cNvPr id="3" name="Content Placeholder 2"/>
          <p:cNvSpPr>
            <a:spLocks noGrp="1"/>
          </p:cNvSpPr>
          <p:nvPr>
            <p:ph idx="1"/>
          </p:nvPr>
        </p:nvSpPr>
        <p:spPr>
          <a:xfrm>
            <a:off x="457200" y="1905000"/>
            <a:ext cx="8229600" cy="4525963"/>
          </a:xfrm>
        </p:spPr>
        <p:txBody>
          <a:bodyPr>
            <a:normAutofit/>
          </a:bodyPr>
          <a:lstStyle/>
          <a:p>
            <a:endParaRPr lang="en-US" dirty="0" smtClean="0"/>
          </a:p>
          <a:p>
            <a:r>
              <a:rPr lang="en-US" dirty="0" smtClean="0"/>
              <a:t>As a student in Geophysics you acquire many different skills and are familiar with many tools.</a:t>
            </a:r>
          </a:p>
          <a:p>
            <a:pPr lvl="2"/>
            <a:r>
              <a:rPr lang="en-US" dirty="0" smtClean="0"/>
              <a:t>Environmental agency</a:t>
            </a:r>
          </a:p>
          <a:p>
            <a:pPr lvl="2"/>
            <a:r>
              <a:rPr lang="en-US" dirty="0" smtClean="0"/>
              <a:t>Natural/man made hazard analysis</a:t>
            </a:r>
          </a:p>
          <a:p>
            <a:pPr lvl="2"/>
            <a:r>
              <a:rPr lang="en-US" dirty="0" smtClean="0"/>
              <a:t>Finance</a:t>
            </a:r>
          </a:p>
          <a:p>
            <a:pPr lvl="2"/>
            <a:r>
              <a:rPr lang="en-US" dirty="0" smtClean="0"/>
              <a:t>Computer programming</a:t>
            </a:r>
          </a:p>
          <a:p>
            <a:pPr lvl="2"/>
            <a:r>
              <a:rPr lang="en-US" dirty="0" smtClean="0"/>
              <a:t>….</a:t>
            </a:r>
          </a:p>
          <a:p>
            <a:pPr lvl="2"/>
            <a:endParaRPr lang="en-US"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Autofit/>
          </a:bodyPr>
          <a:lstStyle/>
          <a:p>
            <a:r>
              <a:rPr lang="en-US" sz="2800" dirty="0" smtClean="0">
                <a:solidFill>
                  <a:srgbClr val="FFFF00"/>
                </a:solidFill>
              </a:rPr>
              <a:t>As a female student in Geophysics, what kind of jobs can we look</a:t>
            </a:r>
            <a:br>
              <a:rPr lang="en-US" sz="2800" dirty="0" smtClean="0">
                <a:solidFill>
                  <a:srgbClr val="FFFF00"/>
                </a:solidFill>
              </a:rPr>
            </a:br>
            <a:r>
              <a:rPr lang="en-US" sz="2800" dirty="0" smtClean="0">
                <a:solidFill>
                  <a:srgbClr val="FFFF00"/>
                </a:solidFill>
              </a:rPr>
              <a:t>for other than scientific research?</a:t>
            </a:r>
            <a:endParaRPr lang="en-US" sz="2800" dirty="0">
              <a:solidFill>
                <a:srgbClr val="FFFF00"/>
              </a:solidFill>
            </a:endParaRPr>
          </a:p>
        </p:txBody>
      </p:sp>
      <p:sp>
        <p:nvSpPr>
          <p:cNvPr id="3" name="Content Placeholder 2"/>
          <p:cNvSpPr>
            <a:spLocks noGrp="1"/>
          </p:cNvSpPr>
          <p:nvPr>
            <p:ph idx="1"/>
          </p:nvPr>
        </p:nvSpPr>
        <p:spPr>
          <a:xfrm>
            <a:off x="457200" y="1905000"/>
            <a:ext cx="8229600" cy="4525963"/>
          </a:xfrm>
        </p:spPr>
        <p:txBody>
          <a:bodyPr>
            <a:normAutofit/>
          </a:bodyPr>
          <a:lstStyle/>
          <a:p>
            <a:endParaRPr lang="en-US" dirty="0" smtClean="0"/>
          </a:p>
          <a:p>
            <a:r>
              <a:rPr lang="en-US" dirty="0" smtClean="0"/>
              <a:t>As a student in Geophysics you acquire many different skills and are familiar with many tools.</a:t>
            </a:r>
          </a:p>
          <a:p>
            <a:pPr lvl="2"/>
            <a:r>
              <a:rPr lang="en-US" dirty="0" smtClean="0"/>
              <a:t>Environmental agency</a:t>
            </a:r>
          </a:p>
          <a:p>
            <a:pPr lvl="2"/>
            <a:r>
              <a:rPr lang="en-US" dirty="0" smtClean="0"/>
              <a:t>Natural/man made hazard analysis</a:t>
            </a:r>
          </a:p>
          <a:p>
            <a:pPr lvl="2"/>
            <a:r>
              <a:rPr lang="en-US" dirty="0" smtClean="0"/>
              <a:t>Finance</a:t>
            </a:r>
          </a:p>
          <a:p>
            <a:pPr lvl="2"/>
            <a:r>
              <a:rPr lang="en-US" dirty="0" smtClean="0"/>
              <a:t>Computer programming</a:t>
            </a:r>
          </a:p>
          <a:p>
            <a:pPr lvl="2"/>
            <a:r>
              <a:rPr lang="en-US" dirty="0" smtClean="0"/>
              <a:t>….</a:t>
            </a:r>
          </a:p>
          <a:p>
            <a:pPr lvl="2"/>
            <a:endParaRPr lang="en-US"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Autofit/>
          </a:bodyPr>
          <a:lstStyle/>
          <a:p>
            <a:r>
              <a:rPr lang="en-US" sz="2800" smtClean="0">
                <a:solidFill>
                  <a:srgbClr val="FFFF00"/>
                </a:solidFill>
              </a:rPr>
              <a:t>Many female students are interested in geophysics but they have difficulties in their studies, which make them want to give up. What</a:t>
            </a:r>
            <a:br>
              <a:rPr lang="en-US" sz="2800" smtClean="0">
                <a:solidFill>
                  <a:srgbClr val="FFFF00"/>
                </a:solidFill>
              </a:rPr>
            </a:br>
            <a:r>
              <a:rPr lang="en-US" sz="2800" smtClean="0">
                <a:solidFill>
                  <a:srgbClr val="FFFF00"/>
                </a:solidFill>
              </a:rPr>
              <a:t>they should do?</a:t>
            </a:r>
            <a:endParaRPr lang="en-US" sz="2800" dirty="0">
              <a:solidFill>
                <a:srgbClr val="FFFF00"/>
              </a:solidFill>
            </a:endParaRPr>
          </a:p>
        </p:txBody>
      </p:sp>
      <p:sp>
        <p:nvSpPr>
          <p:cNvPr id="3" name="Content Placeholder 2"/>
          <p:cNvSpPr>
            <a:spLocks noGrp="1"/>
          </p:cNvSpPr>
          <p:nvPr>
            <p:ph idx="1"/>
          </p:nvPr>
        </p:nvSpPr>
        <p:spPr>
          <a:xfrm>
            <a:off x="457200" y="1905000"/>
            <a:ext cx="8229600" cy="4525963"/>
          </a:xfrm>
        </p:spPr>
        <p:txBody>
          <a:bodyPr>
            <a:normAutofit fontScale="92500" lnSpcReduction="10000"/>
          </a:bodyPr>
          <a:lstStyle/>
          <a:p>
            <a:endParaRPr lang="en-US" smtClean="0"/>
          </a:p>
          <a:p>
            <a:r>
              <a:rPr lang="en-US" smtClean="0"/>
              <a:t>You need to determine:</a:t>
            </a:r>
          </a:p>
          <a:p>
            <a:pPr lvl="1"/>
            <a:r>
              <a:rPr lang="en-US" smtClean="0"/>
              <a:t> whether you really like the life of a scientist</a:t>
            </a:r>
          </a:p>
          <a:p>
            <a:pPr lvl="1"/>
            <a:r>
              <a:rPr lang="en-US" smtClean="0"/>
              <a:t> whether you enjoy trying to solve  a problem without knowing how long it will take to find a solution</a:t>
            </a:r>
          </a:p>
          <a:p>
            <a:r>
              <a:rPr lang="en-US" smtClean="0"/>
              <a:t>Geophysics is a vast discipline, choose aspects in which you have good skills (theory, observation, modeling, field work..)</a:t>
            </a:r>
          </a:p>
          <a:p>
            <a:endParaRPr lang="en-US"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143000"/>
          </a:xfrm>
        </p:spPr>
        <p:txBody>
          <a:bodyPr>
            <a:noAutofit/>
          </a:bodyPr>
          <a:lstStyle/>
          <a:p>
            <a:endParaRPr lang="en-US" sz="2800" dirty="0">
              <a:solidFill>
                <a:srgbClr val="FFFF00"/>
              </a:solidFill>
            </a:endParaRPr>
          </a:p>
        </p:txBody>
      </p:sp>
      <p:sp>
        <p:nvSpPr>
          <p:cNvPr id="3" name="Content Placeholder 2"/>
          <p:cNvSpPr>
            <a:spLocks noGrp="1"/>
          </p:cNvSpPr>
          <p:nvPr>
            <p:ph idx="1"/>
          </p:nvPr>
        </p:nvSpPr>
        <p:spPr>
          <a:xfrm>
            <a:off x="457200" y="251618"/>
            <a:ext cx="8229600" cy="4525963"/>
          </a:xfrm>
        </p:spPr>
        <p:txBody>
          <a:bodyPr/>
          <a:lstStyle/>
          <a:p>
            <a:r>
              <a:rPr lang="en-US" dirty="0" smtClean="0">
                <a:solidFill>
                  <a:srgbClr val="FFFF00"/>
                </a:solidFill>
              </a:rPr>
              <a:t>We are interested in developing a career in geophysics. </a:t>
            </a:r>
            <a:r>
              <a:rPr lang="en-US" dirty="0" smtClean="0">
                <a:solidFill>
                  <a:srgbClr val="FFFF00"/>
                </a:solidFill>
              </a:rPr>
              <a:t>Besides diligence </a:t>
            </a:r>
            <a:r>
              <a:rPr lang="en-US" dirty="0" smtClean="0">
                <a:solidFill>
                  <a:srgbClr val="FFFF00"/>
                </a:solidFill>
              </a:rPr>
              <a:t>and taking full  advantage of university resources, </a:t>
            </a:r>
            <a:r>
              <a:rPr lang="en-US" dirty="0" smtClean="0">
                <a:solidFill>
                  <a:srgbClr val="FFFF00"/>
                </a:solidFill>
              </a:rPr>
              <a:t>are there </a:t>
            </a:r>
            <a:r>
              <a:rPr lang="en-US" dirty="0" smtClean="0">
                <a:solidFill>
                  <a:srgbClr val="FFFF00"/>
                </a:solidFill>
              </a:rPr>
              <a:t>any other effective approaches? For example, how did you </a:t>
            </a:r>
            <a:r>
              <a:rPr lang="en-US" dirty="0" smtClean="0">
                <a:solidFill>
                  <a:srgbClr val="FFFF00"/>
                </a:solidFill>
              </a:rPr>
              <a:t>make it</a:t>
            </a:r>
            <a:r>
              <a:rPr lang="en-US" dirty="0" smtClean="0">
                <a:solidFill>
                  <a:srgbClr val="FFFF00"/>
                </a:solidFill>
              </a:rPr>
              <a:t>? </a:t>
            </a:r>
          </a:p>
          <a:p>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5298" name="Picture 3074"/>
          <p:cNvPicPr>
            <a:picLocks noChangeAspect="1" noChangeArrowheads="1"/>
          </p:cNvPicPr>
          <p:nvPr/>
        </p:nvPicPr>
        <p:blipFill>
          <a:blip r:embed="rId2"/>
          <a:srcRect t="3334"/>
          <a:stretch>
            <a:fillRect/>
          </a:stretch>
        </p:blipFill>
        <p:spPr bwMode="auto">
          <a:xfrm>
            <a:off x="0" y="0"/>
            <a:ext cx="5414963" cy="6858000"/>
          </a:xfrm>
          <a:prstGeom prst="rect">
            <a:avLst/>
          </a:prstGeom>
          <a:noFill/>
          <a:ln w="9525">
            <a:noFill/>
            <a:miter lim="800000"/>
            <a:headEnd/>
            <a:tailEnd/>
          </a:ln>
        </p:spPr>
      </p:pic>
      <p:sp>
        <p:nvSpPr>
          <p:cNvPr id="55299" name="Text Box 3075"/>
          <p:cNvSpPr txBox="1">
            <a:spLocks noChangeArrowheads="1"/>
          </p:cNvSpPr>
          <p:nvPr/>
        </p:nvSpPr>
        <p:spPr bwMode="auto">
          <a:xfrm>
            <a:off x="5867400" y="0"/>
            <a:ext cx="3276600" cy="1570038"/>
          </a:xfrm>
          <a:prstGeom prst="rect">
            <a:avLst/>
          </a:prstGeom>
          <a:noFill/>
          <a:ln w="9525">
            <a:noFill/>
            <a:miter lim="800000"/>
            <a:headEnd/>
            <a:tailEnd/>
          </a:ln>
        </p:spPr>
        <p:txBody>
          <a:bodyPr>
            <a:prstTxWarp prst="textNoShape">
              <a:avLst/>
            </a:prstTxWarp>
            <a:spAutoFit/>
          </a:bodyPr>
          <a:lstStyle/>
          <a:p>
            <a:r>
              <a:rPr lang="en-US" b="1">
                <a:solidFill>
                  <a:schemeClr val="tx2"/>
                </a:solidFill>
              </a:rPr>
              <a:t>M</a:t>
            </a:r>
            <a:r>
              <a:rPr lang="en-US"/>
              <a:t>onterey bay</a:t>
            </a:r>
          </a:p>
          <a:p>
            <a:r>
              <a:rPr lang="en-US" b="1">
                <a:solidFill>
                  <a:schemeClr val="tx2"/>
                </a:solidFill>
              </a:rPr>
              <a:t>O</a:t>
            </a:r>
            <a:r>
              <a:rPr lang="en-US"/>
              <a:t>cean </a:t>
            </a:r>
            <a:r>
              <a:rPr lang="en-US" b="1">
                <a:solidFill>
                  <a:schemeClr val="tx2"/>
                </a:solidFill>
              </a:rPr>
              <a:t>B</a:t>
            </a:r>
            <a:r>
              <a:rPr lang="en-US"/>
              <a:t>ottom</a:t>
            </a:r>
          </a:p>
          <a:p>
            <a:r>
              <a:rPr lang="en-US" b="1">
                <a:solidFill>
                  <a:schemeClr val="tx2"/>
                </a:solidFill>
              </a:rPr>
              <a:t>B</a:t>
            </a:r>
            <a:r>
              <a:rPr lang="en-US"/>
              <a:t>roadband seismic</a:t>
            </a:r>
          </a:p>
          <a:p>
            <a:r>
              <a:rPr lang="en-US"/>
              <a:t>station</a:t>
            </a:r>
          </a:p>
        </p:txBody>
      </p:sp>
      <p:sp>
        <p:nvSpPr>
          <p:cNvPr id="55300" name="Text Box 3078"/>
          <p:cNvSpPr txBox="1">
            <a:spLocks noChangeArrowheads="1"/>
          </p:cNvSpPr>
          <p:nvPr/>
        </p:nvSpPr>
        <p:spPr bwMode="auto">
          <a:xfrm>
            <a:off x="7467600" y="1676400"/>
            <a:ext cx="1382713" cy="822325"/>
          </a:xfrm>
          <a:prstGeom prst="rect">
            <a:avLst/>
          </a:prstGeom>
          <a:noFill/>
          <a:ln w="9525">
            <a:noFill/>
            <a:miter lim="800000"/>
            <a:headEnd/>
            <a:tailEnd/>
          </a:ln>
        </p:spPr>
        <p:txBody>
          <a:bodyPr wrap="none">
            <a:prstTxWarp prst="textNoShape">
              <a:avLst/>
            </a:prstTxWarp>
            <a:spAutoFit/>
          </a:bodyPr>
          <a:lstStyle/>
          <a:p>
            <a:r>
              <a:rPr lang="en-US"/>
              <a:t>MBARI/</a:t>
            </a:r>
          </a:p>
          <a:p>
            <a:r>
              <a:rPr lang="en-US"/>
              <a:t>UCB</a:t>
            </a:r>
          </a:p>
        </p:txBody>
      </p:sp>
      <p:sp>
        <p:nvSpPr>
          <p:cNvPr id="55301" name="Oval 3079"/>
          <p:cNvSpPr>
            <a:spLocks noChangeArrowheads="1"/>
          </p:cNvSpPr>
          <p:nvPr/>
        </p:nvSpPr>
        <p:spPr bwMode="auto">
          <a:xfrm>
            <a:off x="4267200" y="4267200"/>
            <a:ext cx="76200" cy="762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55302" name="Oval 3080"/>
          <p:cNvSpPr>
            <a:spLocks noChangeArrowheads="1"/>
          </p:cNvSpPr>
          <p:nvPr/>
        </p:nvSpPr>
        <p:spPr bwMode="auto">
          <a:xfrm>
            <a:off x="3505200" y="1981200"/>
            <a:ext cx="76200" cy="76200"/>
          </a:xfrm>
          <a:prstGeom prst="ellipse">
            <a:avLst/>
          </a:prstGeom>
          <a:solidFill>
            <a:schemeClr val="accent1"/>
          </a:solidFill>
          <a:ln w="9525">
            <a:solidFill>
              <a:srgbClr val="FF0000"/>
            </a:solidFill>
            <a:round/>
            <a:headEnd/>
            <a:tailEnd/>
          </a:ln>
        </p:spPr>
        <p:txBody>
          <a:bodyPr wrap="none" anchor="ctr">
            <a:prstTxWarp prst="textNoShape">
              <a:avLst/>
            </a:prstTxWarp>
          </a:bodyPr>
          <a:lstStyle/>
          <a:p>
            <a:endParaRPr lang="en-US"/>
          </a:p>
        </p:txBody>
      </p:sp>
      <p:sp>
        <p:nvSpPr>
          <p:cNvPr id="55303" name="Oval 3081"/>
          <p:cNvSpPr>
            <a:spLocks noChangeArrowheads="1"/>
          </p:cNvSpPr>
          <p:nvPr/>
        </p:nvSpPr>
        <p:spPr bwMode="auto">
          <a:xfrm>
            <a:off x="3429000" y="2895600"/>
            <a:ext cx="76200" cy="76200"/>
          </a:xfrm>
          <a:prstGeom prst="ellipse">
            <a:avLst/>
          </a:prstGeom>
          <a:solidFill>
            <a:schemeClr val="accent1"/>
          </a:solidFill>
          <a:ln w="9525">
            <a:solidFill>
              <a:srgbClr val="FF0000"/>
            </a:solidFill>
            <a:round/>
            <a:headEnd/>
            <a:tailEnd/>
          </a:ln>
        </p:spPr>
        <p:txBody>
          <a:bodyPr wrap="none" anchor="ctr">
            <a:prstTxWarp prst="textNoShape">
              <a:avLst/>
            </a:prstTxWarp>
          </a:bodyPr>
          <a:lstStyle/>
          <a:p>
            <a:endParaRPr lang="en-US"/>
          </a:p>
        </p:txBody>
      </p:sp>
      <p:sp>
        <p:nvSpPr>
          <p:cNvPr id="55304" name="Oval 3082"/>
          <p:cNvSpPr>
            <a:spLocks noChangeArrowheads="1"/>
          </p:cNvSpPr>
          <p:nvPr/>
        </p:nvSpPr>
        <p:spPr bwMode="auto">
          <a:xfrm>
            <a:off x="3733800" y="3962400"/>
            <a:ext cx="1295400" cy="914400"/>
          </a:xfrm>
          <a:prstGeom prst="ellipse">
            <a:avLst/>
          </a:prstGeom>
          <a:noFill/>
          <a:ln w="28575">
            <a:solidFill>
              <a:schemeClr val="tx1"/>
            </a:solidFill>
            <a:round/>
            <a:headEnd/>
            <a:tailEnd/>
          </a:ln>
        </p:spPr>
        <p:txBody>
          <a:bodyPr wrap="none" anchor="ctr">
            <a:prstTxWarp prst="textNoShape">
              <a:avLst/>
            </a:prstTxWarp>
          </a:bodyPr>
          <a:lstStyle/>
          <a:p>
            <a:endParaRPr lang="en-US"/>
          </a:p>
        </p:txBody>
      </p:sp>
      <p:pic>
        <p:nvPicPr>
          <p:cNvPr id="55305" name="Content Placeholder 3" descr="MARS_MOBB_MOISE.pdf"/>
          <p:cNvPicPr>
            <a:picLocks noChangeAspect="1"/>
          </p:cNvPicPr>
          <p:nvPr/>
        </p:nvPicPr>
        <p:blipFill>
          <a:blip r:embed="rId3"/>
          <a:srcRect l="-974" t="-1315" r="-1379"/>
          <a:stretch>
            <a:fillRect/>
          </a:stretch>
        </p:blipFill>
        <p:spPr bwMode="auto">
          <a:xfrm>
            <a:off x="5486400" y="2971800"/>
            <a:ext cx="3657600"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endParaRPr lang="en-US" smtClean="0"/>
          </a:p>
        </p:txBody>
      </p:sp>
      <p:pic>
        <p:nvPicPr>
          <p:cNvPr id="57347" name="Content Placeholder 3" descr="ventanalaunchcu.tif"/>
          <p:cNvPicPr>
            <a:picLocks noGrp="1" noChangeAspect="1"/>
          </p:cNvPicPr>
          <p:nvPr>
            <p:ph idx="1"/>
          </p:nvPr>
        </p:nvPicPr>
        <p:blipFill>
          <a:blip r:embed="rId2"/>
          <a:srcRect l="73" r="-1144"/>
          <a:stretch>
            <a:fillRect/>
          </a:stretch>
        </p:blipFill>
        <p:spPr>
          <a:xfrm>
            <a:off x="609600" y="0"/>
            <a:ext cx="3044825" cy="1981200"/>
          </a:xfrm>
        </p:spPr>
      </p:pic>
      <p:pic>
        <p:nvPicPr>
          <p:cNvPr id="57348" name="Picture 2" descr="deploy3"/>
          <p:cNvPicPr>
            <a:picLocks noChangeAspect="1" noChangeArrowheads="1"/>
          </p:cNvPicPr>
          <p:nvPr/>
        </p:nvPicPr>
        <p:blipFill>
          <a:blip r:embed="rId3"/>
          <a:srcRect/>
          <a:stretch>
            <a:fillRect/>
          </a:stretch>
        </p:blipFill>
        <p:spPr bwMode="auto">
          <a:xfrm>
            <a:off x="990600" y="2133600"/>
            <a:ext cx="3059113" cy="2322513"/>
          </a:xfrm>
          <a:prstGeom prst="rect">
            <a:avLst/>
          </a:prstGeom>
          <a:noFill/>
          <a:ln w="9525">
            <a:noFill/>
            <a:miter lim="800000"/>
            <a:headEnd/>
            <a:tailEnd/>
          </a:ln>
        </p:spPr>
      </p:pic>
      <p:pic>
        <p:nvPicPr>
          <p:cNvPr id="57349" name="Picture 2" descr="ph7"/>
          <p:cNvPicPr>
            <a:picLocks noChangeAspect="1" noChangeArrowheads="1"/>
          </p:cNvPicPr>
          <p:nvPr/>
        </p:nvPicPr>
        <p:blipFill>
          <a:blip r:embed="rId4"/>
          <a:srcRect/>
          <a:stretch>
            <a:fillRect/>
          </a:stretch>
        </p:blipFill>
        <p:spPr bwMode="auto">
          <a:xfrm>
            <a:off x="5791200" y="4600575"/>
            <a:ext cx="2971800" cy="2257425"/>
          </a:xfrm>
          <a:prstGeom prst="rect">
            <a:avLst/>
          </a:prstGeom>
          <a:noFill/>
          <a:ln w="9525">
            <a:noFill/>
            <a:miter lim="800000"/>
            <a:headEnd/>
            <a:tailEnd/>
          </a:ln>
        </p:spPr>
      </p:pic>
      <p:pic>
        <p:nvPicPr>
          <p:cNvPr id="57350" name="Picture 2" descr="ph13"/>
          <p:cNvPicPr>
            <a:picLocks noChangeAspect="1" noChangeArrowheads="1"/>
          </p:cNvPicPr>
          <p:nvPr/>
        </p:nvPicPr>
        <p:blipFill>
          <a:blip r:embed="rId5"/>
          <a:srcRect/>
          <a:stretch>
            <a:fillRect/>
          </a:stretch>
        </p:blipFill>
        <p:spPr bwMode="auto">
          <a:xfrm>
            <a:off x="5334000" y="2286000"/>
            <a:ext cx="2895600" cy="2198688"/>
          </a:xfrm>
          <a:prstGeom prst="rect">
            <a:avLst/>
          </a:prstGeom>
          <a:noFill/>
          <a:ln w="9525">
            <a:noFill/>
            <a:miter lim="800000"/>
            <a:headEnd/>
            <a:tailEnd/>
          </a:ln>
        </p:spPr>
      </p:pic>
      <p:pic>
        <p:nvPicPr>
          <p:cNvPr id="57351" name="Picture 2" descr="ph12"/>
          <p:cNvPicPr>
            <a:picLocks noChangeAspect="1" noChangeArrowheads="1"/>
          </p:cNvPicPr>
          <p:nvPr/>
        </p:nvPicPr>
        <p:blipFill>
          <a:blip r:embed="rId6"/>
          <a:srcRect/>
          <a:stretch>
            <a:fillRect/>
          </a:stretch>
        </p:blipFill>
        <p:spPr bwMode="auto">
          <a:xfrm>
            <a:off x="4648200" y="0"/>
            <a:ext cx="2882900" cy="2189163"/>
          </a:xfrm>
          <a:prstGeom prst="rect">
            <a:avLst/>
          </a:prstGeom>
          <a:noFill/>
          <a:ln w="9525">
            <a:noFill/>
            <a:miter lim="800000"/>
            <a:headEnd/>
            <a:tailEnd/>
          </a:ln>
        </p:spPr>
      </p:pic>
      <p:pic>
        <p:nvPicPr>
          <p:cNvPr id="57352" name="Picture 2" descr="deploy2"/>
          <p:cNvPicPr>
            <a:picLocks noChangeAspect="1" noChangeArrowheads="1"/>
          </p:cNvPicPr>
          <p:nvPr/>
        </p:nvPicPr>
        <p:blipFill>
          <a:blip r:embed="rId7"/>
          <a:srcRect/>
          <a:stretch>
            <a:fillRect/>
          </a:stretch>
        </p:blipFill>
        <p:spPr bwMode="auto">
          <a:xfrm>
            <a:off x="1524000" y="4600575"/>
            <a:ext cx="2971800" cy="2257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737px-Europe_countries_map_en_2.png"/>
          <p:cNvPicPr>
            <a:picLocks noChangeAspect="1"/>
          </p:cNvPicPr>
          <p:nvPr/>
        </p:nvPicPr>
        <p:blipFill>
          <a:blip r:embed="rId2"/>
          <a:stretch>
            <a:fillRect/>
          </a:stretch>
        </p:blipFill>
        <p:spPr>
          <a:xfrm>
            <a:off x="228600" y="-53581"/>
            <a:ext cx="8423910" cy="6858000"/>
          </a:xfrm>
          <a:prstGeom prst="rect">
            <a:avLst/>
          </a:prstGeom>
        </p:spPr>
      </p:pic>
      <p:sp>
        <p:nvSpPr>
          <p:cNvPr id="7" name="Oval 6"/>
          <p:cNvSpPr/>
          <p:nvPr/>
        </p:nvSpPr>
        <p:spPr>
          <a:xfrm>
            <a:off x="1447800" y="3657600"/>
            <a:ext cx="1752600" cy="1752600"/>
          </a:xfrm>
          <a:prstGeom prst="ellipse">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3657600" y="2933700"/>
            <a:ext cx="1752600" cy="1409700"/>
          </a:xfrm>
          <a:prstGeom prst="ellipse">
            <a:avLst/>
          </a:prstGeom>
          <a:no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rodzice.jpg"/>
          <p:cNvPicPr>
            <a:picLocks noChangeAspect="1"/>
          </p:cNvPicPr>
          <p:nvPr/>
        </p:nvPicPr>
        <p:blipFill>
          <a:blip r:embed="rId3"/>
          <a:stretch>
            <a:fillRect/>
          </a:stretch>
        </p:blipFill>
        <p:spPr>
          <a:xfrm>
            <a:off x="4953000" y="2020813"/>
            <a:ext cx="1926479" cy="1354606"/>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762000" y="1511300"/>
            <a:ext cx="5105400" cy="2282825"/>
          </a:xfrm>
          <a:prstGeom prst="rect">
            <a:avLst/>
          </a:prstGeom>
          <a:noFill/>
          <a:ln w="9525">
            <a:noFill/>
            <a:miter lim="800000"/>
            <a:headEnd/>
            <a:tailEnd/>
          </a:ln>
        </p:spPr>
        <p:txBody>
          <a:bodyPr>
            <a:prstTxWarp prst="textNoShape">
              <a:avLst/>
            </a:prstTxWarp>
            <a:spAutoFit/>
          </a:bodyPr>
          <a:lstStyle/>
          <a:p>
            <a:r>
              <a:rPr lang="en-US"/>
              <a:t>- low noise</a:t>
            </a:r>
            <a:r>
              <a:rPr lang="en-US" i="1"/>
              <a:t>very </a:t>
            </a:r>
            <a:r>
              <a:rPr lang="en-US"/>
              <a:t>broad band seismometers (STS-1) essential for “hum” studies</a:t>
            </a:r>
          </a:p>
          <a:p>
            <a:r>
              <a:rPr lang="en-US"/>
              <a:t> 	• global seismic network</a:t>
            </a:r>
          </a:p>
          <a:p>
            <a:r>
              <a:rPr lang="en-US"/>
              <a:t>	• regional arrays</a:t>
            </a:r>
            <a:endParaRPr lang="en-US" i="1"/>
          </a:p>
          <a:p>
            <a:endParaRPr lang="en-US"/>
          </a:p>
        </p:txBody>
      </p:sp>
      <p:pic>
        <p:nvPicPr>
          <p:cNvPr id="68611" name="Picture 3" descr="sts1"/>
          <p:cNvPicPr>
            <a:picLocks noChangeAspect="1" noChangeArrowheads="1"/>
          </p:cNvPicPr>
          <p:nvPr/>
        </p:nvPicPr>
        <p:blipFill>
          <a:blip r:embed="rId2"/>
          <a:srcRect/>
          <a:stretch>
            <a:fillRect/>
          </a:stretch>
        </p:blipFill>
        <p:spPr bwMode="auto">
          <a:xfrm>
            <a:off x="6781800" y="1295400"/>
            <a:ext cx="1828800" cy="2438400"/>
          </a:xfrm>
          <a:prstGeom prst="rect">
            <a:avLst/>
          </a:prstGeom>
          <a:noFill/>
          <a:ln w="9525">
            <a:noFill/>
            <a:miter lim="800000"/>
            <a:headEnd/>
            <a:tailEnd/>
          </a:ln>
        </p:spPr>
      </p:pic>
      <p:sp>
        <p:nvSpPr>
          <p:cNvPr id="68612" name="Rectangle 4"/>
          <p:cNvSpPr>
            <a:spLocks noChangeArrowheads="1"/>
          </p:cNvSpPr>
          <p:nvPr/>
        </p:nvSpPr>
        <p:spPr bwMode="auto">
          <a:xfrm>
            <a:off x="2590800" y="4876800"/>
            <a:ext cx="6299200" cy="1187450"/>
          </a:xfrm>
          <a:prstGeom prst="rect">
            <a:avLst/>
          </a:prstGeom>
          <a:noFill/>
          <a:ln w="9525">
            <a:noFill/>
            <a:miter lim="800000"/>
            <a:headEnd/>
            <a:tailEnd/>
          </a:ln>
        </p:spPr>
        <p:txBody>
          <a:bodyPr wrap="none">
            <a:prstTxWarp prst="textNoShape">
              <a:avLst/>
            </a:prstTxWarp>
            <a:spAutoFit/>
          </a:bodyPr>
          <a:lstStyle/>
          <a:p>
            <a:r>
              <a:rPr lang="en-US" i="1"/>
              <a:t>- Very</a:t>
            </a:r>
            <a:r>
              <a:rPr lang="en-US"/>
              <a:t> broad band seismometer such</a:t>
            </a:r>
          </a:p>
          <a:p>
            <a:r>
              <a:rPr lang="en-US"/>
              <a:t> as the one in Monterey Bay (MOBB) useful</a:t>
            </a:r>
          </a:p>
          <a:p>
            <a:r>
              <a:rPr lang="en-US"/>
              <a:t> for infragravity wave studies.</a:t>
            </a:r>
          </a:p>
        </p:txBody>
      </p:sp>
      <p:pic>
        <p:nvPicPr>
          <p:cNvPr id="68613" name="Picture 5" descr="deploy3"/>
          <p:cNvPicPr>
            <a:picLocks noChangeAspect="1" noChangeArrowheads="1"/>
          </p:cNvPicPr>
          <p:nvPr/>
        </p:nvPicPr>
        <p:blipFill>
          <a:blip r:embed="rId3"/>
          <a:srcRect l="41667"/>
          <a:stretch>
            <a:fillRect/>
          </a:stretch>
        </p:blipFill>
        <p:spPr bwMode="auto">
          <a:xfrm>
            <a:off x="304800" y="3962400"/>
            <a:ext cx="1873250" cy="2438400"/>
          </a:xfrm>
          <a:prstGeom prst="rect">
            <a:avLst/>
          </a:prstGeom>
          <a:noFill/>
          <a:ln w="9525">
            <a:noFill/>
            <a:miter lim="800000"/>
            <a:headEnd/>
            <a:tailEnd/>
          </a:ln>
        </p:spPr>
      </p:pic>
      <p:sp>
        <p:nvSpPr>
          <p:cNvPr id="68614" name="Text Box 6"/>
          <p:cNvSpPr txBox="1">
            <a:spLocks noChangeArrowheads="1"/>
          </p:cNvSpPr>
          <p:nvPr/>
        </p:nvSpPr>
        <p:spPr bwMode="auto">
          <a:xfrm>
            <a:off x="3657600" y="304800"/>
            <a:ext cx="1408458" cy="707886"/>
          </a:xfrm>
          <a:prstGeom prst="rect">
            <a:avLst/>
          </a:prstGeom>
          <a:noFill/>
          <a:ln w="9525">
            <a:noFill/>
            <a:miter lim="800000"/>
            <a:headEnd/>
            <a:tailEnd/>
          </a:ln>
        </p:spPr>
        <p:txBody>
          <a:bodyPr wrap="none">
            <a:prstTxWarp prst="textNoShape">
              <a:avLst/>
            </a:prstTxWarp>
            <a:spAutoFit/>
          </a:bodyPr>
          <a:lstStyle/>
          <a:p>
            <a:r>
              <a:rPr lang="en-US" sz="4000" dirty="0">
                <a:solidFill>
                  <a:srgbClr val="FFFF00"/>
                </a:solidFill>
              </a:rPr>
              <a:t>Notes</a:t>
            </a: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2" name="Picture 2" descr="cmp"/>
          <p:cNvPicPr>
            <a:picLocks noChangeAspect="1" noChangeArrowheads="1"/>
          </p:cNvPicPr>
          <p:nvPr/>
        </p:nvPicPr>
        <p:blipFill>
          <a:blip r:embed="rId2"/>
          <a:srcRect t="9538"/>
          <a:stretch>
            <a:fillRect/>
          </a:stretch>
        </p:blipFill>
        <p:spPr bwMode="auto">
          <a:xfrm>
            <a:off x="1295400" y="990600"/>
            <a:ext cx="6154738" cy="5630863"/>
          </a:xfrm>
          <a:prstGeom prst="rect">
            <a:avLst/>
          </a:prstGeom>
          <a:solidFill>
            <a:srgbClr val="FFFFFF"/>
          </a:solidFill>
          <a:ln w="9525">
            <a:noFill/>
            <a:miter lim="800000"/>
            <a:headEnd/>
            <a:tailEnd/>
          </a:ln>
        </p:spPr>
      </p:pic>
      <p:sp>
        <p:nvSpPr>
          <p:cNvPr id="46083" name="Text Box 3"/>
          <p:cNvSpPr txBox="1">
            <a:spLocks noChangeArrowheads="1"/>
          </p:cNvSpPr>
          <p:nvPr/>
        </p:nvSpPr>
        <p:spPr bwMode="auto">
          <a:xfrm>
            <a:off x="2362200" y="228600"/>
            <a:ext cx="4137025" cy="762000"/>
          </a:xfrm>
          <a:prstGeom prst="rect">
            <a:avLst/>
          </a:prstGeom>
          <a:noFill/>
          <a:ln w="9525">
            <a:noFill/>
            <a:miter lim="800000"/>
            <a:headEnd/>
            <a:tailEnd/>
          </a:ln>
        </p:spPr>
        <p:txBody>
          <a:bodyPr wrap="none">
            <a:prstTxWarp prst="textNoShape">
              <a:avLst/>
            </a:prstTxWarp>
            <a:spAutoFit/>
          </a:bodyPr>
          <a:lstStyle/>
          <a:p>
            <a:pPr algn="ctr"/>
            <a:r>
              <a:rPr lang="en-US" sz="4400">
                <a:solidFill>
                  <a:srgbClr val="993300"/>
                </a:solidFill>
              </a:rPr>
              <a:t>2800 km depth</a:t>
            </a:r>
          </a:p>
        </p:txBody>
      </p:sp>
      <p:sp>
        <p:nvSpPr>
          <p:cNvPr id="46084" name="Text Box 4"/>
          <p:cNvSpPr txBox="1">
            <a:spLocks noChangeArrowheads="1"/>
          </p:cNvSpPr>
          <p:nvPr/>
        </p:nvSpPr>
        <p:spPr bwMode="auto">
          <a:xfrm>
            <a:off x="1600200" y="1295400"/>
            <a:ext cx="2590800" cy="307975"/>
          </a:xfrm>
          <a:prstGeom prst="rect">
            <a:avLst/>
          </a:prstGeom>
          <a:solidFill>
            <a:srgbClr val="FFFFFF"/>
          </a:solidFill>
          <a:ln w="9525">
            <a:noFill/>
            <a:miter lim="800000"/>
            <a:headEnd/>
            <a:tailEnd/>
          </a:ln>
        </p:spPr>
        <p:txBody>
          <a:bodyPr>
            <a:prstTxWarp prst="textNoShape">
              <a:avLst/>
            </a:prstTxWarp>
            <a:spAutoFit/>
          </a:bodyPr>
          <a:lstStyle/>
          <a:p>
            <a:pPr algn="r"/>
            <a:r>
              <a:rPr lang="en-US" sz="1400">
                <a:solidFill>
                  <a:schemeClr val="tx2"/>
                </a:solidFill>
              </a:rPr>
              <a:t>from Kustowski, 2006</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4690" name="Picture 2" descr="inner_aniso"/>
          <p:cNvPicPr>
            <a:picLocks noChangeAspect="1" noChangeArrowheads="1"/>
          </p:cNvPicPr>
          <p:nvPr/>
        </p:nvPicPr>
        <p:blipFill>
          <a:blip r:embed="rId2"/>
          <a:srcRect/>
          <a:stretch>
            <a:fillRect/>
          </a:stretch>
        </p:blipFill>
        <p:spPr bwMode="auto">
          <a:xfrm>
            <a:off x="1657350" y="-342900"/>
            <a:ext cx="5829300" cy="754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6" name="Picture 2" descr="3D_inner_core"/>
          <p:cNvPicPr>
            <a:picLocks noChangeAspect="1" noChangeArrowheads="1"/>
          </p:cNvPicPr>
          <p:nvPr/>
        </p:nvPicPr>
        <p:blipFill>
          <a:blip r:embed="rId2"/>
          <a:srcRect/>
          <a:stretch>
            <a:fillRect/>
          </a:stretch>
        </p:blipFill>
        <p:spPr bwMode="auto">
          <a:xfrm>
            <a:off x="1066800" y="58738"/>
            <a:ext cx="7239000" cy="6799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srcRect r="66055" b="54840"/>
          <a:stretch>
            <a:fillRect/>
          </a:stretch>
        </p:blipFill>
        <p:spPr bwMode="auto">
          <a:xfrm>
            <a:off x="449118" y="1524000"/>
            <a:ext cx="3246582" cy="2895600"/>
          </a:xfrm>
          <a:prstGeom prst="rect">
            <a:avLst/>
          </a:prstGeom>
          <a:noFill/>
          <a:ln w="9525">
            <a:noFill/>
            <a:miter lim="800000"/>
            <a:headEnd/>
            <a:tailEnd/>
          </a:ln>
        </p:spPr>
      </p:pic>
      <p:pic>
        <p:nvPicPr>
          <p:cNvPr id="46084" name="Picture 4" descr="tectonic"/>
          <p:cNvPicPr>
            <a:picLocks noChangeAspect="1" noChangeArrowheads="1"/>
          </p:cNvPicPr>
          <p:nvPr/>
        </p:nvPicPr>
        <p:blipFill>
          <a:blip r:embed="rId3"/>
          <a:srcRect t="45158" r="46478"/>
          <a:stretch>
            <a:fillRect/>
          </a:stretch>
        </p:blipFill>
        <p:spPr bwMode="auto">
          <a:xfrm>
            <a:off x="4724400" y="1524000"/>
            <a:ext cx="3330079" cy="2895600"/>
          </a:xfrm>
          <a:prstGeom prst="rect">
            <a:avLst/>
          </a:prstGeom>
          <a:noFill/>
          <a:ln w="9525">
            <a:noFill/>
            <a:miter lim="800000"/>
            <a:headEnd/>
            <a:tailEnd/>
          </a:ln>
        </p:spPr>
      </p:pic>
      <p:sp>
        <p:nvSpPr>
          <p:cNvPr id="46085" name="TextBox 4"/>
          <p:cNvSpPr txBox="1">
            <a:spLocks noChangeArrowheads="1"/>
          </p:cNvSpPr>
          <p:nvPr/>
        </p:nvSpPr>
        <p:spPr bwMode="auto">
          <a:xfrm>
            <a:off x="449118" y="5105400"/>
            <a:ext cx="3246582" cy="338554"/>
          </a:xfrm>
          <a:prstGeom prst="rect">
            <a:avLst/>
          </a:prstGeom>
          <a:noFill/>
          <a:ln w="9525">
            <a:noFill/>
            <a:miter lim="800000"/>
            <a:headEnd/>
            <a:tailEnd/>
          </a:ln>
        </p:spPr>
        <p:txBody>
          <a:bodyPr wrap="square">
            <a:prstTxWarp prst="textNoShape">
              <a:avLst/>
            </a:prstTxWarp>
            <a:spAutoFit/>
          </a:bodyPr>
          <a:lstStyle/>
          <a:p>
            <a:r>
              <a:rPr lang="en-US" sz="1600" i="1" dirty="0" err="1">
                <a:solidFill>
                  <a:schemeClr val="bg2"/>
                </a:solidFill>
                <a:latin typeface="Comic Sans MS" charset="0"/>
                <a:ea typeface="Comic Sans MS" charset="0"/>
                <a:cs typeface="Comic Sans MS" charset="0"/>
              </a:rPr>
              <a:t>Marone</a:t>
            </a:r>
            <a:r>
              <a:rPr lang="en-US" sz="1600" i="1" dirty="0">
                <a:solidFill>
                  <a:schemeClr val="bg2"/>
                </a:solidFill>
                <a:latin typeface="Comic Sans MS" charset="0"/>
                <a:ea typeface="Comic Sans MS" charset="0"/>
                <a:cs typeface="Comic Sans MS" charset="0"/>
              </a:rPr>
              <a:t> </a:t>
            </a:r>
            <a:r>
              <a:rPr lang="en-US" sz="1600" i="1" dirty="0" smtClean="0">
                <a:solidFill>
                  <a:schemeClr val="bg2"/>
                </a:solidFill>
                <a:latin typeface="Comic Sans MS" charset="0"/>
                <a:ea typeface="Comic Sans MS" charset="0"/>
                <a:cs typeface="Comic Sans MS" charset="0"/>
              </a:rPr>
              <a:t>and Romanowicz</a:t>
            </a:r>
            <a:r>
              <a:rPr lang="en-US" sz="1600" i="1" dirty="0">
                <a:solidFill>
                  <a:schemeClr val="bg2"/>
                </a:solidFill>
                <a:latin typeface="Comic Sans MS" charset="0"/>
                <a:ea typeface="Comic Sans MS" charset="0"/>
                <a:cs typeface="Comic Sans MS" charset="0"/>
              </a:rPr>
              <a:t>, 2007</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srcRect/>
          <a:stretch>
            <a:fillRect/>
          </a:stretch>
        </p:blipFill>
        <p:spPr bwMode="auto">
          <a:xfrm>
            <a:off x="0" y="533400"/>
            <a:ext cx="9144000" cy="5265738"/>
          </a:xfrm>
          <a:prstGeom prst="rect">
            <a:avLst/>
          </a:prstGeom>
          <a:noFill/>
          <a:ln w="9525">
            <a:noFill/>
            <a:miter lim="800000"/>
            <a:headEnd/>
            <a:tailEnd/>
          </a:ln>
        </p:spPr>
      </p:pic>
      <p:sp>
        <p:nvSpPr>
          <p:cNvPr id="29699" name="Text Box 3"/>
          <p:cNvSpPr txBox="1">
            <a:spLocks noChangeArrowheads="1"/>
          </p:cNvSpPr>
          <p:nvPr/>
        </p:nvSpPr>
        <p:spPr bwMode="auto">
          <a:xfrm>
            <a:off x="457200" y="6172200"/>
            <a:ext cx="1679575" cy="366713"/>
          </a:xfrm>
          <a:prstGeom prst="rect">
            <a:avLst/>
          </a:prstGeom>
          <a:noFill/>
          <a:ln w="9525">
            <a:noFill/>
            <a:miter lim="800000"/>
            <a:headEnd/>
            <a:tailEnd/>
          </a:ln>
        </p:spPr>
        <p:txBody>
          <a:bodyPr wrap="none">
            <a:prstTxWarp prst="textNoShape">
              <a:avLst/>
            </a:prstTxWarp>
            <a:spAutoFit/>
          </a:bodyPr>
          <a:lstStyle/>
          <a:p>
            <a:pPr eaLnBrk="1" hangingPunct="1"/>
            <a:r>
              <a:rPr lang="en-US" i="1"/>
              <a:t>Shearer, 1991</a:t>
            </a:r>
          </a:p>
        </p:txBody>
      </p:sp>
      <p:sp>
        <p:nvSpPr>
          <p:cNvPr id="29700" name="Text Box 4"/>
          <p:cNvSpPr txBox="1">
            <a:spLocks noChangeArrowheads="1"/>
          </p:cNvSpPr>
          <p:nvPr/>
        </p:nvSpPr>
        <p:spPr bwMode="auto">
          <a:xfrm>
            <a:off x="2438400" y="0"/>
            <a:ext cx="4192588" cy="366713"/>
          </a:xfrm>
          <a:prstGeom prst="rect">
            <a:avLst/>
          </a:prstGeom>
          <a:noFill/>
          <a:ln w="9525">
            <a:noFill/>
            <a:miter lim="800000"/>
            <a:headEnd/>
            <a:tailEnd/>
          </a:ln>
        </p:spPr>
        <p:txBody>
          <a:bodyPr wrap="none">
            <a:prstTxWarp prst="textNoShape">
              <a:avLst/>
            </a:prstTxWarp>
            <a:spAutoFit/>
          </a:bodyPr>
          <a:lstStyle/>
          <a:p>
            <a:pPr eaLnBrk="1" hangingPunct="1"/>
            <a:r>
              <a:rPr lang="en-US"/>
              <a:t>Global  Transverse Component Stacks</a:t>
            </a:r>
          </a:p>
        </p:txBody>
      </p:sp>
      <p:pic>
        <p:nvPicPr>
          <p:cNvPr id="29701" name="Picture 5"/>
          <p:cNvPicPr>
            <a:picLocks noChangeAspect="1" noChangeArrowheads="1"/>
          </p:cNvPicPr>
          <p:nvPr/>
        </p:nvPicPr>
        <p:blipFill>
          <a:blip r:embed="rId3"/>
          <a:srcRect/>
          <a:stretch>
            <a:fillRect/>
          </a:stretch>
        </p:blipFill>
        <p:spPr bwMode="auto">
          <a:xfrm>
            <a:off x="5410200" y="5286375"/>
            <a:ext cx="2813050" cy="1571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737px-Europe_countries_map_en_2.png"/>
          <p:cNvPicPr>
            <a:picLocks noChangeAspect="1"/>
          </p:cNvPicPr>
          <p:nvPr/>
        </p:nvPicPr>
        <p:blipFill>
          <a:blip r:embed="rId2"/>
          <a:stretch>
            <a:fillRect/>
          </a:stretch>
        </p:blipFill>
        <p:spPr>
          <a:xfrm>
            <a:off x="228600" y="-53581"/>
            <a:ext cx="8423910" cy="6858000"/>
          </a:xfrm>
          <a:prstGeom prst="rect">
            <a:avLst/>
          </a:prstGeom>
        </p:spPr>
      </p:pic>
      <p:sp>
        <p:nvSpPr>
          <p:cNvPr id="7" name="Oval 6"/>
          <p:cNvSpPr/>
          <p:nvPr/>
        </p:nvSpPr>
        <p:spPr>
          <a:xfrm>
            <a:off x="1447800" y="3657600"/>
            <a:ext cx="1752600" cy="1752600"/>
          </a:xfrm>
          <a:prstGeom prst="ellipse">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3657600" y="2933700"/>
            <a:ext cx="1752600" cy="1409700"/>
          </a:xfrm>
          <a:prstGeom prst="ellipse">
            <a:avLst/>
          </a:prstGeom>
          <a:no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rodzice.jpg"/>
          <p:cNvPicPr>
            <a:picLocks noChangeAspect="1"/>
          </p:cNvPicPr>
          <p:nvPr/>
        </p:nvPicPr>
        <p:blipFill>
          <a:blip r:embed="rId3"/>
          <a:stretch>
            <a:fillRect/>
          </a:stretch>
        </p:blipFill>
        <p:spPr>
          <a:xfrm>
            <a:off x="4953000" y="2020813"/>
            <a:ext cx="1926479" cy="1354606"/>
          </a:xfrm>
          <a:prstGeom prst="rect">
            <a:avLst/>
          </a:prstGeom>
        </p:spPr>
      </p:pic>
      <p:pic>
        <p:nvPicPr>
          <p:cNvPr id="8" name="Picture 7" descr="libella.jpg"/>
          <p:cNvPicPr>
            <a:picLocks noChangeAspect="1"/>
          </p:cNvPicPr>
          <p:nvPr/>
        </p:nvPicPr>
        <p:blipFill>
          <a:blip r:embed="rId4"/>
          <a:srcRect t="44553" b="13685"/>
          <a:stretch>
            <a:fillRect/>
          </a:stretch>
        </p:blipFill>
        <p:spPr>
          <a:xfrm>
            <a:off x="4249762" y="3886200"/>
            <a:ext cx="2320107" cy="13716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olar_system.jpg"/>
          <p:cNvPicPr>
            <a:picLocks noChangeAspect="1"/>
          </p:cNvPicPr>
          <p:nvPr/>
        </p:nvPicPr>
        <p:blipFill>
          <a:blip r:embed="rId2"/>
          <a:stretch>
            <a:fillRect/>
          </a:stretch>
        </p:blipFill>
        <p:spPr>
          <a:xfrm>
            <a:off x="191304" y="304800"/>
            <a:ext cx="3352800" cy="3400697"/>
          </a:xfrm>
          <a:prstGeom prst="rect">
            <a:avLst/>
          </a:prstGeom>
        </p:spPr>
      </p:pic>
      <p:pic>
        <p:nvPicPr>
          <p:cNvPr id="5" name="Picture 4" descr="algebra.jpg"/>
          <p:cNvPicPr>
            <a:picLocks noChangeAspect="1"/>
          </p:cNvPicPr>
          <p:nvPr/>
        </p:nvPicPr>
        <p:blipFill>
          <a:blip r:embed="rId3"/>
          <a:stretch>
            <a:fillRect/>
          </a:stretch>
        </p:blipFill>
        <p:spPr>
          <a:xfrm>
            <a:off x="3886200" y="914400"/>
            <a:ext cx="4648200" cy="3101221"/>
          </a:xfrm>
          <a:prstGeom prst="rect">
            <a:avLst/>
          </a:prstGeom>
        </p:spPr>
      </p:pic>
      <p:sp>
        <p:nvSpPr>
          <p:cNvPr id="13" name="TextBox 12"/>
          <p:cNvSpPr txBox="1"/>
          <p:nvPr/>
        </p:nvSpPr>
        <p:spPr>
          <a:xfrm>
            <a:off x="6166184" y="914400"/>
            <a:ext cx="1415772" cy="369332"/>
          </a:xfrm>
          <a:prstGeom prst="rect">
            <a:avLst/>
          </a:prstGeom>
          <a:noFill/>
        </p:spPr>
        <p:txBody>
          <a:bodyPr wrap="none" rtlCol="0">
            <a:spAutoFit/>
          </a:bodyPr>
          <a:lstStyle/>
          <a:p>
            <a:r>
              <a:rPr lang="en-US" dirty="0" smtClean="0"/>
              <a:t>Mathematics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olar_system.jpg"/>
          <p:cNvPicPr>
            <a:picLocks noChangeAspect="1"/>
          </p:cNvPicPr>
          <p:nvPr/>
        </p:nvPicPr>
        <p:blipFill>
          <a:blip r:embed="rId2"/>
          <a:stretch>
            <a:fillRect/>
          </a:stretch>
        </p:blipFill>
        <p:spPr>
          <a:xfrm>
            <a:off x="191304" y="304800"/>
            <a:ext cx="3352800" cy="3400697"/>
          </a:xfrm>
          <a:prstGeom prst="rect">
            <a:avLst/>
          </a:prstGeom>
        </p:spPr>
      </p:pic>
      <p:pic>
        <p:nvPicPr>
          <p:cNvPr id="5" name="Picture 4" descr="algebra.jpg"/>
          <p:cNvPicPr>
            <a:picLocks noChangeAspect="1"/>
          </p:cNvPicPr>
          <p:nvPr/>
        </p:nvPicPr>
        <p:blipFill>
          <a:blip r:embed="rId3"/>
          <a:stretch>
            <a:fillRect/>
          </a:stretch>
        </p:blipFill>
        <p:spPr>
          <a:xfrm>
            <a:off x="3886200" y="914400"/>
            <a:ext cx="4648200" cy="3101221"/>
          </a:xfrm>
          <a:prstGeom prst="rect">
            <a:avLst/>
          </a:prstGeom>
        </p:spPr>
      </p:pic>
      <p:sp>
        <p:nvSpPr>
          <p:cNvPr id="6" name="TextBox 5"/>
          <p:cNvSpPr txBox="1"/>
          <p:nvPr/>
        </p:nvSpPr>
        <p:spPr>
          <a:xfrm>
            <a:off x="1600200" y="5943600"/>
            <a:ext cx="1030375" cy="400110"/>
          </a:xfrm>
          <a:prstGeom prst="rect">
            <a:avLst/>
          </a:prstGeom>
          <a:noFill/>
        </p:spPr>
        <p:txBody>
          <a:bodyPr wrap="none" rtlCol="0">
            <a:spAutoFit/>
          </a:bodyPr>
          <a:lstStyle/>
          <a:p>
            <a:r>
              <a:rPr lang="en-US" sz="2000" dirty="0" smtClean="0">
                <a:latin typeface="Comic Sans MS"/>
                <a:cs typeface="Comic Sans MS"/>
              </a:rPr>
              <a:t>English</a:t>
            </a:r>
            <a:endParaRPr lang="en-US" sz="2000" dirty="0">
              <a:latin typeface="Comic Sans MS"/>
              <a:cs typeface="Comic Sans MS"/>
            </a:endParaRPr>
          </a:p>
        </p:txBody>
      </p:sp>
      <p:sp>
        <p:nvSpPr>
          <p:cNvPr id="7" name="TextBox 6"/>
          <p:cNvSpPr txBox="1"/>
          <p:nvPr/>
        </p:nvSpPr>
        <p:spPr>
          <a:xfrm>
            <a:off x="320416" y="4448145"/>
            <a:ext cx="868196" cy="400110"/>
          </a:xfrm>
          <a:prstGeom prst="rect">
            <a:avLst/>
          </a:prstGeom>
          <a:noFill/>
        </p:spPr>
        <p:txBody>
          <a:bodyPr wrap="none" rtlCol="0">
            <a:spAutoFit/>
          </a:bodyPr>
          <a:lstStyle/>
          <a:p>
            <a:r>
              <a:rPr lang="en-US" sz="2000" dirty="0" smtClean="0">
                <a:latin typeface="Comic Sans MS"/>
                <a:cs typeface="Comic Sans MS"/>
              </a:rPr>
              <a:t>Polish</a:t>
            </a:r>
            <a:endParaRPr lang="en-US" sz="2000" dirty="0">
              <a:latin typeface="Comic Sans MS"/>
              <a:cs typeface="Comic Sans MS"/>
            </a:endParaRPr>
          </a:p>
        </p:txBody>
      </p:sp>
      <p:sp>
        <p:nvSpPr>
          <p:cNvPr id="8" name="TextBox 7"/>
          <p:cNvSpPr txBox="1"/>
          <p:nvPr/>
        </p:nvSpPr>
        <p:spPr>
          <a:xfrm>
            <a:off x="1188612" y="5225534"/>
            <a:ext cx="1018227" cy="400110"/>
          </a:xfrm>
          <a:prstGeom prst="rect">
            <a:avLst/>
          </a:prstGeom>
          <a:noFill/>
        </p:spPr>
        <p:txBody>
          <a:bodyPr wrap="none" rtlCol="0">
            <a:spAutoFit/>
          </a:bodyPr>
          <a:lstStyle/>
          <a:p>
            <a:r>
              <a:rPr lang="en-US" sz="2000" dirty="0" smtClean="0">
                <a:latin typeface="Comic Sans MS"/>
                <a:cs typeface="Comic Sans MS"/>
              </a:rPr>
              <a:t>French</a:t>
            </a:r>
            <a:endParaRPr lang="en-US" sz="2000" dirty="0">
              <a:latin typeface="Comic Sans MS"/>
              <a:cs typeface="Comic Sans MS"/>
            </a:endParaRPr>
          </a:p>
        </p:txBody>
      </p:sp>
      <p:sp>
        <p:nvSpPr>
          <p:cNvPr id="9" name="TextBox 8"/>
          <p:cNvSpPr txBox="1"/>
          <p:nvPr/>
        </p:nvSpPr>
        <p:spPr>
          <a:xfrm>
            <a:off x="2895600" y="5017532"/>
            <a:ext cx="1087482" cy="400110"/>
          </a:xfrm>
          <a:prstGeom prst="rect">
            <a:avLst/>
          </a:prstGeom>
          <a:noFill/>
        </p:spPr>
        <p:txBody>
          <a:bodyPr wrap="none" rtlCol="0">
            <a:spAutoFit/>
          </a:bodyPr>
          <a:lstStyle/>
          <a:p>
            <a:r>
              <a:rPr lang="en-US" sz="2000" dirty="0" smtClean="0">
                <a:latin typeface="Comic Sans MS"/>
                <a:cs typeface="Comic Sans MS"/>
              </a:rPr>
              <a:t>German</a:t>
            </a:r>
            <a:endParaRPr lang="en-US" sz="2000" dirty="0">
              <a:latin typeface="Comic Sans MS"/>
              <a:cs typeface="Comic Sans MS"/>
            </a:endParaRPr>
          </a:p>
        </p:txBody>
      </p:sp>
      <p:sp>
        <p:nvSpPr>
          <p:cNvPr id="10" name="TextBox 9"/>
          <p:cNvSpPr txBox="1"/>
          <p:nvPr/>
        </p:nvSpPr>
        <p:spPr>
          <a:xfrm>
            <a:off x="3886200" y="5594866"/>
            <a:ext cx="1066318" cy="400110"/>
          </a:xfrm>
          <a:prstGeom prst="rect">
            <a:avLst/>
          </a:prstGeom>
          <a:noFill/>
        </p:spPr>
        <p:txBody>
          <a:bodyPr wrap="none" rtlCol="0">
            <a:spAutoFit/>
          </a:bodyPr>
          <a:lstStyle/>
          <a:p>
            <a:r>
              <a:rPr lang="en-US" sz="2000" dirty="0" smtClean="0">
                <a:latin typeface="Comic Sans MS"/>
                <a:cs typeface="Comic Sans MS"/>
              </a:rPr>
              <a:t>Russian</a:t>
            </a:r>
            <a:endParaRPr lang="en-US" sz="2000" dirty="0">
              <a:latin typeface="Comic Sans MS"/>
              <a:cs typeface="Comic Sans MS"/>
            </a:endParaRPr>
          </a:p>
        </p:txBody>
      </p:sp>
      <p:sp>
        <p:nvSpPr>
          <p:cNvPr id="11" name="TextBox 10"/>
          <p:cNvSpPr txBox="1"/>
          <p:nvPr/>
        </p:nvSpPr>
        <p:spPr>
          <a:xfrm>
            <a:off x="5257800" y="6312932"/>
            <a:ext cx="1111527" cy="400110"/>
          </a:xfrm>
          <a:prstGeom prst="rect">
            <a:avLst/>
          </a:prstGeom>
          <a:noFill/>
        </p:spPr>
        <p:txBody>
          <a:bodyPr wrap="none" rtlCol="0">
            <a:spAutoFit/>
          </a:bodyPr>
          <a:lstStyle/>
          <a:p>
            <a:r>
              <a:rPr lang="en-US" sz="2000" dirty="0" smtClean="0">
                <a:latin typeface="Comic Sans MS"/>
                <a:cs typeface="Comic Sans MS"/>
              </a:rPr>
              <a:t>Spanish</a:t>
            </a:r>
            <a:endParaRPr lang="en-US" sz="2000" dirty="0">
              <a:latin typeface="Comic Sans MS"/>
              <a:cs typeface="Comic Sans MS"/>
            </a:endParaRPr>
          </a:p>
        </p:txBody>
      </p:sp>
      <p:sp>
        <p:nvSpPr>
          <p:cNvPr id="12" name="TextBox 11"/>
          <p:cNvSpPr txBox="1"/>
          <p:nvPr/>
        </p:nvSpPr>
        <p:spPr>
          <a:xfrm>
            <a:off x="6553200" y="5225534"/>
            <a:ext cx="1294996" cy="400110"/>
          </a:xfrm>
          <a:prstGeom prst="rect">
            <a:avLst/>
          </a:prstGeom>
          <a:noFill/>
        </p:spPr>
        <p:txBody>
          <a:bodyPr wrap="none" rtlCol="0">
            <a:spAutoFit/>
          </a:bodyPr>
          <a:lstStyle/>
          <a:p>
            <a:r>
              <a:rPr lang="en-US" sz="2000" dirty="0" smtClean="0">
                <a:latin typeface="Comic Sans MS"/>
                <a:cs typeface="Comic Sans MS"/>
              </a:rPr>
              <a:t>Japanese</a:t>
            </a:r>
            <a:endParaRPr lang="en-US" sz="2000" dirty="0">
              <a:latin typeface="Comic Sans MS"/>
              <a:cs typeface="Comic Sans MS"/>
            </a:endParaRPr>
          </a:p>
        </p:txBody>
      </p:sp>
      <p:sp>
        <p:nvSpPr>
          <p:cNvPr id="13" name="TextBox 12"/>
          <p:cNvSpPr txBox="1"/>
          <p:nvPr/>
        </p:nvSpPr>
        <p:spPr>
          <a:xfrm>
            <a:off x="6166184" y="914400"/>
            <a:ext cx="1415772" cy="369332"/>
          </a:xfrm>
          <a:prstGeom prst="rect">
            <a:avLst/>
          </a:prstGeom>
          <a:noFill/>
        </p:spPr>
        <p:txBody>
          <a:bodyPr wrap="none" rtlCol="0">
            <a:spAutoFit/>
          </a:bodyPr>
          <a:lstStyle/>
          <a:p>
            <a:r>
              <a:rPr lang="en-US" dirty="0" smtClean="0"/>
              <a:t>Mathematics</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609601"/>
            <a:ext cx="8229600" cy="5791200"/>
          </a:xfrm>
        </p:spPr>
        <p:txBody>
          <a:bodyPr>
            <a:normAutofit/>
          </a:bodyPr>
          <a:lstStyle/>
          <a:p>
            <a:r>
              <a:rPr lang="en-US" dirty="0" smtClean="0"/>
              <a:t>1967: </a:t>
            </a:r>
            <a:r>
              <a:rPr lang="en-US" dirty="0" err="1" smtClean="0"/>
              <a:t>Baccalauréat</a:t>
            </a:r>
            <a:r>
              <a:rPr lang="en-US" dirty="0" smtClean="0"/>
              <a:t> Mathematics section</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9">
      <a:dk1>
        <a:srgbClr val="FFFFF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themeOverride>
</file>

<file path=docProps/app.xml><?xml version="1.0" encoding="utf-8"?>
<Properties xmlns="http://schemas.openxmlformats.org/officeDocument/2006/extended-properties" xmlns:vt="http://schemas.openxmlformats.org/officeDocument/2006/docPropsVTypes">
  <TotalTime>353</TotalTime>
  <Words>1392</Words>
  <Application>Microsoft Macintosh PowerPoint</Application>
  <PresentationFormat>On-screen Show (4:3)</PresentationFormat>
  <Paragraphs>205</Paragraphs>
  <Slides>55</Slides>
  <Notes>2</Notes>
  <HiddenSlides>0</HiddenSlides>
  <MMClips>0</MMClips>
  <ScaleCrop>false</ScaleCrop>
  <HeadingPairs>
    <vt:vector size="4" baseType="variant">
      <vt:variant>
        <vt:lpstr>Design Template</vt:lpstr>
      </vt:variant>
      <vt:variant>
        <vt:i4>1</vt:i4>
      </vt:variant>
      <vt:variant>
        <vt:lpstr>Slide Titles</vt:lpstr>
      </vt:variant>
      <vt:variant>
        <vt:i4>55</vt:i4>
      </vt:variant>
    </vt:vector>
  </HeadingPairs>
  <TitlesOfParts>
    <vt:vector size="56" baseType="lpstr">
      <vt:lpstr>Office Theme</vt:lpstr>
      <vt:lpstr>Women in Science: my own case study</vt:lpstr>
      <vt:lpstr>About the Li Ka Shing Foundation</vt:lpstr>
      <vt:lpstr>Lay out</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Part II</vt:lpstr>
      <vt:lpstr>How to become a successful scientist?</vt:lpstr>
      <vt:lpstr>As a woman, what do you think are our advantages/strengths and weaknesses in doing scientific research?</vt:lpstr>
      <vt:lpstr>Do you have any struggle between the balance of career and personal/family life?</vt:lpstr>
      <vt:lpstr>Do you think it is more difficult for a woman to become a successful scientist than a man?</vt:lpstr>
      <vt:lpstr>In your research life what impressed you most?</vt:lpstr>
      <vt:lpstr>Right now we need to read too many articles to catch up with latest achievements in research. Will you tell us how to read so many articles efficiently?</vt:lpstr>
      <vt:lpstr>Some of the students want to apply for doctoral studies in America, please give them some suggestions?</vt:lpstr>
      <vt:lpstr>Women might be emotional or sensitive, but Science is rational or sensible. How do women bring their advantages into play in scientific research ?</vt:lpstr>
      <vt:lpstr>One may encounter such a situation: doesn't have good ideas and feels not able to go any further. What to do in this case? ?</vt:lpstr>
      <vt:lpstr>As a female student in Geophysics, what kind of jobs can we look for other than scientific research?</vt:lpstr>
      <vt:lpstr>As a female student in Geophysics, what kind of jobs can we look for other than scientific research?</vt:lpstr>
      <vt:lpstr>Many female students are interested in geophysics but they have difficulties in their studies, which make them want to give up. What they should do?</vt:lpstr>
      <vt:lpstr>Slide 47</vt:lpstr>
      <vt:lpstr>Slide 48</vt:lpstr>
      <vt:lpstr>Slide 49</vt:lpstr>
      <vt:lpstr>Slide 50</vt:lpstr>
      <vt:lpstr>Slide 51</vt:lpstr>
      <vt:lpstr>Slide 52</vt:lpstr>
      <vt:lpstr>Slide 53</vt:lpstr>
      <vt:lpstr>Slide 54</vt:lpstr>
      <vt:lpstr>Slide 55</vt:lpstr>
    </vt:vector>
  </TitlesOfParts>
  <Company>UC Berkeley Seismological Lab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Barbara Romanowicz</dc:creator>
  <cp:lastModifiedBy>Barbara Romanowicz</cp:lastModifiedBy>
  <cp:revision>25</cp:revision>
  <dcterms:created xsi:type="dcterms:W3CDTF">2009-10-19T22:22:38Z</dcterms:created>
  <dcterms:modified xsi:type="dcterms:W3CDTF">2009-10-20T00:24:02Z</dcterms:modified>
</cp:coreProperties>
</file>